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60" r:id="rId4"/>
    <p:sldId id="293" r:id="rId5"/>
    <p:sldId id="294"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96" r:id="rId19"/>
    <p:sldId id="274" r:id="rId20"/>
    <p:sldId id="275" r:id="rId21"/>
    <p:sldId id="276" r:id="rId22"/>
    <p:sldId id="277" r:id="rId23"/>
    <p:sldId id="278" r:id="rId24"/>
    <p:sldId id="297" r:id="rId25"/>
    <p:sldId id="280" r:id="rId26"/>
    <p:sldId id="298" r:id="rId27"/>
    <p:sldId id="299" r:id="rId28"/>
    <p:sldId id="300" r:id="rId29"/>
    <p:sldId id="301" r:id="rId30"/>
    <p:sldId id="302" r:id="rId31"/>
    <p:sldId id="303" r:id="rId32"/>
    <p:sldId id="295" r:id="rId33"/>
    <p:sldId id="288" r:id="rId34"/>
    <p:sldId id="289" r:id="rId35"/>
    <p:sldId id="290" r:id="rId36"/>
    <p:sldId id="291" r:id="rId37"/>
    <p:sldId id="292" r:id="rId3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1pPr>
    <a:lvl2pPr marL="0" marR="0" indent="3429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2pPr>
    <a:lvl3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3pPr>
    <a:lvl4pPr marL="0" marR="0" indent="10287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4pPr>
    <a:lvl5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5pPr>
    <a:lvl6pPr marL="0" marR="0" indent="17145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6pPr>
    <a:lvl7pPr marL="0" marR="0" indent="2057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7pPr>
    <a:lvl8pPr marL="0" marR="0" indent="24003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8pPr>
    <a:lvl9pPr marL="0" marR="0" indent="2743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 styleId="{8F44A2F1-9E1F-4B54-A3A2-5F16C0AD49E2}" styleName="">
    <a:tblBg/>
    <a:wholeTbl>
      <a:tcTxStyle b="off" i="off">
        <a:font>
          <a:latin typeface="Hoefler Text"/>
          <a:ea typeface="Hoefler Text"/>
          <a:cs typeface="Hoefler Text"/>
        </a:font>
        <a:srgbClr val="767367"/>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BEA8">
              <a:alpha val="26000"/>
            </a:srgbClr>
          </a:solidFill>
        </a:fill>
      </a:tcStyle>
    </a:band2H>
    <a:firstCol>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00"/>
    <p:restoredTop sz="57919"/>
  </p:normalViewPr>
  <p:slideViewPr>
    <p:cSldViewPr snapToGrid="0" snapToObjects="1">
      <p:cViewPr varScale="1">
        <p:scale>
          <a:sx n="30" d="100"/>
          <a:sy n="30" d="100"/>
        </p:scale>
        <p:origin x="144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201297670"/>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defTabSz="584200" latinLnBrk="0">
      <a:defRPr sz="2200">
        <a:latin typeface="Lucida Grande"/>
        <a:ea typeface="Lucida Grande"/>
        <a:cs typeface="Lucida Grande"/>
        <a:sym typeface="Lucida Grande"/>
      </a:defRPr>
    </a:lvl2pPr>
    <a:lvl3pPr defTabSz="584200" latinLnBrk="0">
      <a:defRPr sz="2200">
        <a:latin typeface="Lucida Grande"/>
        <a:ea typeface="Lucida Grande"/>
        <a:cs typeface="Lucida Grande"/>
        <a:sym typeface="Lucida Grande"/>
      </a:defRPr>
    </a:lvl3pPr>
    <a:lvl4pPr defTabSz="584200" latinLnBrk="0">
      <a:defRPr sz="2200">
        <a:latin typeface="Lucida Grande"/>
        <a:ea typeface="Lucida Grande"/>
        <a:cs typeface="Lucida Grande"/>
        <a:sym typeface="Lucida Grande"/>
      </a:defRPr>
    </a:lvl4pPr>
    <a:lvl5pPr defTabSz="584200" latinLnBrk="0">
      <a:defRPr sz="2200">
        <a:latin typeface="Lucida Grande"/>
        <a:ea typeface="Lucida Grande"/>
        <a:cs typeface="Lucida Grande"/>
        <a:sym typeface="Lucida Grande"/>
      </a:defRPr>
    </a:lvl5pPr>
    <a:lvl6pPr defTabSz="584200" latinLnBrk="0">
      <a:defRPr sz="2200">
        <a:latin typeface="Lucida Grande"/>
        <a:ea typeface="Lucida Grande"/>
        <a:cs typeface="Lucida Grande"/>
        <a:sym typeface="Lucida Grande"/>
      </a:defRPr>
    </a:lvl6pPr>
    <a:lvl7pPr defTabSz="584200" latinLnBrk="0">
      <a:defRPr sz="2200">
        <a:latin typeface="Lucida Grande"/>
        <a:ea typeface="Lucida Grande"/>
        <a:cs typeface="Lucida Grande"/>
        <a:sym typeface="Lucida Grande"/>
      </a:defRPr>
    </a:lvl7pPr>
    <a:lvl8pPr defTabSz="584200" latinLnBrk="0">
      <a:defRPr sz="2200">
        <a:latin typeface="Lucida Grande"/>
        <a:ea typeface="Lucida Grande"/>
        <a:cs typeface="Lucida Grande"/>
        <a:sym typeface="Lucida Grande"/>
      </a:defRPr>
    </a:lvl8pPr>
    <a:lvl9pPr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reviveourhearts.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6323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2200" dirty="0" smtClean="0">
                <a:effectLst/>
                <a:latin typeface="Lucida Grande"/>
                <a:ea typeface="Lucida Grande"/>
                <a:cs typeface="Lucida Grande"/>
                <a:sym typeface="Lucida Grande"/>
              </a:rPr>
              <a:t>Помните, о чем мы говорили сегодня утром? </a:t>
            </a:r>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Наша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великая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милости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единственное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Поэтому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признаем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надежда</a:t>
            </a:r>
            <a:r>
              <a:rPr lang="en-US" sz="2200" dirty="0" smtClean="0">
                <a:effectLst/>
                <a:latin typeface="Lucida Grande"/>
                <a:ea typeface="Lucida Grande"/>
                <a:cs typeface="Lucida Grande"/>
                <a:sym typeface="Lucida Grande"/>
              </a:rPr>
              <a:t>!</a:t>
            </a:r>
          </a:p>
          <a:p>
            <a:endParaRPr lang="ru-RU" sz="2200" i="1" dirty="0" smtClean="0">
              <a:effectLst/>
              <a:latin typeface="Lucida Grande"/>
              <a:ea typeface="Lucida Grande"/>
              <a:cs typeface="Lucida Grande"/>
              <a:sym typeface="Lucida Grande"/>
            </a:endParaRPr>
          </a:p>
          <a:p>
            <a:r>
              <a:rPr lang="en-US" sz="2200" i="1" dirty="0" err="1" smtClean="0">
                <a:effectLst/>
                <a:latin typeface="Lucida Grande"/>
                <a:ea typeface="Lucida Grande"/>
                <a:cs typeface="Lucida Grande"/>
                <a:sym typeface="Lucida Grande"/>
              </a:rPr>
              <a:t>Служение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исцеления</a:t>
            </a:r>
            <a:r>
              <a:rPr lang="en-US" sz="2200" i="1" dirty="0" smtClean="0">
                <a:effectLst/>
                <a:latin typeface="Lucida Grande"/>
                <a:ea typeface="Lucida Grande"/>
                <a:cs typeface="Lucida Grande"/>
                <a:sym typeface="Lucida Grande"/>
              </a:rPr>
              <a:t>,</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161</a:t>
            </a:r>
          </a:p>
          <a:p>
            <a:pPr marL="0" marR="0" lvl="0" indent="0" defTabSz="584200" eaLnBrk="1" fontAlgn="auto" latinLnBrk="0" hangingPunct="1">
              <a:lnSpc>
                <a:spcPct val="100000"/>
              </a:lnSpc>
              <a:spcBef>
                <a:spcPts val="0"/>
              </a:spcBef>
              <a:spcAft>
                <a:spcPts val="0"/>
              </a:spcAft>
              <a:buClrTx/>
              <a:buSzTx/>
              <a:buFontTx/>
              <a:buNone/>
              <a:tabLst/>
              <a:defRPr/>
            </a:pPr>
            <a:endParaRPr lang="ru-RU" sz="2200" dirty="0" smtClean="0">
              <a:effectLst/>
              <a:latin typeface="Lucida Grande"/>
              <a:ea typeface="Lucida Grande"/>
              <a:cs typeface="Lucida Grande"/>
              <a:sym typeface="Lucida Grande"/>
            </a:endParaRPr>
          </a:p>
          <a:p>
            <a:pPr marL="0" marR="0" lvl="0" indent="0" defTabSz="58420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05659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Помните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чувствуете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переутомились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живете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духовной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пустыне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знаете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оттуда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выбраться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находитесь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идеальном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месте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проявил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нравится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работать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сухими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костями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нравится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работать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прахом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земным</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Иисус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пришел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праведников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грешников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покаянию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Лк</a:t>
            </a:r>
            <a:r>
              <a:rPr lang="en-US" sz="2200" dirty="0" smtClean="0">
                <a:effectLst/>
                <a:latin typeface="Lucida Grande"/>
                <a:ea typeface="Lucida Grande"/>
                <a:cs typeface="Lucida Grande"/>
                <a:sym typeface="Lucida Grande"/>
              </a:rPr>
              <a:t>. 5:32).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признаем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грешниками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ободрение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подходим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дара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спасения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вернемся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призывает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выглядит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обычной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повсед</a:t>
            </a:r>
            <a:r>
              <a:rPr lang="ru-RU" sz="2200" dirty="0" smtClean="0">
                <a:effectLst/>
                <a:latin typeface="Lucida Grande"/>
                <a:ea typeface="Lucida Grande"/>
                <a:cs typeface="Lucida Grande"/>
                <a:sym typeface="Lucida Grande"/>
              </a:rPr>
              <a:t>н</a:t>
            </a:r>
            <a:r>
              <a:rPr lang="en-US" sz="2200" dirty="0" err="1" smtClean="0">
                <a:effectLst/>
                <a:latin typeface="Lucida Grande"/>
                <a:ea typeface="Lucida Grande"/>
                <a:cs typeface="Lucida Grande"/>
                <a:sym typeface="Lucida Grande"/>
              </a:rPr>
              <a:t>евной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p>
          <a:p>
            <a:endParaRPr lang="ru-RU"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2808030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Норман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Грабб</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пишет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книге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секрет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победоносной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христианские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отношения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двусторонние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односторонние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горизонтальны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вертикальны</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например</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сказать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праведными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благодаря вере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продолжаем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оставаться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неправедными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среди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Позвольте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описать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сравнить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домом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крыша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падшем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состоянии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крыша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разделяющая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разделяющие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ближними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получении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сокрушенный приходит ко кресту, </a:t>
            </a:r>
            <a:r>
              <a:rPr lang="en-US" sz="2200" dirty="0" err="1" smtClean="0">
                <a:effectLst/>
                <a:latin typeface="Lucida Grande"/>
                <a:ea typeface="Lucida Grande"/>
                <a:cs typeface="Lucida Grande"/>
                <a:sym typeface="Lucida Grande"/>
              </a:rPr>
              <a:t>благодаря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крыша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закрывающая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закрывающие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рушатся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людьми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свидетельствует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грешник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спасенный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благодатью</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сожалению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вскоре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обращения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проблема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возникает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заключается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основное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препятствие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продолжения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возрождение</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двух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направлениях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крыша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должны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разрушены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глубоко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укоренившийся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коварный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человека</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коварный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гордости</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самомнение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c</a:t>
            </a:r>
            <a:r>
              <a:rPr lang="ru-RU" sz="2200" dirty="0" err="1" smtClean="0">
                <a:effectLst/>
                <a:latin typeface="Lucida Grande"/>
                <a:ea typeface="Lucida Grande"/>
                <a:cs typeface="Lucida Grande"/>
                <a:sym typeface="Lucida Grande"/>
              </a:rPr>
              <a:t>амолюбие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трудом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понимаем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стараемся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держать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открытым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пространство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между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покаянию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очень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скоро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позволяем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респектабельности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возникнуть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между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собратьями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возражаем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против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собратья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успехах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христианской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приводим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кого-то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проводим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урок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ответ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молитву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находим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интересные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идеи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Писании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услышали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получаем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награду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рода</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приходится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нетерпения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раздражения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семье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нечестности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холодности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какого-либо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случае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легкостью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рассказать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собратьям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Божьих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милостивых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действиях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где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терпим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неудачу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Почему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Дело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любим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похвалу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Писании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останавливает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исповеди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людьми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Ин</a:t>
            </a:r>
            <a:r>
              <a:rPr lang="en-US" sz="2200" dirty="0" smtClean="0">
                <a:effectLst/>
                <a:latin typeface="Lucida Grande"/>
                <a:ea typeface="Lucida Grande"/>
                <a:cs typeface="Lucida Grande"/>
                <a:sym typeface="Lucida Grande"/>
              </a:rPr>
              <a:t>. 12: 42-43).</a:t>
            </a:r>
            <a:endParaRPr lang="ru-RU" sz="2200" dirty="0" smtClean="0">
              <a:effectLst/>
              <a:latin typeface="Lucida Grande"/>
              <a:ea typeface="Lucida Grande"/>
              <a:cs typeface="Lucida Grande"/>
              <a:sym typeface="Lucida Grande"/>
            </a:endParaRPr>
          </a:p>
          <a:p>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Norman Grubb, </a:t>
            </a:r>
            <a:r>
              <a:rPr lang="en-US" sz="2200" i="1" dirty="0" smtClean="0">
                <a:effectLst/>
                <a:latin typeface="Lucida Grande"/>
                <a:ea typeface="Lucida Grande"/>
                <a:cs typeface="Lucida Grande"/>
                <a:sym typeface="Lucida Grande"/>
              </a:rPr>
              <a:t>Continuous Revival: The Secret to Victorious Living</a:t>
            </a:r>
            <a:r>
              <a:rPr lang="en-US" sz="2200" dirty="0" smtClean="0">
                <a:effectLst/>
                <a:latin typeface="Lucida Grande"/>
                <a:ea typeface="Lucida Grande"/>
                <a:cs typeface="Lucida Grande"/>
                <a:sym typeface="Lucida Grande"/>
              </a:rPr>
              <a:t>, p. 18, 19</a:t>
            </a:r>
          </a:p>
          <a:p>
            <a:r>
              <a:rPr lang="en-US" sz="2200" dirty="0" smtClean="0">
                <a:effectLst/>
                <a:latin typeface="Lucida Grande"/>
                <a:ea typeface="Lucida Grande"/>
                <a:cs typeface="Lucida Grande"/>
                <a:sym typeface="Lucida Grande"/>
              </a:rPr>
              <a:t>Norman Grubb, </a:t>
            </a:r>
            <a:r>
              <a:rPr lang="en-US" sz="2200" i="1" dirty="0" smtClean="0">
                <a:effectLst/>
                <a:latin typeface="Lucida Grande"/>
                <a:ea typeface="Lucida Grande"/>
                <a:cs typeface="Lucida Grande"/>
                <a:sym typeface="Lucida Grande"/>
              </a:rPr>
              <a:t>Continuous Revival: The Secret to Victorious Living</a:t>
            </a:r>
            <a:r>
              <a:rPr lang="en-US" sz="2200" dirty="0" smtClean="0">
                <a:effectLst/>
                <a:latin typeface="Lucida Grande"/>
                <a:ea typeface="Lucida Grande"/>
                <a:cs typeface="Lucida Grande"/>
                <a:sym typeface="Lucida Grande"/>
              </a:rPr>
              <a:t>, p. 20-22</a:t>
            </a:r>
          </a:p>
          <a:p>
            <a:r>
              <a:rPr lang="en-US" sz="2200" dirty="0">
                <a:effectLst/>
                <a:latin typeface="Lucida Grande"/>
                <a:ea typeface="Lucida Grande"/>
                <a:cs typeface="Lucida Grande"/>
                <a:sym typeface="Lucida Grande"/>
              </a:rPr>
              <a:t> </a:t>
            </a:r>
          </a:p>
          <a:p>
            <a:endParaRPr lang="en-US" dirty="0"/>
          </a:p>
        </p:txBody>
      </p:sp>
    </p:spTree>
    <p:extLst>
      <p:ext uri="{BB962C8B-B14F-4D97-AF65-F5344CB8AC3E}">
        <p14:creationId xmlns:p14="http://schemas.microsoft.com/office/powerpoint/2010/main" val="2029228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Эндрю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Мюррей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пишет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книге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абсолютное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подчинение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Легко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думать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смирились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людьми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станет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единственным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доказательством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произошло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по-настоящему</a:t>
            </a:r>
            <a:r>
              <a:rPr lang="en-US" sz="2200" dirty="0" smtClean="0">
                <a:effectLst/>
                <a:latin typeface="Lucida Grande"/>
                <a:ea typeface="Lucida Grande"/>
                <a:cs typeface="Lucida Grande"/>
                <a:sym typeface="Lucida Grande"/>
              </a:rPr>
              <a:t>”. </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3501390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2200" dirty="0" smtClean="0">
                <a:effectLst/>
                <a:latin typeface="Lucida Grande"/>
                <a:ea typeface="Lucida Grande"/>
                <a:cs typeface="Lucida Grande"/>
                <a:sym typeface="Lucida Grande"/>
              </a:rPr>
              <a:t>Эллен Уайт пишет: «</a:t>
            </a:r>
            <a:r>
              <a:rPr lang="en-US" sz="2200" dirty="0" err="1" smtClean="0">
                <a:effectLst/>
                <a:latin typeface="Lucida Grande"/>
                <a:ea typeface="Lucida Grande"/>
                <a:cs typeface="Lucida Grande"/>
                <a:sym typeface="Lucida Grande"/>
              </a:rPr>
              <a:t>Пусть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склонится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жестокое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черствое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балуйте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жалейте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превозносите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Взгляните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взгляните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пронзили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Смотрите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шаг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шагом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идет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вниз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унижения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поднять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возвысить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уничижает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доходя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непостижимых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глубин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унижения</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впавших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endParaRPr lang="ru-RU" sz="2200" dirty="0" smtClean="0">
              <a:effectLst/>
              <a:latin typeface="Lucida Grande"/>
              <a:ea typeface="Lucida Grande"/>
              <a:cs typeface="Lucida Grande"/>
              <a:sym typeface="Lucida Grande"/>
            </a:endParaRPr>
          </a:p>
          <a:p>
            <a:endParaRPr lang="ru-RU" sz="2200" dirty="0" smtClean="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912382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Почему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остаемся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безразличными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холодными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самонадеянными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формалистами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добросовестно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подражает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Образцу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встал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борьбы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сходил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серьезностью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борется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эгоизмом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изживая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проявлялся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p>
          <a:p>
            <a:r>
              <a:rPr lang="en-US" sz="2200" i="1" dirty="0" err="1" smtClean="0">
                <a:effectLst/>
                <a:latin typeface="Lucida Grande"/>
                <a:ea typeface="Lucida Grande"/>
                <a:cs typeface="Lucida Grande"/>
                <a:sym typeface="Lucida Grande"/>
              </a:rPr>
              <a:t>Свидетельства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для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Церкви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5, </a:t>
            </a:r>
            <a:r>
              <a:rPr lang="en-US" sz="2200" dirty="0" err="1" smtClean="0">
                <a:effectLst/>
                <a:latin typeface="Lucida Grande"/>
                <a:ea typeface="Lucida Grande"/>
                <a:cs typeface="Lucida Grande"/>
                <a:sym typeface="Lucida Grande"/>
              </a:rPr>
              <a:t>сс</a:t>
            </a:r>
            <a:r>
              <a:rPr lang="en-US" sz="2200" dirty="0" smtClean="0">
                <a:effectLst/>
                <a:latin typeface="Lucida Grande"/>
                <a:ea typeface="Lucida Grande"/>
                <a:cs typeface="Lucida Grande"/>
                <a:sym typeface="Lucida Grande"/>
              </a:rPr>
              <a:t>. 17, 18</a:t>
            </a:r>
          </a:p>
          <a:p>
            <a:endParaRPr lang="ru-RU" sz="2200" dirty="0" smtClean="0">
              <a:effectLst/>
              <a:latin typeface="Lucida Grande"/>
              <a:ea typeface="Lucida Grande"/>
              <a:cs typeface="Lucida Grande"/>
              <a:sym typeface="Lucida Grande"/>
            </a:endParaRPr>
          </a:p>
          <a:p>
            <a:pPr marL="0" marR="0" lvl="0" indent="0" defTabSz="584200" eaLnBrk="1" fontAlgn="auto" latinLnBrk="0" hangingPunct="1">
              <a:lnSpc>
                <a:spcPct val="100000"/>
              </a:lnSpc>
              <a:spcBef>
                <a:spcPts val="0"/>
              </a:spcBef>
              <a:spcAft>
                <a:spcPts val="0"/>
              </a:spcAft>
              <a:buClrTx/>
              <a:buSzTx/>
              <a:buFontTx/>
              <a:buNone/>
              <a:tabLst/>
              <a:defRPr/>
            </a:pPr>
            <a:r>
              <a:rPr lang="ru-RU" sz="2200" dirty="0" smtClean="0">
                <a:effectLst/>
                <a:latin typeface="Lucida Grande"/>
                <a:ea typeface="Lucida Grande"/>
                <a:cs typeface="Lucida Grande"/>
                <a:sym typeface="Lucida Grande"/>
              </a:rPr>
              <a:t>Я хочу рассказать вам одну историю!</a:t>
            </a:r>
            <a:endParaRPr lang="en-US" sz="2200" dirty="0">
              <a:effectLst/>
              <a:latin typeface="Lucida Grande"/>
              <a:ea typeface="Lucida Grande"/>
              <a:cs typeface="Lucida Grande"/>
              <a:sym typeface="Lucida Grande"/>
            </a:endParaRPr>
          </a:p>
          <a:p>
            <a:endParaRPr lang="en-US" sz="2200" b="1"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80528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err="1" smtClean="0">
                <a:effectLst/>
                <a:latin typeface="Lucida Grande"/>
                <a:ea typeface="Lucida Grande"/>
                <a:cs typeface="Lucida Grande"/>
                <a:sym typeface="Lucida Grande"/>
              </a:rPr>
              <a:t>Свидетельство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Корри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Тен</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Бом</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Возможно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слышали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вместе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членами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семьи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помогла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более</a:t>
            </a:r>
            <a:r>
              <a:rPr lang="en-US" sz="2200" dirty="0" smtClean="0">
                <a:effectLst/>
                <a:latin typeface="Lucida Grande"/>
                <a:ea typeface="Lucida Grande"/>
                <a:cs typeface="Lucida Grande"/>
                <a:sym typeface="Lucida Grande"/>
              </a:rPr>
              <a:t> 800 </a:t>
            </a:r>
            <a:r>
              <a:rPr lang="en-US" sz="2200" dirty="0" err="1" smtClean="0">
                <a:effectLst/>
                <a:latin typeface="Lucida Grande"/>
                <a:ea typeface="Lucida Grande"/>
                <a:cs typeface="Lucida Grande"/>
                <a:sym typeface="Lucida Grande"/>
              </a:rPr>
              <a:t>евреев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Второй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мировой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войны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подпольной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работе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Голландии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семья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арестована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отправлена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Равенсбрюк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один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ужасных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концлагерей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Германии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умерли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тысячи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времени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чудесным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образом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освобождена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лагеря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декабре</a:t>
            </a:r>
            <a:r>
              <a:rPr lang="en-US" sz="2200" dirty="0" smtClean="0">
                <a:effectLst/>
                <a:latin typeface="Lucida Grande"/>
                <a:ea typeface="Lucida Grande"/>
                <a:cs typeface="Lucida Grande"/>
                <a:sym typeface="Lucida Grande"/>
              </a:rPr>
              <a:t> 1944 </a:t>
            </a:r>
            <a:r>
              <a:rPr lang="en-US" sz="2200" dirty="0" err="1" smtClean="0">
                <a:effectLst/>
                <a:latin typeface="Lucida Grande"/>
                <a:ea typeface="Lucida Grande"/>
                <a:cs typeface="Lucida Grande"/>
                <a:sym typeface="Lucida Grande"/>
              </a:rPr>
              <a:t>года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члены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семьи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умерли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заключении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Однако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вместо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лелеять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обозлиться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решила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провести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оставшиеся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годы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путешествуя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проповедуя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любви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Иисуса</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известна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состраданием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милосердием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свидетельству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пришли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Однажды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путешествия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рассказала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сложно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высидеть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долгих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вечерних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встреч</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Кубе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закончила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проповедовать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Божьей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любви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ожидала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сцене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выступять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двое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мужчин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очень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жарко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влажно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везде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надоедливые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насекомые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поздно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устала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терпение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подходило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концу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тут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последний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выступающий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начал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долгий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призыв</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проворчала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ничего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хочет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пойти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домой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Надеюсь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выйдет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сильно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хочу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спать</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удивлению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начали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выходить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откликнувшись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призыв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Некоторые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плакали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Вдруг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осознала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эгоизма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словах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понадеялась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отдадут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устала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жарко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плохо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сразу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покаялась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попросила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прощения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поднялась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помолиться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вышел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вперед</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следующий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попросили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выступить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церкви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представителей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класса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Гаваны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присутствовало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выдающихся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влиятельных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утром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вошла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церковь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буклет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программой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богослужения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написано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цветистых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слов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популярный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евангелист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неустанно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самоотверженно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трудится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полностью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посвятив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Евангелия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читала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содрогалось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Господь</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молилась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пришли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послушать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меня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Почему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тебе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рассказать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ответил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сразу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начала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протестовать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Господи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скажу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вдруг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отвергнут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услышала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приятный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строгий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голос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Разве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благословить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ложь</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утром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рассказала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слушателям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горькую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результате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испытали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раскаяние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заложено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основание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возрождения</a:t>
            </a:r>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фото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Корри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фотография</a:t>
            </a:r>
            <a:r>
              <a:rPr lang="en-US" sz="2200" dirty="0" smtClean="0">
                <a:effectLst/>
                <a:latin typeface="Lucida Grande"/>
                <a:ea typeface="Lucida Grande"/>
                <a:cs typeface="Lucida Grande"/>
                <a:sym typeface="Lucida Grande"/>
              </a:rPr>
              <a:t>.</a:t>
            </a:r>
          </a:p>
          <a:p>
            <a:endParaRPr lang="ru-RU" sz="2200" b="1" dirty="0" smtClean="0">
              <a:effectLst/>
              <a:latin typeface="Lucida Grande"/>
              <a:ea typeface="Lucida Grande"/>
              <a:cs typeface="Lucida Grande"/>
              <a:sym typeface="Lucida Grande"/>
            </a:endParaRPr>
          </a:p>
          <a:p>
            <a:endParaRPr lang="ru-RU" sz="2200" b="1"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2636703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Рой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Хессион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начало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унизительно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единственный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путь</a:t>
            </a:r>
            <a:r>
              <a:rPr lang="en-US" sz="2200" dirty="0" smtClean="0">
                <a:effectLst/>
                <a:latin typeface="Lucida Grande"/>
                <a:ea typeface="Lucida Grande"/>
                <a:cs typeface="Lucida Grande"/>
                <a:sym typeface="Lucida Grande"/>
              </a:rPr>
              <a:t>”.</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2645682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sz="2200" b="1" dirty="0" err="1" smtClean="0">
                <a:effectLst/>
                <a:latin typeface="Lucida Grande"/>
                <a:ea typeface="Lucida Grande"/>
                <a:cs typeface="Lucida Grande"/>
                <a:sym typeface="Lucida Grande"/>
              </a:rPr>
              <a:t>Вы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можете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спросить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же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такое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истинная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сокрушенность</a:t>
            </a:r>
            <a:r>
              <a:rPr lang="en-US" sz="2200" b="1" dirty="0" smtClean="0">
                <a:effectLst/>
                <a:latin typeface="Lucida Grande"/>
                <a:ea typeface="Lucida Grande"/>
                <a:cs typeface="Lucida Grande"/>
                <a:sym typeface="Lucida Grande"/>
              </a:rPr>
              <a:t>?</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Некоторые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болезненный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самоанализ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речь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идет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чрезмерной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эмоциональности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богослужениях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переживании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депрессии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остальные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счастливы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подумать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речь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идет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молча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терпеть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насилие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годом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значит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ничего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вышеперечисленного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Реальность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многие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пережили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личную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пролили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слез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испытывали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истинной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сокрушенности</a:t>
            </a:r>
            <a:r>
              <a:rPr lang="en-US" sz="2200" dirty="0" smtClean="0">
                <a:effectLst/>
                <a:latin typeface="Lucida Grande"/>
                <a:ea typeface="Lucida Grande"/>
                <a:cs typeface="Lucida Grande"/>
                <a:sym typeface="Lucida Grande"/>
              </a:rPr>
              <a:t>.</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368625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Истинная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здесь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сейчас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каждое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мгновение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согласие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состоянии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находится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отказ от своей воли и подчинение ее воле Бога.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Господи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сопротивления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раздражения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упрямства</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подчиняемся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независимо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цены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платим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руководству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воле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a:t>
            </a:r>
          </a:p>
          <a:p>
            <a:r>
              <a:rPr lang="ru-RU" sz="2200" dirty="0" smtClean="0">
                <a:effectLst/>
                <a:latin typeface="Lucida Grande"/>
                <a:ea typeface="Lucida Grande"/>
                <a:cs typeface="Lucida Grande"/>
                <a:sym typeface="Lucida Grande"/>
              </a:rPr>
              <a:t>Сегодня днем мы будем молиться и просить Бога помочь нам испытать настоящую сокрушенность, признать свою огромную духовную нужду. </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Наши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молитвенные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сегодня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называются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Красота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хочу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предостеречь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нелегкий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материал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проинкает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глубины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души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впервые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прочла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испытала боль, потому что я увидела, что нуждаюсь в Божьей спасительной благодати. Но именно поэтому и важно поделиться этим материалом. </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Nancy </a:t>
            </a:r>
            <a:r>
              <a:rPr lang="en-US" sz="2200" dirty="0" err="1" smtClean="0">
                <a:effectLst/>
                <a:latin typeface="Lucida Grande"/>
                <a:ea typeface="Lucida Grande"/>
                <a:cs typeface="Lucida Grande"/>
                <a:sym typeface="Lucida Grande"/>
              </a:rPr>
              <a:t>Demoss</a:t>
            </a:r>
            <a:r>
              <a:rPr lang="en-US" sz="2200" dirty="0" smtClean="0">
                <a:effectLst/>
                <a:latin typeface="Lucida Grande"/>
                <a:ea typeface="Lucida Grande"/>
                <a:cs typeface="Lucida Grande"/>
                <a:sym typeface="Lucida Grande"/>
              </a:rPr>
              <a:t>, </a:t>
            </a:r>
            <a:r>
              <a:rPr lang="en-US" sz="2200" i="1" dirty="0" smtClean="0">
                <a:effectLst/>
                <a:latin typeface="Lucida Grande"/>
                <a:ea typeface="Lucida Grande"/>
                <a:cs typeface="Lucida Grande"/>
                <a:sym typeface="Lucida Grande"/>
              </a:rPr>
              <a:t>Brokenness</a:t>
            </a:r>
            <a:r>
              <a:rPr lang="en-US" sz="2200" dirty="0" smtClean="0">
                <a:effectLst/>
                <a:latin typeface="Lucida Grande"/>
                <a:ea typeface="Lucida Grande"/>
                <a:cs typeface="Lucida Grande"/>
                <a:sym typeface="Lucida Grande"/>
              </a:rPr>
              <a:t>, p. 44</a:t>
            </a:r>
          </a:p>
          <a:p>
            <a:endParaRPr lang="en-US" dirty="0"/>
          </a:p>
        </p:txBody>
      </p:sp>
    </p:spTree>
    <p:extLst>
      <p:ext uri="{BB962C8B-B14F-4D97-AF65-F5344CB8AC3E}">
        <p14:creationId xmlns:p14="http://schemas.microsoft.com/office/powerpoint/2010/main" val="40625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Библия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Высокий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Превознесенный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вечно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Живущий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живу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высоте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небес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святилище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оживлять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оживлять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a:t>
            </a:r>
            <a:r>
              <a:rPr lang="en-US" sz="2200" dirty="0" smtClean="0">
                <a:effectLst/>
                <a:latin typeface="Lucida Grande"/>
                <a:ea typeface="Lucida Grande"/>
                <a:cs typeface="Lucida Grande"/>
                <a:sym typeface="Lucida Grande"/>
              </a:rPr>
              <a:t>. 57:15).</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Писании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находим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нравится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нравится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видеть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плачем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уязвимое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понимает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Спасителе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учиться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сожалению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людям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сложно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ближе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endParaRPr lang="en-US"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501786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Дух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пропрочества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Часто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придется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плакать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склонившись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недостатках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ошибках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следует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впадать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отчаяние</a:t>
            </a:r>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доверяя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собственным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силам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должны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надеяться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силу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Искупителя</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Помните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рядом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приводит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подножию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креста</a:t>
            </a:r>
            <a:r>
              <a:rPr lang="en-US" sz="2200"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это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самое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лучшее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место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где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можем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находиться</a:t>
            </a:r>
            <a:r>
              <a:rPr lang="en-US" sz="2200" i="1" dirty="0" smtClean="0">
                <a:effectLst/>
                <a:latin typeface="Lucida Grande"/>
                <a:ea typeface="Lucida Grande"/>
                <a:cs typeface="Lucida Grande"/>
                <a:sym typeface="Lucida Grande"/>
              </a:rPr>
              <a:t>!</a:t>
            </a:r>
            <a:endParaRPr lang="en-US" sz="2200" dirty="0" smtClean="0">
              <a:effectLst/>
              <a:latin typeface="Lucida Grande"/>
              <a:ea typeface="Lucida Grande"/>
              <a:cs typeface="Lucida Grande"/>
              <a:sym typeface="Lucida Grande"/>
            </a:endParaRPr>
          </a:p>
          <a:p>
            <a:r>
              <a:rPr lang="en-US" sz="2200" i="1" dirty="0" err="1" smtClean="0">
                <a:effectLst/>
                <a:latin typeface="Lucida Grande"/>
                <a:ea typeface="Lucida Grande"/>
                <a:cs typeface="Lucida Grande"/>
                <a:sym typeface="Lucida Grande"/>
              </a:rPr>
              <a:t>Избранные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вести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том</a:t>
            </a:r>
            <a:r>
              <a:rPr lang="en-US" sz="2200" i="1" dirty="0" smtClean="0">
                <a:effectLst/>
                <a:latin typeface="Lucida Grande"/>
                <a:ea typeface="Lucida Grande"/>
                <a:cs typeface="Lucida Grande"/>
                <a:sym typeface="Lucida Grande"/>
              </a:rPr>
              <a:t> 1, </a:t>
            </a:r>
            <a:r>
              <a:rPr lang="en-US" sz="2200" i="1" dirty="0" err="1" smtClean="0">
                <a:effectLst/>
                <a:latin typeface="Lucida Grande"/>
                <a:ea typeface="Lucida Grande"/>
                <a:cs typeface="Lucida Grande"/>
                <a:sym typeface="Lucida Grande"/>
              </a:rPr>
              <a:t>с</a:t>
            </a:r>
            <a:r>
              <a:rPr lang="en-US" sz="2200" i="1" dirty="0" smtClean="0">
                <a:effectLst/>
                <a:latin typeface="Lucida Grande"/>
                <a:ea typeface="Lucida Grande"/>
                <a:cs typeface="Lucida Grande"/>
                <a:sym typeface="Lucida Grande"/>
              </a:rPr>
              <a:t>. </a:t>
            </a:r>
            <a:r>
              <a:rPr lang="en-US" sz="2200" dirty="0" smtClean="0">
                <a:effectLst/>
                <a:latin typeface="Lucida Grande"/>
                <a:ea typeface="Lucida Grande"/>
                <a:cs typeface="Lucida Grande"/>
                <a:sym typeface="Lucida Grande"/>
              </a:rPr>
              <a:t>337</a:t>
            </a:r>
          </a:p>
          <a:p>
            <a:pPr marL="0" marR="0" lvl="0" indent="0" defTabSz="584200" eaLnBrk="1" fontAlgn="auto" latinLnBrk="0" hangingPunct="1">
              <a:lnSpc>
                <a:spcPct val="100000"/>
              </a:lnSpc>
              <a:spcBef>
                <a:spcPts val="0"/>
              </a:spcBef>
              <a:spcAft>
                <a:spcPts val="0"/>
              </a:spcAft>
              <a:buClrTx/>
              <a:buSzTx/>
              <a:buFontTx/>
              <a:buNone/>
              <a:tabLst/>
              <a:defRPr/>
            </a:pPr>
            <a:endParaRPr lang="ru-RU" sz="2200" dirty="0" smtClean="0">
              <a:effectLst/>
              <a:latin typeface="Lucida Grande"/>
              <a:ea typeface="Lucida Grande"/>
              <a:cs typeface="Lucida Grande"/>
              <a:sym typeface="Lucida Grande"/>
            </a:endParaRPr>
          </a:p>
          <a:p>
            <a:endParaRPr lang="en-US" sz="2200" dirty="0" smtClean="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2937522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73125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a:effectLst/>
                <a:latin typeface="Lucida Grande"/>
                <a:ea typeface="Lucida Grande"/>
                <a:cs typeface="Lucida Grande"/>
                <a:sym typeface="Lucida Grande"/>
              </a:rPr>
              <a:t> </a:t>
            </a:r>
          </a:p>
          <a:p>
            <a:r>
              <a:rPr lang="en-US" sz="2200" b="1" dirty="0" err="1" smtClean="0">
                <a:effectLst/>
                <a:latin typeface="Lucida Grande"/>
                <a:ea typeface="Lucida Grande"/>
                <a:cs typeface="Lucida Grande"/>
                <a:sym typeface="Lucida Grande"/>
              </a:rPr>
              <a:t>В</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чем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разница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между</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гордостью</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смирением</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хорошо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видят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все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добрые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дела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которые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совершили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считают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достойны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Спасения</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знают, что они могут получить спасение лишь благодаря праведности Христа</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Он</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спас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делам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праведности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которые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сотворила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Своей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милости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банею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возрождения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обновления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Святым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Духом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Титу</a:t>
            </a:r>
            <a:r>
              <a:rPr lang="en-US" sz="2200" i="1" dirty="0" smtClean="0">
                <a:effectLst/>
                <a:latin typeface="Lucida Grande"/>
                <a:ea typeface="Lucida Grande"/>
                <a:cs typeface="Lucida Grande"/>
                <a:sym typeface="Lucida Grande"/>
              </a:rPr>
              <a:t> 3:5).</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уверены в себе и гордятся тем, как много они знают.</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со смирением понимают, как многому им еще нужно научиться</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пошел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цаль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Давид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представл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лицем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сказал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такое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меня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возвеличил</a:t>
            </a:r>
            <a:r>
              <a:rPr lang="en-US" sz="2200" i="1" dirty="0" smtClean="0">
                <a:effectLst/>
                <a:latin typeface="Lucida Grande"/>
                <a:ea typeface="Lucida Grande"/>
                <a:cs typeface="Lucida Grande"/>
                <a:sym typeface="Lucida Grande"/>
              </a:rPr>
              <a:t>?” (2 </a:t>
            </a:r>
            <a:r>
              <a:rPr lang="en-US" sz="2200" i="1" dirty="0" err="1" smtClean="0">
                <a:effectLst/>
                <a:latin typeface="Lucida Grande"/>
                <a:ea typeface="Lucida Grande"/>
                <a:cs typeface="Lucida Grande"/>
                <a:sym typeface="Lucida Grande"/>
              </a:rPr>
              <a:t>Царств</a:t>
            </a:r>
            <a:r>
              <a:rPr lang="en-US" sz="2200" i="1" dirty="0" smtClean="0">
                <a:effectLst/>
                <a:latin typeface="Lucida Grande"/>
                <a:ea typeface="Lucida Grande"/>
                <a:cs typeface="Lucida Grande"/>
                <a:sym typeface="Lucida Grande"/>
              </a:rPr>
              <a:t> 7:18).</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a:p>
            <a:pPr lvl="0"/>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1350472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благодарят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Бога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такие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как</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окружающие</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a:t>
            </a:r>
            <a:r>
              <a:rPr lang="en-US" sz="2200" dirty="0" err="1" smtClean="0">
                <a:effectLst/>
                <a:latin typeface="Lucida Grande"/>
                <a:ea typeface="Lucida Grande"/>
                <a:cs typeface="Lucida Grande"/>
                <a:sym typeface="Lucida Grande"/>
              </a:rPr>
              <a:t>понимают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опасна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насколько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опасны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мира</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Мерзость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всякий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надменный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сердцем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можно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поручиться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он</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останется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ненаказанным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Прит</a:t>
            </a:r>
            <a:r>
              <a:rPr lang="en-US" sz="2200" i="1" dirty="0" smtClean="0">
                <a:effectLst/>
                <a:latin typeface="Lucida Grande"/>
                <a:ea typeface="Lucida Grande"/>
                <a:cs typeface="Lucida Grande"/>
                <a:sym typeface="Lucida Grande"/>
              </a:rPr>
              <a:t>. 16:5).</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a:t>
            </a:r>
            <a:r>
              <a:rPr lang="ru-RU" sz="2200" b="1" dirty="0" err="1" smtClean="0">
                <a:effectLst/>
                <a:latin typeface="Lucida Grande"/>
                <a:ea typeface="Lucida Grande"/>
                <a:cs typeface="Lucida Grande"/>
                <a:sym typeface="Lucida Grande"/>
              </a:rPr>
              <a:t>бижаются</a:t>
            </a:r>
            <a:r>
              <a:rPr lang="ru-RU" sz="2200" b="1" dirty="0" smtClean="0">
                <a:effectLst/>
                <a:latin typeface="Lucida Grande"/>
                <a:ea typeface="Lucida Grande"/>
                <a:cs typeface="Lucida Grande"/>
                <a:sym typeface="Lucida Grande"/>
              </a:rPr>
              <a:t>, таят злобу, им сложно сказать: «Я был неправ. Простишь ли ты меня?»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с готовностью говорят: «Прости, давай решим эту проблему»</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Итак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если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принесешь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дар</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жертвеннику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вспомнишь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брат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имеет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что-нибудь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против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тебя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оставь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дар</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жертвенником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пойди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прежде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примирись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братом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твоим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тогда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принеси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дар</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Мф</a:t>
            </a:r>
            <a:r>
              <a:rPr lang="en-US" sz="2200" i="1" dirty="0" smtClean="0">
                <a:effectLst/>
                <a:latin typeface="Lucida Grande"/>
                <a:ea typeface="Lucida Grande"/>
                <a:cs typeface="Lucida Grande"/>
                <a:sym typeface="Lucida Grande"/>
              </a:rPr>
              <a:t>. 5:23, 24).</a:t>
            </a:r>
            <a:endParaRPr lang="en-US" sz="2200" dirty="0" smtClean="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1191622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склонны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сосредотачиваться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неудачах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слабостях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трогает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чья-та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уязвимость</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a:t>
            </a:r>
            <a:r>
              <a:rPr lang="en-US" sz="2200" dirty="0" err="1" smtClean="0">
                <a:effectLst/>
                <a:latin typeface="Lucida Grande"/>
                <a:ea typeface="Lucida Grande"/>
                <a:cs typeface="Lucida Grande"/>
                <a:sym typeface="Lucida Grande"/>
              </a:rPr>
              <a:t>хорошо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слабые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стороны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духовную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сочувствуют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слабости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греховности</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Верно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всякого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принятия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достойно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слово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Христос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Иисус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пришел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мир</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спасти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грешников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из</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которых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первый</a:t>
            </a:r>
            <a:r>
              <a:rPr lang="en-US" sz="2200" i="1" dirty="0" smtClean="0">
                <a:effectLst/>
                <a:latin typeface="Lucida Grande"/>
                <a:ea typeface="Lucida Grande"/>
                <a:cs typeface="Lucida Grande"/>
                <a:sym typeface="Lucida Grande"/>
              </a:rPr>
              <a:t>” (1 </a:t>
            </a:r>
            <a:r>
              <a:rPr lang="en-US" sz="2200" i="1" dirty="0" err="1" smtClean="0">
                <a:effectLst/>
                <a:latin typeface="Lucida Grande"/>
                <a:ea typeface="Lucida Grande"/>
                <a:cs typeface="Lucida Grande"/>
                <a:sym typeface="Lucida Grande"/>
              </a:rPr>
              <a:t>Тим</a:t>
            </a:r>
            <a:r>
              <a:rPr lang="en-US" sz="2200" i="1" dirty="0" smtClean="0">
                <a:effectLst/>
                <a:latin typeface="Lucida Grande"/>
                <a:ea typeface="Lucida Grande"/>
                <a:cs typeface="Lucida Grande"/>
                <a:sym typeface="Lucida Grande"/>
              </a:rPr>
              <a:t>. 1:15).</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чувствуют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должны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доказать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правы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даже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если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деле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правы</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уступить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ситуациях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больше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переживают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праведными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людьми</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если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угодно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воле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Божией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лучше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пострадать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добрые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дела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нежели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злые</a:t>
            </a:r>
            <a:r>
              <a:rPr lang="en-US" sz="2200" i="1" dirty="0" smtClean="0">
                <a:effectLst/>
                <a:latin typeface="Lucida Grande"/>
                <a:ea typeface="Lucida Grande"/>
                <a:cs typeface="Lucida Grande"/>
                <a:sym typeface="Lucida Grande"/>
              </a:rPr>
              <a:t>” (1 </a:t>
            </a:r>
            <a:r>
              <a:rPr lang="en-US" sz="2200" i="1" dirty="0" err="1" smtClean="0">
                <a:effectLst/>
                <a:latin typeface="Lucida Grande"/>
                <a:ea typeface="Lucida Grande"/>
                <a:cs typeface="Lucida Grande"/>
                <a:sym typeface="Lucida Grande"/>
              </a:rPr>
              <a:t>Петра</a:t>
            </a:r>
            <a:r>
              <a:rPr lang="en-US" sz="2200" i="1" dirty="0" smtClean="0">
                <a:effectLst/>
                <a:latin typeface="Lucida Grande"/>
                <a:ea typeface="Lucida Grande"/>
                <a:cs typeface="Lucida Grande"/>
                <a:sym typeface="Lucida Grande"/>
              </a:rPr>
              <a:t> 3:17).</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endParaRPr lang="en-US" sz="2200" dirty="0">
              <a:effectLst/>
              <a:latin typeface="Lucida Grande"/>
              <a:ea typeface="Lucida Grande"/>
              <a:cs typeface="Lucida Grande"/>
              <a:sym typeface="Lucida Grande"/>
            </a:endParaRPr>
          </a:p>
          <a:p>
            <a:r>
              <a:rPr lang="en-US" sz="2200" dirty="0">
                <a:effectLst/>
                <a:latin typeface="Lucida Grande"/>
                <a:ea typeface="Lucida Grande"/>
                <a:cs typeface="Lucida Grande"/>
                <a:sym typeface="Lucida Grande"/>
              </a:rPr>
              <a:t> </a:t>
            </a:r>
          </a:p>
          <a:p>
            <a:endParaRPr lang="en-US" dirty="0"/>
          </a:p>
        </p:txBody>
      </p:sp>
    </p:spTree>
    <p:extLst>
      <p:ext uri="{BB962C8B-B14F-4D97-AF65-F5344CB8AC3E}">
        <p14:creationId xmlns:p14="http://schemas.microsoft.com/office/powerpoint/2010/main" val="3433007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эгоистично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защищают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свое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личное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пространтство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время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репутацию</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бескорыстные люди </a:t>
            </a:r>
            <a:r>
              <a:rPr lang="en-US" sz="2200" dirty="0" err="1" smtClean="0">
                <a:effectLst/>
                <a:latin typeface="Lucida Grande"/>
                <a:ea typeface="Lucida Grande"/>
                <a:cs typeface="Lucida Grande"/>
                <a:sym typeface="Lucida Grande"/>
              </a:rPr>
              <a:t>щедры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терпеть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неудобства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позволяя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защитить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пространство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репутацию</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Давайте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дастся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мерод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доброю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утрясенною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нагнетенною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переполенною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отсыплют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лоно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ваше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мерою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мерите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же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отмерится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Лк</a:t>
            </a:r>
            <a:r>
              <a:rPr lang="en-US" sz="2200" i="1" dirty="0" smtClean="0">
                <a:effectLst/>
                <a:latin typeface="Lucida Grande"/>
                <a:ea typeface="Lucida Grande"/>
                <a:cs typeface="Lucida Grande"/>
                <a:sym typeface="Lucida Grande"/>
              </a:rPr>
              <a:t>. 6:38).</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слишком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заняты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чтобы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замечать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помогать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маленьким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людям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тем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может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принести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какую-либо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пользу</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стремятся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послужить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малым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послужили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Иисусу</a:t>
            </a:r>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Царь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скажет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ответ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истинно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говорю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сделали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это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одному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из</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сих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братьев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Моих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меньших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сделали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Мне</a:t>
            </a:r>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Мф</a:t>
            </a:r>
            <a:r>
              <a:rPr lang="en-US" sz="2200" i="1" dirty="0" smtClean="0">
                <a:effectLst/>
                <a:latin typeface="Lucida Grande"/>
                <a:ea typeface="Lucida Grande"/>
                <a:cs typeface="Lucida Grande"/>
                <a:sym typeface="Lucida Grande"/>
              </a:rPr>
              <a:t>. 25:40).</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1445249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хотят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получить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признание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других</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они жаждут продвижения по карьерной лестнице, получения наград и призов.</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верными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избегают признания. </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имени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Твоему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славу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милости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Твоей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истины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Твоей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Пс</a:t>
            </a:r>
            <a:r>
              <a:rPr lang="en-US" sz="2200" i="1" dirty="0" smtClean="0">
                <a:effectLst/>
                <a:latin typeface="Lucida Grande"/>
                <a:ea typeface="Lucida Grande"/>
                <a:cs typeface="Lucida Grande"/>
                <a:sym typeface="Lucida Grande"/>
              </a:rPr>
              <a:t>. 113:9).</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с готовностью </a:t>
            </a:r>
            <a:r>
              <a:rPr lang="ru-RU" sz="2200" b="1" dirty="0" err="1" smtClean="0">
                <a:effectLst/>
                <a:latin typeface="Lucida Grande"/>
                <a:ea typeface="Lucida Grande"/>
                <a:cs typeface="Lucida Grande"/>
                <a:sym typeface="Lucida Grande"/>
              </a:rPr>
              <a:t>деголяют</a:t>
            </a:r>
            <a:r>
              <a:rPr lang="ru-RU" sz="2200" b="1" dirty="0" smtClean="0">
                <a:effectLst/>
                <a:latin typeface="Lucida Grande"/>
                <a:ea typeface="Lucida Grande"/>
                <a:cs typeface="Lucida Grande"/>
                <a:sym typeface="Lucida Grande"/>
              </a:rPr>
              <a:t> своими титулами и великими достижениями, считают, что достойны особенного отношения.</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людям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титулах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достижениях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замечали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лишь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прославлен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Многие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хвалят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человека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милосердие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правдивого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человека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находит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Прит</a:t>
            </a:r>
            <a:r>
              <a:rPr lang="en-US" sz="2200" i="1" dirty="0" smtClean="0">
                <a:effectLst/>
                <a:latin typeface="Lucida Grande"/>
                <a:ea typeface="Lucida Grande"/>
                <a:cs typeface="Lucida Grande"/>
                <a:sym typeface="Lucida Grande"/>
              </a:rPr>
              <a:t>. 20:6).</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a:p>
            <a:pPr lvl="0"/>
            <a:endParaRPr lang="en-US" dirty="0"/>
          </a:p>
        </p:txBody>
      </p:sp>
    </p:spTree>
    <p:extLst>
      <p:ext uri="{BB962C8B-B14F-4D97-AF65-F5344CB8AC3E}">
        <p14:creationId xmlns:p14="http://schemas.microsoft.com/office/powerpoint/2010/main" val="1543423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используют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свою</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жизнь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влияние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для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того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чтобы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заниматься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показухой</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ru-RU" sz="2200" dirty="0" smtClean="0">
                <a:effectLst/>
                <a:latin typeface="Lucida Grande"/>
                <a:ea typeface="Lucida Grande"/>
                <a:cs typeface="Lucida Grande"/>
                <a:sym typeface="Lucida Grande"/>
              </a:rPr>
              <a:t>Смиренные бескорыстные люди используют свое положение и влияние, данное им Богом, чтобы возвысить лишь Христа.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Ему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должно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умаляться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Ин</a:t>
            </a:r>
            <a:r>
              <a:rPr lang="en-US" sz="2200" i="1" dirty="0" smtClean="0">
                <a:effectLst/>
                <a:latin typeface="Lucida Grande"/>
                <a:ea typeface="Lucida Grande"/>
                <a:cs typeface="Lucida Grande"/>
                <a:sym typeface="Lucida Grande"/>
              </a:rPr>
              <a:t>. 3:30).</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b="1" dirty="0" err="1" smtClean="0">
                <a:effectLst/>
                <a:latin typeface="Lucida Grande"/>
                <a:ea typeface="Lucida Grande"/>
                <a:cs typeface="Lucida Grande"/>
                <a:sym typeface="Lucida Grande"/>
              </a:rPr>
              <a:t>Гордым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людям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сложно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служить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подчиняться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склонны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критиковать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тех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занимает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руководящие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позиции</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подобно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служат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независимо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положения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статуса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помогают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помочь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чем-либо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уважением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помогают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занимает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какое-то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положение</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хочет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между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быть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первым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будет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рабом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Сын</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Человеческий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для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пришел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Ему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служили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послужить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отдать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душу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для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искупления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многих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Мф</a:t>
            </a:r>
            <a:r>
              <a:rPr lang="en-US" sz="2200" i="1" dirty="0" smtClean="0">
                <a:effectLst/>
                <a:latin typeface="Lucida Grande"/>
                <a:ea typeface="Lucida Grande"/>
                <a:cs typeface="Lucida Grande"/>
                <a:sym typeface="Lucida Grande"/>
              </a:rPr>
              <a:t>. 20:27, 28).</a:t>
            </a:r>
            <a:endParaRPr lang="en-US"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1116247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dirty="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всегда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думают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том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хорошем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сделали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для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Бога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насколько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церковь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какое-то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служение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может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без</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обойтись</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понимают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могут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ничего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Царства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рады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использовать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служении</a:t>
            </a:r>
            <a:r>
              <a:rPr lang="en-US" sz="2200" dirty="0" smtClean="0">
                <a:effectLst/>
                <a:latin typeface="Lucida Grande"/>
                <a:ea typeface="Lucida Grande"/>
                <a:cs typeface="Lucida Grande"/>
                <a:sym typeface="Lucida Grande"/>
              </a:rPr>
              <a:t>. </a:t>
            </a:r>
          </a:p>
          <a:p>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Потому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Бог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производит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авс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хотение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действие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Своему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благоволению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Филип</a:t>
            </a:r>
            <a:r>
              <a:rPr lang="en-US" sz="2200" i="1" dirty="0" smtClean="0">
                <a:effectLst/>
                <a:latin typeface="Lucida Grande"/>
                <a:ea typeface="Lucida Grande"/>
                <a:cs typeface="Lucida Grande"/>
                <a:sym typeface="Lucida Grande"/>
              </a:rPr>
              <a:t>. 2:13).</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часто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отстраненные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холодные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негибкие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прощают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неконтактны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Когда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происходит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непонимание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ожидают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вторая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сторона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сделает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первый</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шаг</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любящие</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располагающие к себе, приятные и с ними легко. Они с легкостью готовы пойти на примирение, загладить вину.</a:t>
            </a:r>
            <a:r>
              <a:rPr lang="ru-RU"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Всякое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раздражение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ярость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гнев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крик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злоречие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свякою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злобою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будут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удалены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будьте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добры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сострадательны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прощайте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Бог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Христе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простил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вас</a:t>
            </a:r>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Еф</a:t>
            </a:r>
            <a:r>
              <a:rPr lang="en-US" sz="2200" i="1" dirty="0" smtClean="0">
                <a:effectLst/>
                <a:latin typeface="Lucida Grande"/>
                <a:ea typeface="Lucida Grande"/>
                <a:cs typeface="Lucida Grande"/>
                <a:sym typeface="Lucida Grande"/>
              </a:rPr>
              <a:t>. 4:31, 32).</a:t>
            </a:r>
            <a:endParaRPr lang="en-US" sz="2200" dirty="0" smtClean="0">
              <a:effectLst/>
              <a:latin typeface="Lucida Grande"/>
              <a:ea typeface="Lucida Grande"/>
              <a:cs typeface="Lucida Grande"/>
              <a:sym typeface="Lucida Grande"/>
            </a:endParaRPr>
          </a:p>
          <a:p>
            <a:endParaRPr lang="en-US" sz="2200" dirty="0">
              <a:effectLst/>
              <a:latin typeface="Lucida Grande"/>
              <a:ea typeface="Lucida Grande"/>
              <a:cs typeface="Lucida Grande"/>
              <a:sym typeface="Lucida Grande"/>
            </a:endParaRPr>
          </a:p>
          <a:p>
            <a:pPr lvl="0"/>
            <a:r>
              <a:rPr lang="en-US" sz="2200" b="1" dirty="0">
                <a:effectLst/>
                <a:latin typeface="Lucida Grande"/>
                <a:ea typeface="Lucida Grande"/>
                <a:cs typeface="Lucida Grande"/>
                <a:sym typeface="Lucida Grande"/>
              </a:rPr>
              <a:t>Proud self-filled people are always thinking about the good things they do for God, and how the church or ministry couldn’t do without them. </a:t>
            </a:r>
            <a:endParaRPr lang="en-US" sz="2200" dirty="0">
              <a:effectLst/>
              <a:latin typeface="Lucida Grande"/>
              <a:ea typeface="Lucida Grande"/>
              <a:cs typeface="Lucida Grande"/>
              <a:sym typeface="Lucida Grande"/>
            </a:endParaRPr>
          </a:p>
          <a:p>
            <a:pPr lvl="0"/>
            <a:r>
              <a:rPr lang="en-US" sz="2200" dirty="0">
                <a:effectLst/>
                <a:latin typeface="Lucida Grande"/>
                <a:ea typeface="Lucida Grande"/>
                <a:cs typeface="Lucida Grande"/>
                <a:sym typeface="Lucida Grande"/>
              </a:rPr>
              <a:t>Humble selfless people realize that without God, they can do nothing of value for His Kingdom. They feel humbled just to be used at all.</a:t>
            </a:r>
          </a:p>
          <a:p>
            <a:r>
              <a:rPr lang="en-US" sz="2200" b="1" dirty="0">
                <a:effectLst/>
                <a:latin typeface="Lucida Grande"/>
                <a:ea typeface="Lucida Grande"/>
                <a:cs typeface="Lucida Grande"/>
                <a:sym typeface="Lucida Grande"/>
              </a:rPr>
              <a:t> </a:t>
            </a:r>
            <a:endParaRPr lang="en-US" sz="2200" dirty="0">
              <a:effectLst/>
              <a:latin typeface="Lucida Grande"/>
              <a:ea typeface="Lucida Grande"/>
              <a:cs typeface="Lucida Grande"/>
              <a:sym typeface="Lucida Grande"/>
            </a:endParaRPr>
          </a:p>
          <a:p>
            <a:r>
              <a:rPr lang="en-US" sz="2200" i="1" dirty="0">
                <a:effectLst/>
                <a:latin typeface="Lucida Grande"/>
                <a:ea typeface="Lucida Grande"/>
                <a:cs typeface="Lucida Grande"/>
                <a:sym typeface="Lucida Grande"/>
              </a:rPr>
              <a:t>“For it is God who works in you both to will and to do for His good pleasure” (Philippians 2:13).</a:t>
            </a:r>
            <a:endParaRPr lang="en-US" sz="2200" dirty="0">
              <a:effectLst/>
              <a:latin typeface="Lucida Grande"/>
              <a:ea typeface="Lucida Grande"/>
              <a:cs typeface="Lucida Grande"/>
              <a:sym typeface="Lucida Grande"/>
            </a:endParaRPr>
          </a:p>
          <a:p>
            <a:endParaRPr lang="en-US" sz="2200" dirty="0">
              <a:effectLst/>
              <a:latin typeface="Lucida Grande"/>
              <a:ea typeface="Lucida Grande"/>
              <a:cs typeface="Lucida Grande"/>
              <a:sym typeface="Lucida Grande"/>
            </a:endParaRPr>
          </a:p>
          <a:p>
            <a:endParaRPr lang="en-US" sz="2200" dirty="0">
              <a:effectLst/>
              <a:latin typeface="Lucida Grande"/>
              <a:ea typeface="Lucida Grande"/>
              <a:cs typeface="Lucida Grande"/>
              <a:sym typeface="Lucida Grande"/>
            </a:endParaRPr>
          </a:p>
          <a:p>
            <a:pPr lvl="0"/>
            <a:r>
              <a:rPr lang="en-US" sz="2200" b="1" dirty="0">
                <a:effectLst/>
                <a:latin typeface="Lucida Grande"/>
                <a:ea typeface="Lucida Grande"/>
                <a:cs typeface="Lucida Grande"/>
                <a:sym typeface="Lucida Grande"/>
              </a:rPr>
              <a:t>Proud self-filled people are often cold, distant, rigid, unforgiving and unapproachable. When misunderstandings occur, they wait for others to make the first move.</a:t>
            </a:r>
            <a:endParaRPr lang="en-US" sz="2200" dirty="0">
              <a:effectLst/>
              <a:latin typeface="Lucida Grande"/>
              <a:ea typeface="Lucida Grande"/>
              <a:cs typeface="Lucida Grande"/>
              <a:sym typeface="Lucida Grande"/>
            </a:endParaRPr>
          </a:p>
          <a:p>
            <a:pPr lvl="0"/>
            <a:r>
              <a:rPr lang="en-US" sz="2200" dirty="0">
                <a:effectLst/>
                <a:latin typeface="Lucida Grande"/>
                <a:ea typeface="Lucida Grande"/>
                <a:cs typeface="Lucida Grande"/>
                <a:sym typeface="Lucida Grande"/>
              </a:rPr>
              <a:t>Humble selfless people are warm, loving, welcoming in their manners, forgiving, and easy to be entreated. They are quick to make amends.</a:t>
            </a:r>
          </a:p>
          <a:p>
            <a:r>
              <a:rPr lang="en-US" sz="2200" b="1" dirty="0">
                <a:effectLst/>
                <a:latin typeface="Lucida Grande"/>
                <a:ea typeface="Lucida Grande"/>
                <a:cs typeface="Lucida Grande"/>
                <a:sym typeface="Lucida Grande"/>
              </a:rPr>
              <a:t> </a:t>
            </a:r>
            <a:endParaRPr lang="en-US" sz="2200" dirty="0">
              <a:effectLst/>
              <a:latin typeface="Lucida Grande"/>
              <a:ea typeface="Lucida Grande"/>
              <a:cs typeface="Lucida Grande"/>
              <a:sym typeface="Lucida Grande"/>
            </a:endParaRPr>
          </a:p>
          <a:p>
            <a:r>
              <a:rPr lang="en-US" sz="2200" i="1" dirty="0">
                <a:effectLst/>
                <a:latin typeface="Lucida Grande"/>
                <a:ea typeface="Lucida Grande"/>
                <a:cs typeface="Lucida Grande"/>
                <a:sym typeface="Lucida Grande"/>
              </a:rPr>
              <a:t>“Let all bitterness, wrath, anger, clamor, and evil speaking be put away from you, with all malice. And be kind to one another, tenderhearted, forgiving one another, even as God in Christ forgave you” (Ephesians 4:31, 32).</a:t>
            </a: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2090542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часто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защищают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себя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когда</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критикуют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хотят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чтобы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знали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том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совершили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ошибку</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или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неправильно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поступили</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открытостью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принимают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критику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благодаря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возрастать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слишком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переживают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видят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неудачи</a:t>
            </a:r>
            <a:r>
              <a:rPr lang="en-US" sz="2200" dirty="0" smtClean="0">
                <a:effectLst/>
                <a:latin typeface="Lucida Grande"/>
                <a:ea typeface="Lucida Grande"/>
                <a:cs typeface="Lucida Grande"/>
                <a:sym typeface="Lucida Grande"/>
              </a:rPr>
              <a:t>. </a:t>
            </a:r>
          </a:p>
          <a:p>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любит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наказывает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благоволит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тому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отец</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сыну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своему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прит</a:t>
            </a:r>
            <a:r>
              <a:rPr lang="en-US" sz="2200" i="1" dirty="0" smtClean="0">
                <a:effectLst/>
                <a:latin typeface="Lucida Grande"/>
                <a:ea typeface="Lucida Grande"/>
                <a:cs typeface="Lucida Grande"/>
                <a:sym typeface="Lucida Grande"/>
              </a:rPr>
              <a:t>. 3:12).</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склонны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одиночеству</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им сложно поделиться своими духовными переживаниям с другими людьми.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открытыми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уязвимыми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настоящими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общении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людьми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переживают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покажутся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слабыми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искренними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Божья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прославилась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слабости</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сказал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довольно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для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тебя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благодати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Моей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сила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совершается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немощи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потому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гораздо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охотнее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буду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хвалиться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своими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немощами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обитала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сила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Христова</a:t>
            </a:r>
            <a:r>
              <a:rPr lang="en-US" sz="2200" i="1" dirty="0" smtClean="0">
                <a:effectLst/>
                <a:latin typeface="Lucida Grande"/>
                <a:ea typeface="Lucida Grande"/>
                <a:cs typeface="Lucida Grande"/>
                <a:sym typeface="Lucida Grande"/>
              </a:rPr>
              <a:t>” (2 </a:t>
            </a:r>
            <a:r>
              <a:rPr lang="en-US" sz="2200" i="1" dirty="0" err="1" smtClean="0">
                <a:effectLst/>
                <a:latin typeface="Lucida Grande"/>
                <a:ea typeface="Lucida Grande"/>
                <a:cs typeface="Lucida Grande"/>
                <a:sym typeface="Lucida Grande"/>
              </a:rPr>
              <a:t>Кор</a:t>
            </a:r>
            <a:r>
              <a:rPr lang="en-US" sz="2200" i="1" dirty="0" smtClean="0">
                <a:effectLst/>
                <a:latin typeface="Lucida Grande"/>
                <a:ea typeface="Lucida Grande"/>
                <a:cs typeface="Lucida Grande"/>
                <a:sym typeface="Lucida Grande"/>
              </a:rPr>
              <a:t>. 12:9).</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2008393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Один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пастор</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сказал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слушает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знает</a:t>
            </a:r>
            <a:r>
              <a:rPr lang="en-US" sz="2200" dirty="0" smtClean="0">
                <a:effectLst/>
                <a:latin typeface="Lucida Grande"/>
                <a:ea typeface="Lucida Grande"/>
                <a:cs typeface="Lucida Grande"/>
                <a:sym typeface="Lucida Grande"/>
              </a:rPr>
              <a:t>”. </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3366422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признаваясь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Богу</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своих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грехах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склонны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обобщать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Дорогой</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Боже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прости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все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мои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грехи</a:t>
            </a:r>
            <a:r>
              <a:rPr lang="en-US" sz="2200" b="1" dirty="0" smtClean="0">
                <a:effectLst/>
                <a:latin typeface="Lucida Grande"/>
                <a:ea typeface="Lucida Grande"/>
                <a:cs typeface="Lucida Grande"/>
                <a:sym typeface="Lucida Grande"/>
              </a:rPr>
              <a:t>”.</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признаваясь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всегда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называют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Дорогой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a:t>
            </a:r>
            <a:r>
              <a:rPr lang="en-US" sz="2200" dirty="0" smtClean="0">
                <a:effectLst/>
                <a:latin typeface="Lucida Grande"/>
                <a:ea typeface="Lucida Grande"/>
                <a:cs typeface="Lucida Grande"/>
                <a:sym typeface="Lucida Grande"/>
              </a:rPr>
              <a:t> _________________”.</a:t>
            </a:r>
          </a:p>
          <a:p>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Признавайтесь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пред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другом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проступках</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молитесь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друга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исцелиться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может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усиленная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молитва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праведного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Иак</a:t>
            </a:r>
            <a:r>
              <a:rPr lang="en-US" sz="2200" i="1" dirty="0" smtClean="0">
                <a:effectLst/>
                <a:latin typeface="Lucida Grande"/>
                <a:ea typeface="Lucida Grande"/>
                <a:cs typeface="Lucida Grande"/>
                <a:sym typeface="Lucida Grande"/>
              </a:rPr>
              <a:t>. 5:16).</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переживают о своей респектабельности, они не хотят быть зрелищем для других и поэтому на людях всегда ведут себя как праведники. </a:t>
            </a:r>
            <a:endParaRPr lang="en-US" sz="2200" dirty="0" smtClean="0">
              <a:effectLst/>
              <a:latin typeface="Lucida Grande"/>
              <a:ea typeface="Lucida Grande"/>
              <a:cs typeface="Lucida Grande"/>
              <a:sym typeface="Lucida Grande"/>
            </a:endParaRPr>
          </a:p>
          <a:p>
            <a:pPr lvl="0"/>
            <a:r>
              <a:rPr lang="ru-RU" sz="2200" dirty="0" smtClean="0">
                <a:effectLst/>
                <a:latin typeface="Lucida Grande"/>
                <a:ea typeface="Lucida Grande"/>
                <a:cs typeface="Lucida Grande"/>
                <a:sym typeface="Lucida Grande"/>
              </a:rPr>
              <a:t>Смиренные бескорыстные люди больше переживают о том, чтобы быть праведными перед Богом и остерегаются любого лицемерия или двойной жизни.</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смотрю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смотрит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человек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человек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смотрит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лице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Гсоподь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смотрит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сердце</a:t>
            </a:r>
            <a:r>
              <a:rPr lang="en-US" sz="2200" i="1" dirty="0" smtClean="0">
                <a:effectLst/>
                <a:latin typeface="Lucida Grande"/>
                <a:ea typeface="Lucida Grande"/>
                <a:cs typeface="Lucida Grande"/>
                <a:sym typeface="Lucida Grande"/>
              </a:rPr>
              <a:t>” (1 </a:t>
            </a:r>
            <a:r>
              <a:rPr lang="en-US" sz="2200" i="1" dirty="0" err="1" smtClean="0">
                <a:effectLst/>
                <a:latin typeface="Lucida Grande"/>
                <a:ea typeface="Lucida Grande"/>
                <a:cs typeface="Lucida Grande"/>
                <a:sym typeface="Lucida Grande"/>
              </a:rPr>
              <a:t>Царств</a:t>
            </a:r>
            <a:r>
              <a:rPr lang="en-US" sz="2200" i="1" dirty="0" smtClean="0">
                <a:effectLst/>
                <a:latin typeface="Lucida Grande"/>
                <a:ea typeface="Lucida Grande"/>
                <a:cs typeface="Lucida Grande"/>
                <a:sym typeface="Lucida Grande"/>
              </a:rPr>
              <a:t> 16:7).</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883693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сравнивают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себя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другими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чувствуют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достойны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a:t>
            </a:r>
            <a:r>
              <a:rPr lang="ru-RU" sz="2200" b="1" dirty="0" err="1" smtClean="0">
                <a:effectLst/>
                <a:latin typeface="Lucida Grande"/>
                <a:ea typeface="Lucida Grande"/>
                <a:cs typeface="Lucida Grande"/>
                <a:sym typeface="Lucida Grande"/>
              </a:rPr>
              <a:t>аграды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спасения</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признают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греховность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прославляют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Сына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хотя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недостойные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могли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спасение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награду</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Бог</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Свою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любовь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доказывает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тем</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Христос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умер</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за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когда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были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еще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грешниками</a:t>
            </a:r>
            <a:r>
              <a:rPr lang="en-US" sz="2200" i="1" dirty="0" smtClean="0">
                <a:effectLst/>
                <a:latin typeface="Lucida Grande"/>
                <a:ea typeface="Lucida Grande"/>
                <a:cs typeface="Lucida Grande"/>
                <a:sym typeface="Lucida Grande"/>
              </a:rPr>
              <a:t>”</a:t>
            </a:r>
            <a:r>
              <a:rPr lang="en-US" sz="2200" dirty="0" smtClean="0">
                <a:effectLst/>
                <a:latin typeface="Lucida Grande"/>
                <a:ea typeface="Lucida Grande"/>
                <a:cs typeface="Lucida Grande"/>
                <a:sym typeface="Lucida Grande"/>
              </a:rPr>
              <a:t> </a:t>
            </a:r>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Рим</a:t>
            </a:r>
            <a:r>
              <a:rPr lang="en-US" sz="2200" i="1" dirty="0" smtClean="0">
                <a:effectLst/>
                <a:latin typeface="Lucida Grande"/>
                <a:ea typeface="Lucida Grande"/>
                <a:cs typeface="Lucida Grande"/>
                <a:sym typeface="Lucida Grande"/>
              </a:rPr>
              <a:t>. 5:8).</a:t>
            </a:r>
            <a:endParaRPr lang="en-US"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p>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думают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них</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все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нормально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они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слепы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видят</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истинного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состояния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своего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сердца</a:t>
            </a:r>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взывают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будь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милостив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грешнику</a:t>
            </a:r>
            <a:r>
              <a:rPr lang="en-US" sz="2200" dirty="0" smtClean="0">
                <a:effectLst/>
                <a:latin typeface="Lucida Grande"/>
                <a:ea typeface="Lucida Grande"/>
                <a:cs typeface="Lucida Grande"/>
                <a:sym typeface="Lucida Grande"/>
              </a:rPr>
              <a:t>!”</a:t>
            </a:r>
          </a:p>
          <a:p>
            <a:r>
              <a:rPr lang="en-US" sz="2200" i="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Мытарь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же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стоя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вдали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смел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даже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поднять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глаз</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ударяя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себя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грудь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говорил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Боже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будь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милостив</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грешнику</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Лк</a:t>
            </a:r>
            <a:r>
              <a:rPr lang="en-US" sz="2200" i="1" dirty="0" smtClean="0">
                <a:effectLst/>
                <a:latin typeface="Lucida Grande"/>
                <a:ea typeface="Lucida Grande"/>
                <a:cs typeface="Lucida Grande"/>
                <a:sym typeface="Lucida Grande"/>
              </a:rPr>
              <a:t>. 18:13).</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1337672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200" b="1" dirty="0" err="1" smtClean="0">
                <a:effectLst/>
                <a:latin typeface="Lucida Grande"/>
                <a:ea typeface="Lucida Grande"/>
                <a:cs typeface="Lucida Grande"/>
                <a:sym typeface="Lucida Grande"/>
              </a:rPr>
              <a:t>Гордые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самодовольные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люди</a:t>
            </a:r>
            <a:r>
              <a:rPr lang="en-US" sz="2200" b="1" dirty="0" smtClean="0">
                <a:effectLst/>
                <a:latin typeface="Lucida Grande"/>
                <a:ea typeface="Lucida Grande"/>
                <a:cs typeface="Lucida Grande"/>
                <a:sym typeface="Lucida Grande"/>
              </a:rPr>
              <a:t> </a:t>
            </a:r>
            <a:r>
              <a:rPr lang="ru-RU" sz="2200" b="1" dirty="0" smtClean="0">
                <a:effectLst/>
                <a:latin typeface="Lucida Grande"/>
                <a:ea typeface="Lucida Grande"/>
                <a:cs typeface="Lucida Grande"/>
                <a:sym typeface="Lucida Grande"/>
              </a:rPr>
              <a:t>не думают, что они сами нуждаются в возрождении, а вот другие да. </a:t>
            </a:r>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Фактически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прямо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сейчас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составляют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список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должен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списком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ознакомиться</a:t>
            </a:r>
            <a:r>
              <a:rPr lang="en-US" sz="2200" dirty="0" smtClean="0">
                <a:effectLst/>
                <a:latin typeface="Lucida Grande"/>
                <a:ea typeface="Lucida Grande"/>
                <a:cs typeface="Lucida Grande"/>
                <a:sym typeface="Lucida Grande"/>
              </a:rPr>
              <a:t>.)</a:t>
            </a:r>
          </a:p>
          <a:p>
            <a:pPr lvl="0"/>
            <a:r>
              <a:rPr lang="en-US" sz="2200" dirty="0" err="1" smtClean="0">
                <a:effectLst/>
                <a:latin typeface="Lucida Grande"/>
                <a:ea typeface="Lucida Grande"/>
                <a:cs typeface="Lucida Grande"/>
                <a:sym typeface="Lucida Grande"/>
              </a:rPr>
              <a:t>Смиренные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бескорыстные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первыми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готовы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признать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нуждаются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ежедневном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духовном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возрождении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постоянно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чувствуют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потребность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излитии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Духа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жизнях</a:t>
            </a:r>
            <a:r>
              <a:rPr lang="en-US" sz="2200" dirty="0" smtClean="0">
                <a:effectLst/>
                <a:latin typeface="Lucida Grande"/>
                <a:ea typeface="Lucida Grande"/>
                <a:cs typeface="Lucida Grande"/>
                <a:sym typeface="Lucida Grande"/>
              </a:rPr>
              <a:t>. </a:t>
            </a:r>
          </a:p>
          <a:p>
            <a:r>
              <a:rPr lang="en-US" sz="2200" b="1" dirty="0" smtClean="0">
                <a:effectLst/>
                <a:latin typeface="Lucida Grande"/>
                <a:ea typeface="Lucida Grande"/>
                <a:cs typeface="Lucida Grande"/>
                <a:sym typeface="Lucida Grande"/>
              </a:rPr>
              <a:t> </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Неужели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снова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оживишь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чтобы</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народ</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Твой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возрадовался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Тебе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Пс</a:t>
            </a:r>
            <a:r>
              <a:rPr lang="en-US" sz="2200" i="1" dirty="0" smtClean="0">
                <a:effectLst/>
                <a:latin typeface="Lucida Grande"/>
                <a:ea typeface="Lucida Grande"/>
                <a:cs typeface="Lucida Grande"/>
                <a:sym typeface="Lucida Grande"/>
              </a:rPr>
              <a:t>. 84:7).</a:t>
            </a:r>
            <a:endParaRPr lang="en-US" sz="2200" dirty="0" smtClean="0">
              <a:effectLst/>
              <a:latin typeface="Lucida Grande"/>
              <a:ea typeface="Lucida Grande"/>
              <a:cs typeface="Lucida Grande"/>
              <a:sym typeface="Lucida Grande"/>
            </a:endParaRPr>
          </a:p>
          <a:p>
            <a:r>
              <a:rPr lang="en-US" sz="2200" i="1" dirty="0" smtClean="0">
                <a:effectLst/>
                <a:latin typeface="Lucida Grande"/>
                <a:ea typeface="Lucida Grande"/>
                <a:cs typeface="Lucida Grande"/>
                <a:sym typeface="Lucida Grande"/>
              </a:rPr>
              <a:t>“</a:t>
            </a:r>
            <a:r>
              <a:rPr lang="en-US" sz="2200" i="1" dirty="0" err="1" smtClean="0">
                <a:effectLst/>
                <a:latin typeface="Lucida Grande"/>
                <a:ea typeface="Lucida Grande"/>
                <a:cs typeface="Lucida Grande"/>
                <a:sym typeface="Lucida Grande"/>
              </a:rPr>
              <a:t>Помилуй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меня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Господи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ибо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Тебе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взываю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каждый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день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Пс</a:t>
            </a:r>
            <a:r>
              <a:rPr lang="en-US" sz="2200" i="1" dirty="0" smtClean="0">
                <a:effectLst/>
                <a:latin typeface="Lucida Grande"/>
                <a:ea typeface="Lucida Grande"/>
                <a:cs typeface="Lucida Grande"/>
                <a:sym typeface="Lucida Grande"/>
              </a:rPr>
              <a:t>. 85:3).</a:t>
            </a:r>
            <a:endParaRPr lang="en-US" sz="2200" dirty="0" smtClean="0">
              <a:effectLst/>
              <a:latin typeface="Lucida Grande"/>
              <a:ea typeface="Lucida Grande"/>
              <a:cs typeface="Lucida Grande"/>
              <a:sym typeface="Lucida Grande"/>
            </a:endParaRPr>
          </a:p>
          <a:p>
            <a:pPr lvl="0"/>
            <a:endParaRPr lang="ru-RU" sz="2200" b="1" dirty="0" smtClean="0">
              <a:effectLst/>
              <a:latin typeface="Lucida Grande"/>
              <a:ea typeface="Lucida Grande"/>
              <a:cs typeface="Lucida Grande"/>
              <a:sym typeface="Lucida Grande"/>
            </a:endParaRPr>
          </a:p>
          <a:p>
            <a:pPr marL="0" marR="0" indent="0" defTabSz="584200" eaLnBrk="1" fontAlgn="auto" latinLnBrk="0" hangingPunct="1">
              <a:lnSpc>
                <a:spcPct val="100000"/>
              </a:lnSpc>
              <a:spcBef>
                <a:spcPts val="0"/>
              </a:spcBef>
              <a:spcAft>
                <a:spcPts val="0"/>
              </a:spcAft>
              <a:buClrTx/>
              <a:buSzTx/>
              <a:buFontTx/>
              <a:buNone/>
              <a:tabLst/>
              <a:defRPr/>
            </a:pPr>
            <a:r>
              <a:rPr lang="en-US" sz="2200" i="1" dirty="0" err="1" smtClean="0">
                <a:effectLst/>
                <a:latin typeface="Lucida Grande"/>
                <a:ea typeface="Lucida Grande"/>
                <a:cs typeface="Lucida Grande"/>
                <a:sym typeface="Lucida Grande"/>
              </a:rPr>
              <a:t>Материал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Красота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смирения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это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адаптированный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материал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из</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книги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Нэнси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Демосс</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Волгемут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посвященной</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сокрушенности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этот</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материал</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используется</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разрешению</a:t>
            </a:r>
            <a:r>
              <a:rPr lang="en-US" sz="2200" i="1" dirty="0" smtClean="0">
                <a:effectLst/>
                <a:latin typeface="Lucida Grande"/>
                <a:ea typeface="Lucida Grande"/>
                <a:cs typeface="Lucida Grande"/>
                <a:sym typeface="Lucida Grande"/>
              </a:rPr>
              <a:t> </a:t>
            </a:r>
            <a:r>
              <a:rPr lang="en-US" sz="2200" i="1" u="sng" dirty="0" smtClean="0">
                <a:effectLst/>
                <a:latin typeface="Lucida Grande"/>
                <a:ea typeface="Lucida Grande"/>
                <a:cs typeface="Lucida Grande"/>
                <a:sym typeface="Lucida Grande"/>
                <a:hlinkClick r:id="rId3"/>
              </a:rPr>
              <a:t>www.ReviveOurHearts.com</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Авторское</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право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принадлежит</a:t>
            </a:r>
            <a:r>
              <a:rPr lang="en-US" sz="2200" i="1" dirty="0" smtClean="0">
                <a:effectLst/>
                <a:latin typeface="Lucida Grande"/>
                <a:ea typeface="Lucida Grande"/>
                <a:cs typeface="Lucida Grande"/>
                <a:sym typeface="Lucida Grande"/>
              </a:rPr>
              <a:t> Revive Our Hearts 2016. </a:t>
            </a:r>
            <a:r>
              <a:rPr lang="en-US" sz="2200" i="1" dirty="0" err="1" smtClean="0">
                <a:effectLst/>
                <a:latin typeface="Lucida Grande"/>
                <a:ea typeface="Lucida Grande"/>
                <a:cs typeface="Lucida Grande"/>
                <a:sym typeface="Lucida Grande"/>
              </a:rPr>
              <a:t>Обновленную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полную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версию</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можно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скачать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на</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сайте</a:t>
            </a:r>
            <a:r>
              <a:rPr lang="en-US" sz="2200" i="1" dirty="0" smtClean="0">
                <a:effectLst/>
                <a:latin typeface="Lucida Grande"/>
                <a:ea typeface="Lucida Grande"/>
                <a:cs typeface="Lucida Grande"/>
                <a:sym typeface="Lucida Grande"/>
              </a:rPr>
              <a:t> </a:t>
            </a:r>
            <a:r>
              <a:rPr lang="en-US" sz="2200" i="1" u="sng" dirty="0" err="1" smtClean="0">
                <a:effectLst/>
                <a:latin typeface="Lucida Grande"/>
                <a:ea typeface="Lucida Grande"/>
                <a:cs typeface="Lucida Grande"/>
                <a:sym typeface="Lucida Grande"/>
              </a:rPr>
              <a:t>www.revivalandreformation.org</a:t>
            </a:r>
            <a:endParaRPr lang="en-US" sz="2200" dirty="0" smtClean="0">
              <a:effectLst/>
              <a:latin typeface="Lucida Grande"/>
              <a:ea typeface="Lucida Grande"/>
              <a:cs typeface="Lucida Grande"/>
              <a:sym typeface="Lucida Grande"/>
            </a:endParaRPr>
          </a:p>
          <a:p>
            <a:pPr marL="0" marR="0" indent="0" defTabSz="584200" eaLnBrk="1" fontAlgn="auto" latinLnBrk="0" hangingPunct="1">
              <a:lnSpc>
                <a:spcPct val="100000"/>
              </a:lnSpc>
              <a:spcBef>
                <a:spcPts val="0"/>
              </a:spcBef>
              <a:spcAft>
                <a:spcPts val="0"/>
              </a:spcAft>
              <a:buClrTx/>
              <a:buSzTx/>
              <a:buFontTx/>
              <a:buNone/>
              <a:tabLst/>
              <a:defRPr/>
            </a:pPr>
            <a:endParaRPr lang="ru-RU" sz="2200" dirty="0" smtClean="0">
              <a:effectLst/>
              <a:latin typeface="Lucida Grande"/>
              <a:ea typeface="Lucida Grande"/>
              <a:cs typeface="Lucida Grande"/>
              <a:sym typeface="Lucida Grande"/>
            </a:endParaRPr>
          </a:p>
          <a:p>
            <a:pPr marL="0" marR="0" indent="0" defTabSz="584200" eaLnBrk="1" fontAlgn="auto" latinLnBrk="0" hangingPunct="1">
              <a:lnSpc>
                <a:spcPct val="100000"/>
              </a:lnSpc>
              <a:spcBef>
                <a:spcPts val="0"/>
              </a:spcBef>
              <a:spcAft>
                <a:spcPts val="0"/>
              </a:spcAft>
              <a:buClrTx/>
              <a:buSzTx/>
              <a:buFontTx/>
              <a:buNone/>
              <a:tabLst/>
              <a:defRPr/>
            </a:pPr>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семинара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выделите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время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молитвы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предлагают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молиться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чтению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материала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Красота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Затем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завершите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программу</a:t>
            </a:r>
            <a:r>
              <a:rPr lang="en-US" sz="2200" dirty="0" smtClean="0">
                <a:effectLst/>
                <a:latin typeface="Lucida Grande"/>
                <a:ea typeface="Lucida Grande"/>
                <a:cs typeface="Lucida Grande"/>
                <a:sym typeface="Lucida Grande"/>
              </a:rPr>
              <a:t>.]</a:t>
            </a:r>
          </a:p>
          <a:p>
            <a:endParaRPr lang="en-US" dirty="0"/>
          </a:p>
          <a:p>
            <a:endParaRPr lang="en-US" dirty="0"/>
          </a:p>
        </p:txBody>
      </p:sp>
    </p:spTree>
    <p:extLst>
      <p:ext uri="{BB962C8B-B14F-4D97-AF65-F5344CB8AC3E}">
        <p14:creationId xmlns:p14="http://schemas.microsoft.com/office/powerpoint/2010/main" val="369716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err="1" smtClean="0">
                <a:effectLst/>
                <a:latin typeface="Lucida Grande"/>
                <a:ea typeface="Lucida Grande"/>
                <a:cs typeface="Lucida Grande"/>
                <a:sym typeface="Lucida Grande"/>
              </a:rPr>
              <a:t>Подведение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итогов</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заключение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после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молитвы</a:t>
            </a:r>
            <a:r>
              <a:rPr lang="en-US" sz="2200" b="1" dirty="0" smtClean="0">
                <a:effectLst/>
                <a:latin typeface="Lucida Grande"/>
                <a:ea typeface="Lucida Grande"/>
                <a:cs typeface="Lucida Grande"/>
                <a:sym typeface="Lucida Grande"/>
              </a:rPr>
              <a:t>:</a:t>
            </a:r>
            <a:endParaRPr lang="en-US" sz="2200" dirty="0" smtClean="0">
              <a:effectLst/>
              <a:latin typeface="Lucida Grande"/>
              <a:ea typeface="Lucida Grande"/>
              <a:cs typeface="Lucida Grande"/>
              <a:sym typeface="Lucida Grande"/>
            </a:endParaRPr>
          </a:p>
          <a:p>
            <a:endParaRPr lang="en-US" sz="2200" dirty="0" smtClean="0">
              <a:effectLst/>
              <a:latin typeface="Lucida Grande"/>
              <a:ea typeface="Lucida Grande"/>
              <a:cs typeface="Lucida Grande"/>
              <a:sym typeface="Lucida Grande"/>
            </a:endParaRPr>
          </a:p>
          <a:p>
            <a:r>
              <a:rPr lang="en-US" sz="2200" dirty="0" err="1" smtClean="0">
                <a:effectLst/>
                <a:latin typeface="Lucida Grande"/>
                <a:ea typeface="Lucida Grande"/>
                <a:cs typeface="Lucida Grande"/>
                <a:sym typeface="Lucida Grande"/>
              </a:rPr>
              <a:t>Можем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сказать</a:t>
            </a:r>
            <a:r>
              <a:rPr lang="en-US" sz="2200" dirty="0" smtClean="0">
                <a:effectLst/>
                <a:latin typeface="Lucida Grande"/>
                <a:ea typeface="Lucida Grande"/>
                <a:cs typeface="Lucida Grande"/>
                <a:sym typeface="Lucida Grande"/>
              </a:rPr>
              <a:t> СЛАВА ГОСПОДУ </a:t>
            </a:r>
            <a:r>
              <a:rPr lang="en-US" sz="2200" dirty="0" err="1" smtClean="0">
                <a:effectLst/>
                <a:latin typeface="Lucida Grande"/>
                <a:ea typeface="Lucida Grande"/>
                <a:cs typeface="Lucida Grande"/>
                <a:sym typeface="Lucida Grande"/>
              </a:rPr>
              <a:t>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служим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оживить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сухие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кости</a:t>
            </a:r>
            <a:r>
              <a:rPr lang="en-US" sz="2200" dirty="0" smtClean="0">
                <a:effectLst/>
                <a:latin typeface="Lucida Grande"/>
                <a:ea typeface="Lucida Grande"/>
                <a:cs typeface="Lucida Grande"/>
                <a:sym typeface="Lucida Grande"/>
              </a:rPr>
              <a:t>?</a:t>
            </a:r>
          </a:p>
          <a:p>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служим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изменять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Иез</a:t>
            </a:r>
            <a:r>
              <a:rPr lang="en-US" sz="2200" dirty="0" smtClean="0">
                <a:effectLst/>
                <a:latin typeface="Lucida Grande"/>
                <a:ea typeface="Lucida Grande"/>
                <a:cs typeface="Lucida Grande"/>
                <a:sym typeface="Lucida Grande"/>
              </a:rPr>
              <a:t>. 36:26)</a:t>
            </a:r>
          </a:p>
          <a:p>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служим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взять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изменить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сделав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прекрасным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смиренным</a:t>
            </a:r>
            <a:r>
              <a:rPr lang="en-US" sz="2200" dirty="0" smtClean="0">
                <a:effectLst/>
                <a:latin typeface="Lucida Grande"/>
                <a:ea typeface="Lucida Grande"/>
                <a:cs typeface="Lucida Grande"/>
                <a:sym typeface="Lucida Grande"/>
              </a:rPr>
              <a:t>!</a:t>
            </a:r>
          </a:p>
          <a:p>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3241866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снова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хочу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сказать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давайте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предадим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земной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прах</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Сегодня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узнали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места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Святых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разбитое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сокрушенное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наполненное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смирением</a:t>
            </a:r>
            <a:r>
              <a:rPr lang="en-US" sz="2200" dirty="0" smtClean="0">
                <a:effectLst/>
                <a:latin typeface="Lucida Grande"/>
                <a:ea typeface="Lucida Grande"/>
                <a:cs typeface="Lucida Grande"/>
                <a:sym typeface="Lucida Grande"/>
              </a:rPr>
              <a:t>! </a:t>
            </a:r>
            <a:endParaRPr lang="ru-RU" sz="2200" dirty="0" smtClean="0">
              <a:effectLst/>
              <a:latin typeface="Lucida Grande"/>
              <a:ea typeface="Lucida Grande"/>
              <a:cs typeface="Lucida Grande"/>
              <a:sym typeface="Lucida Grande"/>
            </a:endParaRPr>
          </a:p>
          <a:p>
            <a:endParaRPr lang="ru-RU" sz="2200" dirty="0" smtClean="0">
              <a:effectLst/>
              <a:latin typeface="Lucida Grande"/>
              <a:ea typeface="Lucida Grande"/>
              <a:cs typeface="Lucida Grande"/>
              <a:sym typeface="Lucida Grande"/>
            </a:endParaRPr>
          </a:p>
          <a:p>
            <a:r>
              <a:rPr lang="en-US" sz="2200" dirty="0" err="1" smtClean="0">
                <a:effectLst/>
                <a:latin typeface="Lucida Grande"/>
                <a:ea typeface="Lucida Grande"/>
                <a:cs typeface="Lucida Grande"/>
                <a:sym typeface="Lucida Grande"/>
              </a:rPr>
              <a:t>Однако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месте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желает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упомянули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желает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прославляет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endParaRPr lang="en-US" sz="2200" dirty="0" smtClean="0">
              <a:effectLst/>
              <a:latin typeface="Lucida Grande"/>
              <a:ea typeface="Lucida Grande"/>
              <a:cs typeface="Lucida Grande"/>
              <a:sym typeface="Lucida Grande"/>
            </a:endParaRPr>
          </a:p>
          <a:p>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21786484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Однако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месте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желает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упомянули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желает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пребывать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прославляет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имя</a:t>
            </a:r>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Библия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живет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среди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славословий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народа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Пс</a:t>
            </a:r>
            <a:r>
              <a:rPr lang="en-US" sz="2200" dirty="0" smtClean="0">
                <a:effectLst/>
                <a:latin typeface="Lucida Grande"/>
                <a:ea typeface="Lucida Grande"/>
                <a:cs typeface="Lucida Grande"/>
                <a:sym typeface="Lucida Grande"/>
              </a:rPr>
              <a:t>. 21:4)!</a:t>
            </a:r>
          </a:p>
          <a:p>
            <a:endParaRPr lang="ru-RU" sz="2200" dirty="0" smtClean="0">
              <a:effectLst/>
              <a:latin typeface="Lucida Grande"/>
              <a:ea typeface="Lucida Grande"/>
              <a:cs typeface="Lucida Grande"/>
              <a:sym typeface="Lucida Grande"/>
            </a:endParaRPr>
          </a:p>
          <a:p>
            <a:pPr marL="0" marR="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конце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послеобеденной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программы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давайте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прославим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давшего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необходимое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благочестия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изменил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враг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задумал</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навредить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a:t>
            </a:r>
          </a:p>
          <a:p>
            <a:endParaRPr lang="en-US" dirty="0"/>
          </a:p>
        </p:txBody>
      </p:sp>
    </p:spTree>
    <p:extLst>
      <p:ext uri="{BB962C8B-B14F-4D97-AF65-F5344CB8AC3E}">
        <p14:creationId xmlns:p14="http://schemas.microsoft.com/office/powerpoint/2010/main" val="8876774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Благодать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умножится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познании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Христиа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Иисуса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Господа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Божественной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силы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даровано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потребно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благочестия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через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познание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Призвавшего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славою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благостию</a:t>
            </a:r>
            <a:r>
              <a:rPr lang="en-US" sz="2200"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которыми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дарованы</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нам</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велиие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драгоценный</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обетования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через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соделалиь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причастниками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Божеского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естества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удалившись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господствующего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мире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растления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похотью</a:t>
            </a:r>
            <a:r>
              <a:rPr lang="en-US" sz="2200" dirty="0" smtClean="0">
                <a:effectLst/>
                <a:latin typeface="Lucida Grande"/>
                <a:ea typeface="Lucida Grande"/>
                <a:cs typeface="Lucida Grande"/>
                <a:sym typeface="Lucida Grande"/>
              </a:rPr>
              <a:t> (2 </a:t>
            </a:r>
            <a:r>
              <a:rPr lang="en-US" sz="2200" dirty="0" err="1" smtClean="0">
                <a:effectLst/>
                <a:latin typeface="Lucida Grande"/>
                <a:ea typeface="Lucida Grande"/>
                <a:cs typeface="Lucida Grande"/>
                <a:sym typeface="Lucida Grande"/>
              </a:rPr>
              <a:t>Петра</a:t>
            </a:r>
            <a:r>
              <a:rPr lang="en-US" sz="2200" dirty="0" smtClean="0">
                <a:effectLst/>
                <a:latin typeface="Lucida Grande"/>
                <a:ea typeface="Lucida Grande"/>
                <a:cs typeface="Lucida Grande"/>
                <a:sym typeface="Lucida Grande"/>
              </a:rPr>
              <a:t> 1:2-4).</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122891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dirty="0">
              <a:effectLst/>
              <a:latin typeface="Lucida Grande"/>
              <a:ea typeface="Lucida Grande"/>
              <a:cs typeface="Lucida Grande"/>
              <a:sym typeface="Lucida Grande"/>
            </a:endParaRPr>
          </a:p>
          <a:p>
            <a:pPr marL="0" marR="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Еще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один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пишет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единственная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болезнь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из-за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страдают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окружающие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болен</a:t>
            </a:r>
            <a:r>
              <a:rPr lang="en-US" sz="2200" dirty="0" smtClean="0">
                <a:effectLst/>
                <a:latin typeface="Lucida Grande"/>
                <a:ea typeface="Lucida Grande"/>
                <a:cs typeface="Lucida Grande"/>
                <a:sym typeface="Lucida Grande"/>
              </a:rPr>
              <a:t>!” </a:t>
            </a:r>
          </a:p>
        </p:txBody>
      </p:sp>
    </p:spTree>
    <p:extLst>
      <p:ext uri="{BB962C8B-B14F-4D97-AF65-F5344CB8AC3E}">
        <p14:creationId xmlns:p14="http://schemas.microsoft.com/office/powerpoint/2010/main" val="368911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Третий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a:t>
            </a:r>
            <a:r>
              <a:rPr lang="en-US" sz="2200" dirty="0" smtClean="0">
                <a:effectLst/>
                <a:latin typeface="Lucida Grande"/>
                <a:ea typeface="Lucida Grande"/>
                <a:cs typeface="Lucida Grande"/>
                <a:sym typeface="Lucida Grande"/>
              </a:rPr>
              <a:t> </a:t>
            </a:r>
            <a:r>
              <a:rPr lang="ru-RU" sz="2200" dirty="0" smtClean="0">
                <a:effectLst/>
                <a:latin typeface="Lucida Grande"/>
                <a:ea typeface="Lucida Grande"/>
                <a:cs typeface="Lucida Grande"/>
                <a:sym typeface="Lucida Grande"/>
              </a:rPr>
              <a:t>окись углерода греха. Она постепенно и медленно убивает вас, а вы даже об этом не знаете</a:t>
            </a:r>
            <a:r>
              <a:rPr lang="en-US" sz="2200" dirty="0" smtClean="0">
                <a:effectLst/>
                <a:latin typeface="Lucida Grande"/>
                <a:ea typeface="Lucida Grande"/>
                <a:cs typeface="Lucida Grande"/>
                <a:sym typeface="Lucida Grande"/>
              </a:rPr>
              <a:t>.” </a:t>
            </a:r>
          </a:p>
          <a:p>
            <a:r>
              <a:rPr lang="en-US" sz="2200" dirty="0" err="1" smtClean="0">
                <a:effectLst/>
                <a:latin typeface="Lucida Grande"/>
                <a:ea typeface="Lucida Grande"/>
                <a:cs typeface="Lucida Grande"/>
                <a:sym typeface="Lucida Grande"/>
              </a:rPr>
              <a:t>Процитировано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Тимом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Келлером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социальных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сетях</a:t>
            </a:r>
            <a:r>
              <a:rPr lang="en-US" sz="2200" dirty="0" smtClean="0">
                <a:effectLst/>
                <a:latin typeface="Lucida Grande"/>
                <a:ea typeface="Lucida Grande"/>
                <a:cs typeface="Lucida Grande"/>
                <a:sym typeface="Lucida Grande"/>
              </a:rPr>
              <a:t>.</a:t>
            </a:r>
          </a:p>
          <a:p>
            <a:endParaRPr lang="ru-RU"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187634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US" sz="2200" dirty="0" err="1" smtClean="0">
                <a:effectLst/>
                <a:latin typeface="Lucida Grande"/>
                <a:ea typeface="Lucida Grande"/>
                <a:cs typeface="Lucida Grande"/>
                <a:sym typeface="Lucida Grande"/>
              </a:rPr>
              <a:t>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уверена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высказывания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возможно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вспомнили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следовало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услышать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выражиня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данный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семинар</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ком-то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другом</a:t>
            </a:r>
            <a:r>
              <a:rPr lang="en-US" sz="2200" dirty="0" smtClean="0">
                <a:effectLst/>
                <a:latin typeface="Lucida Grande"/>
                <a:ea typeface="Lucida Grande"/>
                <a:cs typeface="Lucida Grande"/>
                <a:sym typeface="Lucida Grande"/>
              </a:rPr>
              <a:t> –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вас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спросить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себя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получить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Божьи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благословения</a:t>
            </a:r>
            <a:r>
              <a:rPr lang="en-US" sz="2200" dirty="0" smtClean="0">
                <a:effectLst/>
                <a:latin typeface="Lucida Grande"/>
                <a:ea typeface="Lucida Grande"/>
                <a:cs typeface="Lucida Grande"/>
                <a:sym typeface="Lucida Grande"/>
              </a:rPr>
              <a:t>?” </a:t>
            </a:r>
          </a:p>
          <a:p>
            <a:pPr marL="0" marR="0" lvl="0" indent="0" defTabSz="584200" eaLnBrk="1" fontAlgn="auto" latinLnBrk="0" hangingPunct="1">
              <a:lnSpc>
                <a:spcPct val="100000"/>
              </a:lnSpc>
              <a:spcBef>
                <a:spcPts val="0"/>
              </a:spcBef>
              <a:spcAft>
                <a:spcPts val="0"/>
              </a:spcAft>
              <a:buClrTx/>
              <a:buSzTx/>
              <a:buFontTx/>
              <a:buNone/>
              <a:tabLst/>
              <a:defRPr/>
            </a:pP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1506286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Следующий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отрывок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из</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книги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Путь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показывает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реальном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свете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помогает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понять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почему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этот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вопрос</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настолько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важен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жизни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верующего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человека</a:t>
            </a:r>
            <a:r>
              <a:rPr lang="en-US" sz="2200" dirty="0" smtClean="0">
                <a:effectLst/>
                <a:latin typeface="Lucida Grande"/>
                <a:ea typeface="Lucida Grande"/>
                <a:cs typeface="Lucida Grande"/>
                <a:sym typeface="Lucida Grande"/>
              </a:rPr>
              <a:t>:</a:t>
            </a:r>
          </a:p>
          <a:p>
            <a:r>
              <a:rPr lang="en-US" sz="2200" dirty="0" smtClean="0">
                <a:effectLst/>
                <a:latin typeface="Lucida Grande"/>
                <a:ea typeface="Lucida Grande"/>
                <a:cs typeface="Lucida Grande"/>
                <a:sym typeface="Lucida Grande"/>
              </a:rPr>
              <a:t> </a:t>
            </a:r>
          </a:p>
          <a:p>
            <a:r>
              <a:rPr lang="en-US"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Он</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люди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по-разному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оценивает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степень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виновности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никакой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является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малым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глазах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Божьих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Суждение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пристрастно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несовершенно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судит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как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самом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деле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Пьяницу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презирают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говорят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закроет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доступ</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рай</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же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самое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время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гордость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себялюбие</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и</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жадность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очень</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часто</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остаются</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без</a:t>
            </a:r>
            <a:r>
              <a:rPr lang="en-US" sz="2200" b="1" dirty="0" smtClean="0">
                <a:effectLst/>
                <a:latin typeface="Lucida Grande"/>
                <a:ea typeface="Lucida Grande"/>
                <a:cs typeface="Lucida Grande"/>
                <a:sym typeface="Lucida Grande"/>
              </a:rPr>
              <a:t> </a:t>
            </a:r>
            <a:r>
              <a:rPr lang="en-US" sz="2200" b="1" dirty="0" err="1" smtClean="0">
                <a:effectLst/>
                <a:latin typeface="Lucida Grande"/>
                <a:ea typeface="Lucida Grande"/>
                <a:cs typeface="Lucida Grande"/>
                <a:sym typeface="Lucida Grande"/>
              </a:rPr>
              <a:t>порицания</a:t>
            </a:r>
            <a:r>
              <a:rPr lang="en-US" sz="2200" dirty="0" smtClean="0">
                <a:effectLst/>
                <a:latin typeface="Lucida Grande"/>
                <a:ea typeface="Lucida Grande"/>
                <a:cs typeface="Lucida Grande"/>
                <a:sym typeface="Lucida Grande"/>
              </a:rPr>
              <a:t>, </a:t>
            </a:r>
            <a:endParaRPr lang="ru-RU" sz="2200" dirty="0" smtClean="0">
              <a:effectLst/>
              <a:latin typeface="Lucida Grande"/>
              <a:ea typeface="Lucida Grande"/>
              <a:cs typeface="Lucida Grande"/>
              <a:sym typeface="Lucida Grande"/>
            </a:endParaRPr>
          </a:p>
        </p:txBody>
      </p:sp>
    </p:spTree>
    <p:extLst>
      <p:ext uri="{BB962C8B-B14F-4D97-AF65-F5344CB8AC3E}">
        <p14:creationId xmlns:p14="http://schemas.microsoft.com/office/powerpoint/2010/main" val="3553159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584200" eaLnBrk="1" fontAlgn="auto" latinLnBrk="0" hangingPunct="1">
              <a:lnSpc>
                <a:spcPct val="100000"/>
              </a:lnSpc>
              <a:spcBef>
                <a:spcPts val="0"/>
              </a:spcBef>
              <a:spcAft>
                <a:spcPts val="0"/>
              </a:spcAft>
              <a:buClrTx/>
              <a:buSzTx/>
              <a:buFontTx/>
              <a:buNone/>
              <a:tabLst/>
              <a:defRPr/>
            </a:pPr>
            <a:r>
              <a:rPr lang="mr-IN" sz="2200" dirty="0" smtClean="0">
                <a:effectLst/>
                <a:latin typeface="Lucida Grande"/>
                <a:ea typeface="Lucida Grande"/>
                <a:cs typeface="Lucida Grande"/>
                <a:sym typeface="Lucida Grande"/>
              </a:rPr>
              <a:t>…</a:t>
            </a:r>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именно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эти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наиболее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оскорбительны</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Бога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ибо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они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представляют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собой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прямую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противоположность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доброте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человеколюбию</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бескорыстной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любви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которая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царит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атмосфере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непавшей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Вселенной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Человек</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совершивший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тяжкий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грех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может</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чувствовать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стыд</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сознавать</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свое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убожество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благодати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Христовой</a:t>
            </a:r>
            <a:r>
              <a:rPr lang="en-US" sz="2200" dirty="0" smtClean="0">
                <a:effectLst/>
                <a:latin typeface="Lucida Grande"/>
                <a:ea typeface="Lucida Grande"/>
                <a:cs typeface="Lucida Grande"/>
                <a:sym typeface="Lucida Grande"/>
              </a:rPr>
              <a:t>; </a:t>
            </a:r>
          </a:p>
          <a:p>
            <a:endParaRPr lang="en-US" dirty="0"/>
          </a:p>
        </p:txBody>
      </p:sp>
    </p:spTree>
    <p:extLst>
      <p:ext uri="{BB962C8B-B14F-4D97-AF65-F5344CB8AC3E}">
        <p14:creationId xmlns:p14="http://schemas.microsoft.com/office/powerpoint/2010/main" val="3468241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dirty="0" err="1" smtClean="0">
                <a:effectLst/>
                <a:latin typeface="Lucida Grande"/>
                <a:ea typeface="Lucida Grande"/>
                <a:cs typeface="Lucida Grande"/>
                <a:sym typeface="Lucida Grande"/>
              </a:rPr>
              <a:t>но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гордый</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в</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чем</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нуждается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поэтому</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сердце</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закрыто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для</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Христа</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и</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Его</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неисчислимых</a:t>
            </a:r>
            <a:r>
              <a:rPr lang="en-US" sz="2200"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благословений</a:t>
            </a:r>
            <a:r>
              <a:rPr lang="en-US" sz="2200" dirty="0" smtClean="0">
                <a:effectLst/>
                <a:latin typeface="Lucida Grande"/>
                <a:ea typeface="Lucida Grande"/>
                <a:cs typeface="Lucida Grande"/>
                <a:sym typeface="Lucida Grande"/>
              </a:rPr>
              <a:t>”.</a:t>
            </a:r>
            <a:r>
              <a:rPr lang="en-US" dirty="0" smtClean="0">
                <a:effectLst/>
              </a:rPr>
              <a:t> </a:t>
            </a:r>
            <a:r>
              <a:rPr lang="en-US" sz="2200" i="1" dirty="0" err="1" smtClean="0">
                <a:effectLst/>
                <a:latin typeface="Lucida Grande"/>
                <a:ea typeface="Lucida Grande"/>
                <a:cs typeface="Lucida Grande"/>
                <a:sym typeface="Lucida Grande"/>
              </a:rPr>
              <a:t>Путь</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ко</a:t>
            </a:r>
            <a:r>
              <a:rPr lang="en-US" sz="2200" i="1" dirty="0" smtClean="0">
                <a:effectLst/>
                <a:latin typeface="Lucida Grande"/>
                <a:ea typeface="Lucida Grande"/>
                <a:cs typeface="Lucida Grande"/>
                <a:sym typeface="Lucida Grande"/>
              </a:rPr>
              <a:t> </a:t>
            </a:r>
            <a:r>
              <a:rPr lang="en-US" sz="2200" i="1" dirty="0" err="1" smtClean="0">
                <a:effectLst/>
                <a:latin typeface="Lucida Grande"/>
                <a:ea typeface="Lucida Grande"/>
                <a:cs typeface="Lucida Grande"/>
                <a:sym typeface="Lucida Grande"/>
              </a:rPr>
              <a:t>Христу</a:t>
            </a:r>
            <a:r>
              <a:rPr lang="en-US" sz="2200" i="1" dirty="0" smtClean="0">
                <a:effectLst/>
                <a:latin typeface="Lucida Grande"/>
                <a:ea typeface="Lucida Grande"/>
                <a:cs typeface="Lucida Grande"/>
                <a:sym typeface="Lucida Grande"/>
              </a:rPr>
              <a:t>, </a:t>
            </a:r>
            <a:r>
              <a:rPr lang="en-US" sz="2200" dirty="0" err="1" smtClean="0">
                <a:effectLst/>
                <a:latin typeface="Lucida Grande"/>
                <a:ea typeface="Lucida Grande"/>
                <a:cs typeface="Lucida Grande"/>
                <a:sym typeface="Lucida Grande"/>
              </a:rPr>
              <a:t>с</a:t>
            </a:r>
            <a:r>
              <a:rPr lang="en-US" sz="2200" dirty="0" smtClean="0">
                <a:effectLst/>
                <a:latin typeface="Lucida Grande"/>
                <a:ea typeface="Lucida Grande"/>
                <a:cs typeface="Lucida Grande"/>
                <a:sym typeface="Lucida Grande"/>
              </a:rPr>
              <a:t>. 30</a:t>
            </a:r>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69846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87400" y="1511300"/>
            <a:ext cx="11430000" cy="3810000"/>
          </a:xfrm>
          <a:prstGeom prst="rect">
            <a:avLst/>
          </a:prstGeom>
        </p:spPr>
        <p:txBody>
          <a:bodyPr anchor="b"/>
          <a:lstStyle>
            <a:lvl1pPr>
              <a:defRPr cap="all" spc="156">
                <a:solidFill>
                  <a:srgbClr val="276D6D"/>
                </a:solidFill>
              </a:defRPr>
            </a:lvl1pPr>
          </a:lstStyle>
          <a:p>
            <a:r>
              <a:t>Title Text</a:t>
            </a:r>
          </a:p>
        </p:txBody>
      </p:sp>
      <p:sp>
        <p:nvSpPr>
          <p:cNvPr id="12" name="Body Level One…"/>
          <p:cNvSpPr txBox="1">
            <a:spLocks noGrp="1"/>
          </p:cNvSpPr>
          <p:nvPr>
            <p:ph type="body" sz="quarter" idx="1"/>
          </p:nvPr>
        </p:nvSpPr>
        <p:spPr>
          <a:xfrm>
            <a:off x="787400" y="5308600"/>
            <a:ext cx="11430000" cy="18923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89" name="Image"/>
          <p:cNvSpPr>
            <a:spLocks noGrp="1"/>
          </p:cNvSpPr>
          <p:nvPr>
            <p:ph type="pic" sz="half" idx="13"/>
          </p:nvPr>
        </p:nvSpPr>
        <p:spPr>
          <a:xfrm>
            <a:off x="7391400" y="2768600"/>
            <a:ext cx="4624754" cy="5715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90" name="Title Text"/>
          <p:cNvSpPr txBox="1">
            <a:spLocks noGrp="1"/>
          </p:cNvSpPr>
          <p:nvPr>
            <p:ph type="title"/>
          </p:nvPr>
        </p:nvSpPr>
        <p:spPr>
          <a:prstGeom prst="rect">
            <a:avLst/>
          </a:prstGeom>
        </p:spPr>
        <p:txBody>
          <a:bodyPr/>
          <a:lstStyle/>
          <a:p>
            <a:r>
              <a:t>Title Text</a:t>
            </a:r>
          </a:p>
        </p:txBody>
      </p:sp>
      <p:sp>
        <p:nvSpPr>
          <p:cNvPr id="91"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99" name="Title Text"/>
          <p:cNvSpPr txBox="1">
            <a:spLocks noGrp="1"/>
          </p:cNvSpPr>
          <p:nvPr>
            <p:ph type="title"/>
          </p:nvPr>
        </p:nvSpPr>
        <p:spPr>
          <a:prstGeom prst="rect">
            <a:avLst/>
          </a:prstGeom>
        </p:spPr>
        <p:txBody>
          <a:bodyPr/>
          <a:lstStyle/>
          <a:p>
            <a:r>
              <a:t>Title Text</a:t>
            </a:r>
          </a:p>
        </p:txBody>
      </p:sp>
      <p:sp>
        <p:nvSpPr>
          <p:cNvPr id="100"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108" name="Title Text"/>
          <p:cNvSpPr txBox="1">
            <a:spLocks noGrp="1"/>
          </p:cNvSpPr>
          <p:nvPr>
            <p:ph type="title"/>
          </p:nvPr>
        </p:nvSpPr>
        <p:spPr>
          <a:prstGeom prst="rect">
            <a:avLst/>
          </a:prstGeom>
        </p:spPr>
        <p:txBody>
          <a:bodyPr/>
          <a:lstStyle/>
          <a:p>
            <a:r>
              <a:t>Title Text</a:t>
            </a:r>
          </a:p>
        </p:txBody>
      </p:sp>
      <p:sp>
        <p:nvSpPr>
          <p:cNvPr id="109" name="Body Level One…"/>
          <p:cNvSpPr txBox="1">
            <a:spLocks noGrp="1"/>
          </p:cNvSpPr>
          <p:nvPr>
            <p:ph type="body" sz="half" idx="1"/>
          </p:nvPr>
        </p:nvSpPr>
        <p:spPr>
          <a:xfrm>
            <a:off x="69469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xfrm>
            <a:off x="787400" y="2768600"/>
            <a:ext cx="114300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Body Level One…"/>
          <p:cNvSpPr txBox="1">
            <a:spLocks noGrp="1"/>
          </p:cNvSpPr>
          <p:nvPr>
            <p:ph type="body" idx="1"/>
          </p:nvPr>
        </p:nvSpPr>
        <p:spPr>
          <a:xfrm>
            <a:off x="787400" y="2768600"/>
            <a:ext cx="11430000" cy="5715000"/>
          </a:xfrm>
          <a:prstGeom prst="rect">
            <a:avLst/>
          </a:prstGeom>
        </p:spPr>
        <p:txBody>
          <a:bodyPr numCol="2" spcCol="571500" anchor="t"/>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38"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a:lstStyle/>
          <a:p>
            <a:r>
              <a:t>Title Text</a:t>
            </a:r>
          </a:p>
        </p:txBody>
      </p:sp>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Cent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1" name="Title Text"/>
          <p:cNvSpPr txBox="1">
            <a:spLocks noGrp="1"/>
          </p:cNvSpPr>
          <p:nvPr>
            <p:ph type="title"/>
          </p:nvPr>
        </p:nvSpPr>
        <p:spPr>
          <a:xfrm>
            <a:off x="787400" y="3657600"/>
            <a:ext cx="11430000" cy="2438400"/>
          </a:xfrm>
          <a:prstGeom prst="rect">
            <a:avLst/>
          </a:prstGeom>
        </p:spPr>
        <p:txBody>
          <a:bodyPr/>
          <a:lstStyle>
            <a:lvl1pPr>
              <a:defRPr cap="all">
                <a:solidFill>
                  <a:srgbClr val="276D6D"/>
                </a:solidFill>
              </a:defRPr>
            </a:lvl1pPr>
          </a:lstStyle>
          <a:p>
            <a:r>
              <a:t>Title Text</a:t>
            </a:r>
          </a:p>
        </p:txBody>
      </p:sp>
      <p:sp>
        <p:nvSpPr>
          <p:cNvPr id="62"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Image"/>
          <p:cNvSpPr>
            <a:spLocks noGrp="1"/>
          </p:cNvSpPr>
          <p:nvPr>
            <p:ph type="pic" idx="13"/>
          </p:nvPr>
        </p:nvSpPr>
        <p:spPr>
          <a:xfrm>
            <a:off x="1922503" y="909596"/>
            <a:ext cx="9159794" cy="6096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70" name="Title Text"/>
          <p:cNvSpPr txBox="1">
            <a:spLocks noGrp="1"/>
          </p:cNvSpPr>
          <p:nvPr>
            <p:ph type="title"/>
          </p:nvPr>
        </p:nvSpPr>
        <p:spPr>
          <a:xfrm>
            <a:off x="787400" y="7188200"/>
            <a:ext cx="11430000" cy="1270000"/>
          </a:xfrm>
          <a:prstGeom prst="rect">
            <a:avLst/>
          </a:prstGeom>
        </p:spPr>
        <p:txBody>
          <a:bodyPr anchor="b"/>
          <a:lstStyle>
            <a:lvl1pPr>
              <a:defRPr>
                <a:solidFill>
                  <a:srgbClr val="276D6D"/>
                </a:solidFill>
              </a:defRPr>
            </a:lvl1pPr>
          </a:lstStyle>
          <a:p>
            <a:r>
              <a:t>Title Text</a:t>
            </a:r>
          </a:p>
        </p:txBody>
      </p:sp>
      <p:sp>
        <p:nvSpPr>
          <p:cNvPr id="71" name="Body Level One…"/>
          <p:cNvSpPr txBox="1">
            <a:spLocks noGrp="1"/>
          </p:cNvSpPr>
          <p:nvPr>
            <p:ph type="body" sz="quarter" idx="1"/>
          </p:nvPr>
        </p:nvSpPr>
        <p:spPr>
          <a:xfrm>
            <a:off x="787400" y="8445500"/>
            <a:ext cx="11430000" cy="7747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7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9" name="Image"/>
          <p:cNvSpPr>
            <a:spLocks noGrp="1"/>
          </p:cNvSpPr>
          <p:nvPr>
            <p:ph type="pic" sz="half" idx="13"/>
          </p:nvPr>
        </p:nvSpPr>
        <p:spPr>
          <a:xfrm>
            <a:off x="7378700" y="2057400"/>
            <a:ext cx="4624754" cy="5715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80" name="Title Text"/>
          <p:cNvSpPr txBox="1">
            <a:spLocks noGrp="1"/>
          </p:cNvSpPr>
          <p:nvPr>
            <p:ph type="title"/>
          </p:nvPr>
        </p:nvSpPr>
        <p:spPr>
          <a:xfrm>
            <a:off x="787400" y="1981200"/>
            <a:ext cx="5270500" cy="3340100"/>
          </a:xfrm>
          <a:prstGeom prst="rect">
            <a:avLst/>
          </a:prstGeom>
        </p:spPr>
        <p:txBody>
          <a:bodyPr anchor="b"/>
          <a:lstStyle>
            <a:lvl1pPr>
              <a:defRPr>
                <a:solidFill>
                  <a:srgbClr val="276D6D"/>
                </a:solidFill>
              </a:defRPr>
            </a:lvl1pPr>
          </a:lstStyle>
          <a:p>
            <a:r>
              <a:t>Title Text</a:t>
            </a:r>
          </a:p>
        </p:txBody>
      </p:sp>
      <p:sp>
        <p:nvSpPr>
          <p:cNvPr id="81" name="Body Level One…"/>
          <p:cNvSpPr txBox="1">
            <a:spLocks noGrp="1"/>
          </p:cNvSpPr>
          <p:nvPr>
            <p:ph type="body" sz="quarter" idx="1"/>
          </p:nvPr>
        </p:nvSpPr>
        <p:spPr>
          <a:xfrm>
            <a:off x="787400" y="5308600"/>
            <a:ext cx="5270500" cy="24638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r>
              <a:t>Title Text</a:t>
            </a:r>
          </a:p>
        </p:txBody>
      </p:sp>
      <p:sp>
        <p:nvSpPr>
          <p:cNvPr id="4" name="Slide Number"/>
          <p:cNvSpPr txBox="1">
            <a:spLocks noGrp="1"/>
          </p:cNvSpPr>
          <p:nvPr>
            <p:ph type="sldNum" sz="quarter" idx="2"/>
          </p:nvPr>
        </p:nvSpPr>
        <p:spPr>
          <a:xfrm>
            <a:off x="6302693" y="9131300"/>
            <a:ext cx="386716" cy="431800"/>
          </a:xfrm>
          <a:prstGeom prst="rect">
            <a:avLst/>
          </a:prstGeom>
          <a:ln w="12700">
            <a:miter lim="400000"/>
          </a:ln>
        </p:spPr>
        <p:txBody>
          <a:bodyPr wrap="none" lIns="50800" tIns="50800" rIns="50800" bIns="50800" anchor="ctr">
            <a:spAutoFit/>
          </a:bodyPr>
          <a:lstStyle>
            <a:lvl1pPr>
              <a:defRPr sz="2200">
                <a:solidFill>
                  <a:srgbClr val="5E5E5E"/>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571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1pPr>
      <a:lvl2pPr marL="1016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2pPr>
      <a:lvl3pPr marL="1460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3pPr>
      <a:lvl4pPr marL="1905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4pPr>
      <a:lvl5pPr marL="2349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5pPr>
      <a:lvl6pPr marL="2794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6pPr>
      <a:lvl7pPr marL="3238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7pPr>
      <a:lvl8pPr marL="3683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8pPr>
      <a:lvl9pPr marL="4127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8.jpe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 Id="rId9"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he Heart where God…"/>
          <p:cNvSpPr/>
          <p:nvPr/>
        </p:nvSpPr>
        <p:spPr>
          <a:xfrm>
            <a:off x="-342901" y="5093604"/>
            <a:ext cx="13690601" cy="241091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defTabSz="457200">
              <a:defRPr sz="9600">
                <a:solidFill>
                  <a:srgbClr val="000000"/>
                </a:solidFill>
                <a:effectLst>
                  <a:outerShdw blurRad="127000" dist="76200" dir="2700000" rotWithShape="0">
                    <a:srgbClr val="000000">
                      <a:alpha val="75000"/>
                    </a:srgbClr>
                  </a:outerShdw>
                </a:effectLst>
                <a:latin typeface="Cambria"/>
                <a:ea typeface="Cambria"/>
                <a:cs typeface="Cambria"/>
                <a:sym typeface="Cambria"/>
              </a:defRPr>
            </a:pPr>
            <a:r>
              <a:rPr lang="ru-RU" sz="7500" dirty="0" smtClean="0"/>
              <a:t>Сердце, в котором желает пребывать Бог</a:t>
            </a:r>
            <a:endParaRPr sz="7500" dirty="0"/>
          </a:p>
        </p:txBody>
      </p:sp>
      <p:grpSp>
        <p:nvGrpSpPr>
          <p:cNvPr id="122" name="lightstock_268389_medium_bhp (1).jpg"/>
          <p:cNvGrpSpPr/>
          <p:nvPr/>
        </p:nvGrpSpPr>
        <p:grpSpPr>
          <a:xfrm rot="21109865">
            <a:off x="1795554" y="949038"/>
            <a:ext cx="4762501" cy="3924301"/>
            <a:chOff x="0" y="0"/>
            <a:chExt cx="4762500" cy="3924300"/>
          </a:xfrm>
        </p:grpSpPr>
        <p:pic>
          <p:nvPicPr>
            <p:cNvPr id="121" name="lightstock_268389_medium_bhp (1).jpg" descr="lightstock_268389_medium_bhp (1).jpg"/>
            <p:cNvPicPr>
              <a:picLocks/>
            </p:cNvPicPr>
            <p:nvPr/>
          </p:nvPicPr>
          <p:blipFill>
            <a:blip r:embed="rId3"/>
            <a:srcRect l="7048" r="7164" b="34"/>
            <a:stretch>
              <a:fillRect/>
            </a:stretch>
          </p:blipFill>
          <p:spPr>
            <a:xfrm rot="-4">
              <a:off x="215899" y="140857"/>
              <a:ext cx="4330701" cy="3364344"/>
            </a:xfrm>
            <a:prstGeom prst="rect">
              <a:avLst/>
            </a:prstGeom>
            <a:ln>
              <a:noFill/>
            </a:ln>
            <a:effectLst/>
          </p:spPr>
        </p:pic>
        <p:pic>
          <p:nvPicPr>
            <p:cNvPr id="120" name="lightstock_268389_medium_bhp (1).jpg" descr="lightstock_268389_medium_bhp (1).jpg"/>
            <p:cNvPicPr>
              <a:picLocks/>
            </p:cNvPicPr>
            <p:nvPr/>
          </p:nvPicPr>
          <p:blipFill>
            <a:blip r:embed="rId4"/>
            <a:stretch>
              <a:fillRect/>
            </a:stretch>
          </p:blipFill>
          <p:spPr>
            <a:xfrm>
              <a:off x="0" y="0"/>
              <a:ext cx="4762500" cy="3924300"/>
            </a:xfrm>
            <a:prstGeom prst="rect">
              <a:avLst/>
            </a:prstGeom>
            <a:effectLst/>
          </p:spPr>
        </p:pic>
      </p:grpSp>
      <p:grpSp>
        <p:nvGrpSpPr>
          <p:cNvPr id="125" name="lightstock_213429_jpg_bhp.jpg"/>
          <p:cNvGrpSpPr/>
          <p:nvPr/>
        </p:nvGrpSpPr>
        <p:grpSpPr>
          <a:xfrm rot="267770" flipH="1">
            <a:off x="6544056" y="1297888"/>
            <a:ext cx="4876801" cy="3949701"/>
            <a:chOff x="0" y="0"/>
            <a:chExt cx="4876800" cy="3949700"/>
          </a:xfrm>
        </p:grpSpPr>
        <p:pic>
          <p:nvPicPr>
            <p:cNvPr id="124" name="lightstock_213429_jpg_bhp.jpg" descr="lightstock_213429_jpg_bhp.jpg"/>
            <p:cNvPicPr>
              <a:picLocks/>
            </p:cNvPicPr>
            <p:nvPr/>
          </p:nvPicPr>
          <p:blipFill>
            <a:blip r:embed="rId5"/>
            <a:srcRect l="7806" r="7576" b="158"/>
            <a:stretch>
              <a:fillRect/>
            </a:stretch>
          </p:blipFill>
          <p:spPr>
            <a:xfrm rot="-2">
              <a:off x="215900" y="145074"/>
              <a:ext cx="4445001" cy="3385527"/>
            </a:xfrm>
            <a:prstGeom prst="rect">
              <a:avLst/>
            </a:prstGeom>
            <a:ln>
              <a:noFill/>
            </a:ln>
            <a:effectLst/>
          </p:spPr>
        </p:pic>
        <p:pic>
          <p:nvPicPr>
            <p:cNvPr id="123" name="lightstock_213429_jpg_bhp.jpg" descr="lightstock_213429_jpg_bhp.jpg"/>
            <p:cNvPicPr>
              <a:picLocks/>
            </p:cNvPicPr>
            <p:nvPr/>
          </p:nvPicPr>
          <p:blipFill>
            <a:blip r:embed="rId6"/>
            <a:stretch>
              <a:fillRect/>
            </a:stretch>
          </p:blipFill>
          <p:spPr>
            <a:xfrm>
              <a:off x="-1" y="-1"/>
              <a:ext cx="4876801" cy="3949701"/>
            </a:xfrm>
            <a:prstGeom prst="rect">
              <a:avLst/>
            </a:prstGeom>
            <a:effectLst/>
          </p:spPr>
        </p:pic>
      </p:grpSp>
      <p:sp>
        <p:nvSpPr>
          <p:cNvPr id="126" name="General Conference Women’s Ministries…"/>
          <p:cNvSpPr/>
          <p:nvPr/>
        </p:nvSpPr>
        <p:spPr>
          <a:xfrm>
            <a:off x="3220435" y="8212251"/>
            <a:ext cx="6638035" cy="933589"/>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1800">
                <a:solidFill>
                  <a:srgbClr val="000000"/>
                </a:solidFill>
                <a:latin typeface="Cambria"/>
                <a:ea typeface="Cambria"/>
                <a:cs typeface="Cambria"/>
                <a:sym typeface="Cambria"/>
              </a:defRPr>
            </a:pPr>
            <a:r>
              <a:rPr lang="ru-RU" dirty="0" smtClean="0"/>
              <a:t>Отдел женского служения </a:t>
            </a:r>
            <a:br>
              <a:rPr lang="ru-RU" dirty="0" smtClean="0"/>
            </a:br>
            <a:r>
              <a:rPr lang="ru-RU" dirty="0" smtClean="0"/>
              <a:t>Генеральной Конференции Церкви адвентистов седьмого дня</a:t>
            </a:r>
            <a:endParaRPr dirty="0"/>
          </a:p>
          <a:p>
            <a:pPr>
              <a:defRPr sz="1800">
                <a:solidFill>
                  <a:srgbClr val="000000"/>
                </a:solidFill>
                <a:latin typeface="Cambria"/>
                <a:ea typeface="Cambria"/>
                <a:cs typeface="Cambria"/>
                <a:sym typeface="Cambria"/>
              </a:defRPr>
            </a:pPr>
            <a:r>
              <a:rPr lang="ru-RU" dirty="0" smtClean="0"/>
              <a:t>Международный женский день молитвы</a:t>
            </a:r>
            <a:endParaRPr dirty="0"/>
          </a:p>
        </p:txBody>
      </p:sp>
      <p:pic>
        <p:nvPicPr>
          <p:cNvPr id="127" name="droppedImage.pdf" descr="droppedImage.pdf"/>
          <p:cNvPicPr>
            <a:picLocks noChangeAspect="1"/>
          </p:cNvPicPr>
          <p:nvPr/>
        </p:nvPicPr>
        <p:blipFill>
          <a:blip r:embed="rId7"/>
          <a:stretch>
            <a:fillRect/>
          </a:stretch>
        </p:blipFill>
        <p:spPr>
          <a:xfrm>
            <a:off x="11109932" y="8404659"/>
            <a:ext cx="914401" cy="711201"/>
          </a:xfrm>
          <a:prstGeom prst="rect">
            <a:avLst/>
          </a:prstGeom>
          <a:ln w="12700">
            <a:miter lim="400000"/>
          </a:ln>
        </p:spPr>
      </p:pic>
      <p:sp>
        <p:nvSpPr>
          <p:cNvPr id="128" name="Afternoon Seminar"/>
          <p:cNvSpPr/>
          <p:nvPr/>
        </p:nvSpPr>
        <p:spPr>
          <a:xfrm rot="240000">
            <a:off x="6229743" y="878173"/>
            <a:ext cx="5857373" cy="471924"/>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400">
                <a:solidFill>
                  <a:srgbClr val="000000"/>
                </a:solidFill>
                <a:latin typeface="Calibri"/>
                <a:ea typeface="Calibri"/>
                <a:cs typeface="Calibri"/>
                <a:sym typeface="Calibri"/>
              </a:defRPr>
            </a:lvl1pPr>
          </a:lstStyle>
          <a:p>
            <a:r>
              <a:rPr lang="ru-RU" dirty="0" smtClean="0"/>
              <a:t>Послеобеденный семинар </a:t>
            </a:r>
            <a:r>
              <a:rPr lang="ru-RU" dirty="0" err="1" smtClean="0"/>
              <a:t>Мелоди</a:t>
            </a:r>
            <a:r>
              <a:rPr lang="ru-RU" dirty="0" smtClean="0"/>
              <a:t> </a:t>
            </a:r>
            <a:r>
              <a:rPr lang="ru-RU" dirty="0" err="1" smtClean="0"/>
              <a:t>Мейсон</a:t>
            </a:r>
            <a:endParaRPr dirty="0"/>
          </a:p>
        </p:txBody>
      </p:sp>
      <p:sp>
        <p:nvSpPr>
          <p:cNvPr id="2" name="TextBox 1">
            <a:extLst>
              <a:ext uri="{FF2B5EF4-FFF2-40B4-BE49-F238E27FC236}">
                <a16:creationId xmlns:a16="http://schemas.microsoft.com/office/drawing/2014/main" id="{2B25EB82-6DF6-1540-A440-F249F7C77F55}"/>
              </a:ext>
            </a:extLst>
          </p:cNvPr>
          <p:cNvSpPr txBox="1"/>
          <p:nvPr/>
        </p:nvSpPr>
        <p:spPr>
          <a:xfrm>
            <a:off x="3292668" y="7419835"/>
            <a:ext cx="6419461"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en-US" sz="2800" dirty="0" smtClean="0">
                <a:solidFill>
                  <a:schemeClr val="tx2">
                    <a:lumMod val="50000"/>
                  </a:schemeClr>
                </a:solidFill>
                <a:latin typeface="Calibri" panose="020F0502020204030204" pitchFamily="34" charset="0"/>
                <a:cs typeface="Calibri" panose="020F0502020204030204" pitchFamily="34" charset="0"/>
              </a:rPr>
              <a:t>[</a:t>
            </a:r>
            <a:r>
              <a:rPr lang="ru-RU" sz="2800" dirty="0" smtClean="0">
                <a:solidFill>
                  <a:schemeClr val="tx2">
                    <a:lumMod val="50000"/>
                  </a:schemeClr>
                </a:solidFill>
                <a:latin typeface="Calibri" panose="020F0502020204030204" pitchFamily="34" charset="0"/>
                <a:cs typeface="Calibri" panose="020F0502020204030204" pitchFamily="34" charset="0"/>
              </a:rPr>
              <a:t>Красота сокрушенности и смирения</a:t>
            </a:r>
            <a:r>
              <a:rPr lang="en-US" sz="2800" dirty="0" smtClean="0">
                <a:solidFill>
                  <a:schemeClr val="tx2">
                    <a:lumMod val="50000"/>
                  </a:schemeClr>
                </a:solidFill>
                <a:latin typeface="Calibri" panose="020F0502020204030204" pitchFamily="34" charset="0"/>
                <a:cs typeface="Calibri" panose="020F0502020204030204" pitchFamily="34" charset="0"/>
              </a:rPr>
              <a:t>]</a:t>
            </a:r>
            <a:endParaRPr kumimoji="0" lang="en-US" sz="2800" u="none" strike="noStrike" cap="none" spc="0" normalizeH="0" baseline="0" dirty="0">
              <a:ln>
                <a:noFill/>
              </a:ln>
              <a:solidFill>
                <a:schemeClr val="tx2">
                  <a:lumMod val="50000"/>
                </a:schemeClr>
              </a:solidFill>
              <a:effectLst/>
              <a:uFillTx/>
              <a:latin typeface="Calibri" panose="020F0502020204030204" pitchFamily="34" charset="0"/>
              <a:cs typeface="Calibri" panose="020F0502020204030204" pitchFamily="34" charset="0"/>
              <a:sym typeface="Hoefler Text"/>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california-desert.jpg" descr="california-desert.jpg"/>
          <p:cNvPicPr>
            <a:picLocks/>
          </p:cNvPicPr>
          <p:nvPr/>
        </p:nvPicPr>
        <p:blipFill>
          <a:blip r:embed="rId3"/>
          <a:stretch>
            <a:fillRect/>
          </a:stretch>
        </p:blipFill>
        <p:spPr>
          <a:xfrm>
            <a:off x="-195356" y="-217311"/>
            <a:ext cx="13703302" cy="10496128"/>
          </a:xfrm>
          <a:prstGeom prst="rect">
            <a:avLst/>
          </a:prstGeom>
        </p:spPr>
      </p:pic>
      <p:sp>
        <p:nvSpPr>
          <p:cNvPr id="159" name="Rectangle"/>
          <p:cNvSpPr/>
          <p:nvPr/>
        </p:nvSpPr>
        <p:spPr>
          <a:xfrm>
            <a:off x="1168400" y="977900"/>
            <a:ext cx="10439400" cy="4864100"/>
          </a:xfrm>
          <a:prstGeom prst="rect">
            <a:avLst/>
          </a:prstGeom>
          <a:blipFill>
            <a:blip r:embed="rId4">
              <a:alphaModFix amt="62000"/>
            </a:blip>
          </a:blipFill>
          <a:ln w="12700">
            <a:miter lim="400000"/>
          </a:ln>
        </p:spPr>
        <p:txBody>
          <a:bodyPr lIns="50800" tIns="50800" rIns="50800" bIns="50800" anchor="ctr"/>
          <a:lstStyle/>
          <a:p>
            <a:pPr>
              <a:defRPr>
                <a:solidFill>
                  <a:srgbClr val="FFFFFF"/>
                </a:solidFill>
              </a:defRPr>
            </a:pPr>
            <a:endParaRPr/>
          </a:p>
        </p:txBody>
      </p:sp>
      <p:sp>
        <p:nvSpPr>
          <p:cNvPr id="160" name="“Our only claim to His mercy is our GREAT NEED!”…"/>
          <p:cNvSpPr/>
          <p:nvPr/>
        </p:nvSpPr>
        <p:spPr>
          <a:xfrm>
            <a:off x="1346200" y="1813422"/>
            <a:ext cx="10074469" cy="318035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marR="457200" defTabSz="457200">
              <a:defRPr sz="4800">
                <a:solidFill>
                  <a:srgbClr val="000000"/>
                </a:solidFill>
                <a:latin typeface="Cambria"/>
                <a:ea typeface="Cambria"/>
                <a:cs typeface="Cambria"/>
                <a:sym typeface="Cambria"/>
              </a:defRPr>
            </a:pPr>
            <a:r>
              <a:rPr lang="ru-RU" dirty="0" smtClean="0"/>
              <a:t>«Наша великая нужда в этой милости </a:t>
            </a:r>
            <a:r>
              <a:rPr lang="mr-IN" dirty="0" smtClean="0"/>
              <a:t>–</a:t>
            </a:r>
            <a:r>
              <a:rPr lang="ru-RU" dirty="0" smtClean="0"/>
              <a:t> единственное, что дает нам право получить ее»</a:t>
            </a:r>
            <a:endParaRPr dirty="0"/>
          </a:p>
          <a:p>
            <a:pPr marR="457200" defTabSz="457200">
              <a:defRPr sz="4800">
                <a:solidFill>
                  <a:srgbClr val="000000"/>
                </a:solidFill>
                <a:latin typeface="Cambria"/>
                <a:ea typeface="Cambria"/>
                <a:cs typeface="Cambria"/>
                <a:sym typeface="Cambria"/>
              </a:defRPr>
            </a:pPr>
            <a:endParaRPr lang="en-US" sz="2800" dirty="0">
              <a:latin typeface="Helvetica"/>
              <a:ea typeface="Helvetica"/>
              <a:cs typeface="Helvetica"/>
              <a:sym typeface="Helvetica"/>
            </a:endParaRPr>
          </a:p>
          <a:p>
            <a:pPr marR="457200" defTabSz="457200">
              <a:defRPr sz="4800">
                <a:solidFill>
                  <a:srgbClr val="000000"/>
                </a:solidFill>
                <a:latin typeface="Cambria"/>
                <a:ea typeface="Cambria"/>
                <a:cs typeface="Cambria"/>
                <a:sym typeface="Cambria"/>
              </a:defRPr>
            </a:pPr>
            <a:r>
              <a:rPr lang="ru-RU" sz="2800" i="1" dirty="0" smtClean="0">
                <a:latin typeface="Calibri" panose="020F0502020204030204" pitchFamily="34" charset="0"/>
                <a:ea typeface="Helvetica"/>
                <a:cs typeface="Calibri" panose="020F0502020204030204" pitchFamily="34" charset="0"/>
                <a:sym typeface="Helvetica"/>
              </a:rPr>
              <a:t>Служение исцеления, с.</a:t>
            </a:r>
            <a:r>
              <a:rPr sz="2800" dirty="0" smtClean="0">
                <a:latin typeface="Calibri" panose="020F0502020204030204" pitchFamily="34" charset="0"/>
                <a:cs typeface="Calibri" panose="020F0502020204030204" pitchFamily="34" charset="0"/>
              </a:rPr>
              <a:t> </a:t>
            </a:r>
            <a:r>
              <a:rPr sz="2800" dirty="0">
                <a:latin typeface="Calibri" panose="020F0502020204030204" pitchFamily="34" charset="0"/>
                <a:cs typeface="Calibri" panose="020F0502020204030204" pitchFamily="34" charset="0"/>
              </a:rPr>
              <a:t>161</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lightstock_50466_medium_bhp (1).jpg" descr="lightstock_50466_medium_bhp (1).jpg"/>
          <p:cNvPicPr>
            <a:picLocks noChangeAspect="1"/>
          </p:cNvPicPr>
          <p:nvPr/>
        </p:nvPicPr>
        <p:blipFill>
          <a:blip r:embed="rId3"/>
          <a:stretch>
            <a:fillRect/>
          </a:stretch>
        </p:blipFill>
        <p:spPr>
          <a:xfrm>
            <a:off x="-812800" y="0"/>
            <a:ext cx="15494001" cy="10329334"/>
          </a:xfrm>
          <a:prstGeom prst="rect">
            <a:avLst/>
          </a:prstGeom>
          <a:ln w="12700">
            <a:miter lim="400000"/>
          </a:ln>
        </p:spPr>
      </p:pic>
      <p:sp>
        <p:nvSpPr>
          <p:cNvPr id="163" name="If you are in the wilderness,…"/>
          <p:cNvSpPr/>
          <p:nvPr/>
        </p:nvSpPr>
        <p:spPr>
          <a:xfrm>
            <a:off x="-812800" y="671973"/>
            <a:ext cx="9612805" cy="5027017"/>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a:defRPr sz="4000">
                <a:solidFill>
                  <a:srgbClr val="FFFFFF"/>
                </a:solidFill>
                <a:latin typeface="Abadi MT Condensed Extra Bold"/>
                <a:ea typeface="Abadi MT Condensed Extra Bold"/>
                <a:cs typeface="Abadi MT Condensed Extra Bold"/>
                <a:sym typeface="Abadi MT Condensed Extra Bold"/>
              </a:defRPr>
            </a:pPr>
            <a:r>
              <a:rPr lang="ru-RU" dirty="0"/>
              <a:t>Помните, что если вы чувствуете, </a:t>
            </a:r>
            <a:r>
              <a:rPr lang="ru-RU" dirty="0" smtClean="0"/>
              <a:t/>
            </a:r>
            <a:br>
              <a:rPr lang="ru-RU" dirty="0" smtClean="0"/>
            </a:br>
            <a:r>
              <a:rPr lang="ru-RU" dirty="0" smtClean="0"/>
              <a:t>что </a:t>
            </a:r>
            <a:r>
              <a:rPr lang="ru-RU" dirty="0"/>
              <a:t>переутомились</a:t>
            </a:r>
            <a:r>
              <a:rPr lang="ru-RU" dirty="0" smtClean="0"/>
              <a:t>,</a:t>
            </a:r>
          </a:p>
          <a:p>
            <a:pPr>
              <a:defRPr sz="4000">
                <a:solidFill>
                  <a:srgbClr val="FFFFFF"/>
                </a:solidFill>
                <a:latin typeface="Abadi MT Condensed Extra Bold"/>
                <a:ea typeface="Abadi MT Condensed Extra Bold"/>
                <a:cs typeface="Abadi MT Condensed Extra Bold"/>
                <a:sym typeface="Abadi MT Condensed Extra Bold"/>
              </a:defRPr>
            </a:pPr>
            <a:r>
              <a:rPr lang="ru-RU" dirty="0" smtClean="0"/>
              <a:t> </a:t>
            </a:r>
            <a:r>
              <a:rPr lang="ru-RU" dirty="0"/>
              <a:t>что живете </a:t>
            </a:r>
            <a:r>
              <a:rPr lang="ru-RU" dirty="0" smtClean="0"/>
              <a:t>в </a:t>
            </a:r>
            <a:r>
              <a:rPr lang="ru-RU" dirty="0"/>
              <a:t>духовной </a:t>
            </a:r>
            <a:r>
              <a:rPr lang="ru-RU" dirty="0" smtClean="0"/>
              <a:t>пустыне</a:t>
            </a:r>
          </a:p>
          <a:p>
            <a:pPr>
              <a:defRPr sz="4000">
                <a:solidFill>
                  <a:srgbClr val="FFFFFF"/>
                </a:solidFill>
                <a:latin typeface="Abadi MT Condensed Extra Bold"/>
                <a:ea typeface="Abadi MT Condensed Extra Bold"/>
                <a:cs typeface="Abadi MT Condensed Extra Bold"/>
                <a:sym typeface="Abadi MT Condensed Extra Bold"/>
              </a:defRPr>
            </a:pPr>
            <a:r>
              <a:rPr lang="ru-RU" dirty="0" smtClean="0"/>
              <a:t> </a:t>
            </a:r>
            <a:r>
              <a:rPr lang="ru-RU" dirty="0"/>
              <a:t>и не знаете, </a:t>
            </a:r>
            <a:r>
              <a:rPr lang="ru-RU" dirty="0" smtClean="0"/>
              <a:t/>
            </a:r>
            <a:br>
              <a:rPr lang="ru-RU" dirty="0" smtClean="0"/>
            </a:br>
            <a:r>
              <a:rPr lang="ru-RU" dirty="0" smtClean="0"/>
              <a:t>как </a:t>
            </a:r>
            <a:r>
              <a:rPr lang="ru-RU" dirty="0"/>
              <a:t>оттуда выбраться, </a:t>
            </a:r>
            <a:r>
              <a:rPr lang="ru-RU" dirty="0" smtClean="0"/>
              <a:t/>
            </a:r>
            <a:br>
              <a:rPr lang="ru-RU" dirty="0" smtClean="0"/>
            </a:br>
            <a:r>
              <a:rPr lang="ru-RU" b="1" dirty="0" smtClean="0"/>
              <a:t>то </a:t>
            </a:r>
            <a:r>
              <a:rPr lang="ru-RU" b="1" dirty="0"/>
              <a:t>вы находитесь в идеальном </a:t>
            </a:r>
            <a:r>
              <a:rPr lang="ru-RU" b="1" dirty="0" smtClean="0"/>
              <a:t/>
            </a:r>
            <a:br>
              <a:rPr lang="ru-RU" b="1" dirty="0" smtClean="0"/>
            </a:br>
            <a:r>
              <a:rPr lang="ru-RU" b="1" dirty="0" smtClean="0"/>
              <a:t>месте </a:t>
            </a:r>
            <a:r>
              <a:rPr lang="ru-RU" b="1" dirty="0"/>
              <a:t>для того</a:t>
            </a:r>
            <a:r>
              <a:rPr lang="ru-RU" b="1" dirty="0" smtClean="0"/>
              <a:t>,</a:t>
            </a:r>
          </a:p>
          <a:p>
            <a:pPr>
              <a:defRPr sz="4000">
                <a:solidFill>
                  <a:srgbClr val="FFFFFF"/>
                </a:solidFill>
                <a:latin typeface="Abadi MT Condensed Extra Bold"/>
                <a:ea typeface="Abadi MT Condensed Extra Bold"/>
                <a:cs typeface="Abadi MT Condensed Extra Bold"/>
                <a:sym typeface="Abadi MT Condensed Extra Bold"/>
              </a:defRPr>
            </a:pPr>
            <a:r>
              <a:rPr lang="ru-RU" b="1" dirty="0" smtClean="0"/>
              <a:t> </a:t>
            </a:r>
            <a:r>
              <a:rPr lang="ru-RU" b="1" dirty="0"/>
              <a:t>чтобы Бог проявил Себя!</a:t>
            </a:r>
            <a:r>
              <a:rPr lang="ru-RU" dirty="0"/>
              <a:t> </a:t>
            </a:r>
            <a:endParaRPr dirty="0"/>
          </a:p>
        </p:txBody>
      </p:sp>
      <p:pic>
        <p:nvPicPr>
          <p:cNvPr id="164" name="AdobeStock_75470742.jpg" descr="AdobeStock_75470742.jpg"/>
          <p:cNvPicPr>
            <a:picLocks/>
          </p:cNvPicPr>
          <p:nvPr/>
        </p:nvPicPr>
        <p:blipFill>
          <a:blip r:embed="rId4">
            <a:alphaModFix amt="81000"/>
          </a:blip>
          <a:stretch>
            <a:fillRect/>
          </a:stretch>
        </p:blipFill>
        <p:spPr>
          <a:xfrm>
            <a:off x="14135100" y="3248865"/>
            <a:ext cx="8953501" cy="5819124"/>
          </a:xfrm>
          <a:prstGeom prst="rect">
            <a:avLst/>
          </a:prstGeom>
        </p:spPr>
      </p:pic>
      <p:pic>
        <p:nvPicPr>
          <p:cNvPr id="165" name="flower-858312_1920.jpg" descr="flower-858312_1920.jpg"/>
          <p:cNvPicPr>
            <a:picLocks/>
          </p:cNvPicPr>
          <p:nvPr/>
        </p:nvPicPr>
        <p:blipFill>
          <a:blip r:embed="rId5"/>
          <a:stretch>
            <a:fillRect/>
          </a:stretch>
        </p:blipFill>
        <p:spPr>
          <a:xfrm>
            <a:off x="14135100" y="498302"/>
            <a:ext cx="4610100" cy="3117398"/>
          </a:xfrm>
          <a:prstGeom prst="rect">
            <a:avLst/>
          </a:prstGeom>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Roof Off, Walls Down!"/>
          <p:cNvSpPr/>
          <p:nvPr/>
        </p:nvSpPr>
        <p:spPr>
          <a:xfrm>
            <a:off x="914400" y="698339"/>
            <a:ext cx="11163300" cy="134652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defTabSz="457200">
              <a:lnSpc>
                <a:spcPts val="9700"/>
              </a:lnSpc>
              <a:defRPr sz="6400" b="1">
                <a:solidFill>
                  <a:srgbClr val="000000"/>
                </a:solidFill>
                <a:latin typeface="Calibri"/>
                <a:ea typeface="Calibri"/>
                <a:cs typeface="Calibri"/>
                <a:sym typeface="Calibri"/>
              </a:defRPr>
            </a:lvl1pPr>
          </a:lstStyle>
          <a:p>
            <a:r>
              <a:rPr lang="ru-RU" dirty="0" smtClean="0"/>
              <a:t>Крыша и стены снесены</a:t>
            </a:r>
            <a:r>
              <a:rPr dirty="0" smtClean="0"/>
              <a:t>!</a:t>
            </a:r>
            <a:endParaRPr dirty="0"/>
          </a:p>
        </p:txBody>
      </p:sp>
      <p:grpSp>
        <p:nvGrpSpPr>
          <p:cNvPr id="170" name="doll house.jpg"/>
          <p:cNvGrpSpPr/>
          <p:nvPr/>
        </p:nvGrpSpPr>
        <p:grpSpPr>
          <a:xfrm rot="118497">
            <a:off x="2362254" y="2429790"/>
            <a:ext cx="8191501" cy="6527801"/>
            <a:chOff x="0" y="0"/>
            <a:chExt cx="8191500" cy="6527800"/>
          </a:xfrm>
        </p:grpSpPr>
        <p:pic>
          <p:nvPicPr>
            <p:cNvPr id="169" name="doll house.jpg" descr="doll house.jpg"/>
            <p:cNvPicPr>
              <a:picLocks/>
            </p:cNvPicPr>
            <p:nvPr/>
          </p:nvPicPr>
          <p:blipFill>
            <a:blip r:embed="rId3"/>
            <a:srcRect l="935" t="32" r="939" b="67"/>
            <a:stretch>
              <a:fillRect/>
            </a:stretch>
          </p:blipFill>
          <p:spPr>
            <a:xfrm>
              <a:off x="215899" y="139699"/>
              <a:ext cx="7759701" cy="5969001"/>
            </a:xfrm>
            <a:prstGeom prst="rect">
              <a:avLst/>
            </a:prstGeom>
            <a:ln>
              <a:noFill/>
            </a:ln>
            <a:effectLst/>
          </p:spPr>
        </p:pic>
        <p:pic>
          <p:nvPicPr>
            <p:cNvPr id="168" name="doll house.jpg" descr="doll house.jpg"/>
            <p:cNvPicPr>
              <a:picLocks/>
            </p:cNvPicPr>
            <p:nvPr/>
          </p:nvPicPr>
          <p:blipFill>
            <a:blip r:embed="rId4"/>
            <a:stretch>
              <a:fillRect/>
            </a:stretch>
          </p:blipFill>
          <p:spPr>
            <a:xfrm>
              <a:off x="0" y="-1"/>
              <a:ext cx="8191501" cy="6527801"/>
            </a:xfrm>
            <a:prstGeom prst="rect">
              <a:avLst/>
            </a:prstGeom>
            <a:effectLst/>
          </p:spPr>
        </p:pic>
      </p:gr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It is easy to think we humble ourselves before God: but humility towards men will be the only sufficient proof that our humility before God is real.” - Andrew Murray"/>
          <p:cNvSpPr/>
          <p:nvPr/>
        </p:nvSpPr>
        <p:spPr>
          <a:xfrm>
            <a:off x="723617" y="6548576"/>
            <a:ext cx="11747501" cy="305724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a:solidFill>
                  <a:srgbClr val="000000"/>
                </a:solidFill>
                <a:latin typeface="Calibri"/>
                <a:ea typeface="Calibri"/>
                <a:cs typeface="Calibri"/>
                <a:sym typeface="Calibri"/>
              </a:defRPr>
            </a:pPr>
            <a:r>
              <a:rPr lang="ru-RU" sz="3200" dirty="0"/>
              <a:t>Эндрю </a:t>
            </a:r>
            <a:r>
              <a:rPr lang="ru-RU" sz="3200" dirty="0" err="1"/>
              <a:t>Мюррей</a:t>
            </a:r>
            <a:r>
              <a:rPr lang="ru-RU" sz="3200" dirty="0"/>
              <a:t> пишет в своей книге “Смирение и абсолютное подчинение</a:t>
            </a:r>
            <a:r>
              <a:rPr lang="ru-RU" sz="3200" dirty="0" smtClean="0"/>
              <a:t>”</a:t>
            </a:r>
          </a:p>
          <a:p>
            <a:pPr marR="457200" defTabSz="457200">
              <a:defRPr>
                <a:solidFill>
                  <a:srgbClr val="000000"/>
                </a:solidFill>
                <a:latin typeface="Calibri"/>
                <a:ea typeface="Calibri"/>
                <a:cs typeface="Calibri"/>
                <a:sym typeface="Calibri"/>
              </a:defRPr>
            </a:pPr>
            <a:r>
              <a:rPr lang="ru-RU" sz="3200" dirty="0" smtClean="0"/>
              <a:t>: </a:t>
            </a:r>
            <a:r>
              <a:rPr lang="ru-RU" sz="3200" dirty="0"/>
              <a:t>“Легко думать о том, что мы смирились перед Богом, но смирение перед людьми станет единственным настоящим доказательством того, что наше смирение перед Богом произошло по-настоящему”. </a:t>
            </a:r>
            <a:endParaRPr sz="3200" dirty="0"/>
          </a:p>
        </p:txBody>
      </p:sp>
      <p:grpSp>
        <p:nvGrpSpPr>
          <p:cNvPr id="175" name="lightstock_113230_medium_bhp.jpg"/>
          <p:cNvGrpSpPr/>
          <p:nvPr/>
        </p:nvGrpSpPr>
        <p:grpSpPr>
          <a:xfrm rot="277639">
            <a:off x="5919630" y="990145"/>
            <a:ext cx="6370242" cy="4521201"/>
            <a:chOff x="0" y="0"/>
            <a:chExt cx="6370240" cy="4521200"/>
          </a:xfrm>
        </p:grpSpPr>
        <p:pic>
          <p:nvPicPr>
            <p:cNvPr id="174" name="lightstock_113230_medium_bhp.jpg" descr="lightstock_113230_medium_bhp.jpg"/>
            <p:cNvPicPr>
              <a:picLocks noChangeAspect="1"/>
            </p:cNvPicPr>
            <p:nvPr/>
          </p:nvPicPr>
          <p:blipFill>
            <a:blip r:embed="rId3"/>
            <a:stretch>
              <a:fillRect/>
            </a:stretch>
          </p:blipFill>
          <p:spPr>
            <a:xfrm>
              <a:off x="215900" y="139700"/>
              <a:ext cx="5938441" cy="3962400"/>
            </a:xfrm>
            <a:prstGeom prst="rect">
              <a:avLst/>
            </a:prstGeom>
            <a:ln>
              <a:noFill/>
            </a:ln>
            <a:effectLst/>
          </p:spPr>
        </p:pic>
        <p:pic>
          <p:nvPicPr>
            <p:cNvPr id="173" name="lightstock_113230_medium_bhp.jpg" descr="lightstock_113230_medium_bhp.jpg"/>
            <p:cNvPicPr>
              <a:picLocks/>
            </p:cNvPicPr>
            <p:nvPr/>
          </p:nvPicPr>
          <p:blipFill>
            <a:blip r:embed="rId4"/>
            <a:stretch>
              <a:fillRect/>
            </a:stretch>
          </p:blipFill>
          <p:spPr>
            <a:xfrm>
              <a:off x="0" y="0"/>
              <a:ext cx="6370241" cy="4521200"/>
            </a:xfrm>
            <a:prstGeom prst="rect">
              <a:avLst/>
            </a:prstGeom>
            <a:effectLst/>
          </p:spPr>
        </p:pic>
      </p:grpSp>
      <p:grpSp>
        <p:nvGrpSpPr>
          <p:cNvPr id="178" name="doll house.jpg"/>
          <p:cNvGrpSpPr/>
          <p:nvPr/>
        </p:nvGrpSpPr>
        <p:grpSpPr>
          <a:xfrm rot="21462561">
            <a:off x="872428" y="2283002"/>
            <a:ext cx="5956301" cy="4610101"/>
            <a:chOff x="0" y="0"/>
            <a:chExt cx="5956300" cy="4610100"/>
          </a:xfrm>
        </p:grpSpPr>
        <p:pic>
          <p:nvPicPr>
            <p:cNvPr id="177" name="doll house.jpg" descr="doll house.jpg"/>
            <p:cNvPicPr>
              <a:picLocks/>
            </p:cNvPicPr>
            <p:nvPr/>
          </p:nvPicPr>
          <p:blipFill>
            <a:blip r:embed="rId5"/>
            <a:srcRect l="938" t="32" r="936" b="261"/>
            <a:stretch>
              <a:fillRect/>
            </a:stretch>
          </p:blipFill>
          <p:spPr>
            <a:xfrm>
              <a:off x="215900" y="139700"/>
              <a:ext cx="5524501" cy="4051301"/>
            </a:xfrm>
            <a:prstGeom prst="rect">
              <a:avLst/>
            </a:prstGeom>
            <a:ln>
              <a:noFill/>
            </a:ln>
            <a:effectLst/>
          </p:spPr>
        </p:pic>
        <p:pic>
          <p:nvPicPr>
            <p:cNvPr id="176" name="doll house.jpg" descr="doll house.jpg"/>
            <p:cNvPicPr>
              <a:picLocks/>
            </p:cNvPicPr>
            <p:nvPr/>
          </p:nvPicPr>
          <p:blipFill>
            <a:blip r:embed="rId6"/>
            <a:stretch>
              <a:fillRect/>
            </a:stretch>
          </p:blipFill>
          <p:spPr>
            <a:xfrm>
              <a:off x="-1" y="0"/>
              <a:ext cx="5956301" cy="4610100"/>
            </a:xfrm>
            <a:prstGeom prst="rect">
              <a:avLst/>
            </a:prstGeom>
            <a:effectLst/>
          </p:spPr>
        </p:pic>
      </p:gr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Let the proud spirit bow in humiliation.…"/>
          <p:cNvSpPr/>
          <p:nvPr/>
        </p:nvSpPr>
        <p:spPr>
          <a:xfrm>
            <a:off x="609600" y="5005209"/>
            <a:ext cx="11772900" cy="404213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defTabSz="457200">
              <a:defRPr sz="4000">
                <a:solidFill>
                  <a:srgbClr val="000000"/>
                </a:solidFill>
                <a:latin typeface="Calibri"/>
                <a:ea typeface="Calibri"/>
                <a:cs typeface="Calibri"/>
                <a:sym typeface="Calibri"/>
              </a:defRPr>
            </a:pPr>
            <a:r>
              <a:rPr lang="ru-RU" sz="3200" dirty="0"/>
              <a:t>«Пусть же гордый дух склонится в смирении</a:t>
            </a:r>
            <a:r>
              <a:rPr lang="ru-RU" sz="3200" dirty="0" smtClean="0"/>
              <a:t>.</a:t>
            </a:r>
          </a:p>
          <a:p>
            <a:pPr defTabSz="457200">
              <a:defRPr sz="4000">
                <a:solidFill>
                  <a:srgbClr val="000000"/>
                </a:solidFill>
                <a:latin typeface="Calibri"/>
                <a:ea typeface="Calibri"/>
                <a:cs typeface="Calibri"/>
                <a:sym typeface="Calibri"/>
              </a:defRPr>
            </a:pPr>
            <a:r>
              <a:rPr lang="ru-RU" sz="3200" dirty="0" smtClean="0"/>
              <a:t> </a:t>
            </a:r>
            <a:r>
              <a:rPr lang="ru-RU" sz="3200" dirty="0"/>
              <a:t>Пусть жестокое, черствое сердце сокрушится. Никогда больше не балуйте, не жалейте и не превозносите себя</a:t>
            </a:r>
            <a:r>
              <a:rPr lang="ru-RU" sz="3200" dirty="0" smtClean="0"/>
              <a:t>.</a:t>
            </a:r>
          </a:p>
          <a:p>
            <a:pPr defTabSz="457200">
              <a:defRPr sz="4000">
                <a:solidFill>
                  <a:srgbClr val="000000"/>
                </a:solidFill>
                <a:latin typeface="Calibri"/>
                <a:ea typeface="Calibri"/>
                <a:cs typeface="Calibri"/>
                <a:sym typeface="Calibri"/>
              </a:defRPr>
            </a:pPr>
            <a:r>
              <a:rPr lang="ru-RU" sz="3200" dirty="0" smtClean="0"/>
              <a:t> </a:t>
            </a:r>
            <a:r>
              <a:rPr lang="ru-RU" sz="3200" dirty="0"/>
              <a:t>Взгляните, о, взгляните же на Того, Кого пронзили наши грехи! Смотрите, как шаг за шагом Он идет вниз по пути унижения</a:t>
            </a:r>
            <a:r>
              <a:rPr lang="ru-RU" sz="3200" dirty="0" smtClean="0"/>
              <a:t>,</a:t>
            </a:r>
          </a:p>
          <a:p>
            <a:pPr defTabSz="457200">
              <a:defRPr sz="4000">
                <a:solidFill>
                  <a:srgbClr val="000000"/>
                </a:solidFill>
                <a:latin typeface="Calibri"/>
                <a:ea typeface="Calibri"/>
                <a:cs typeface="Calibri"/>
                <a:sym typeface="Calibri"/>
              </a:defRPr>
            </a:pPr>
            <a:r>
              <a:rPr lang="ru-RU" sz="3200" dirty="0" smtClean="0"/>
              <a:t> </a:t>
            </a:r>
            <a:r>
              <a:rPr lang="ru-RU" sz="3200" dirty="0"/>
              <a:t>чтобы поднять и возвысить нас; как Он уничижает Себя</a:t>
            </a:r>
            <a:r>
              <a:rPr lang="ru-RU" sz="3200" dirty="0" smtClean="0"/>
              <a:t>,</a:t>
            </a:r>
          </a:p>
          <a:p>
            <a:pPr defTabSz="457200">
              <a:defRPr sz="4000">
                <a:solidFill>
                  <a:srgbClr val="000000"/>
                </a:solidFill>
                <a:latin typeface="Calibri"/>
                <a:ea typeface="Calibri"/>
                <a:cs typeface="Calibri"/>
                <a:sym typeface="Calibri"/>
              </a:defRPr>
            </a:pPr>
            <a:r>
              <a:rPr lang="ru-RU" sz="3200" dirty="0" smtClean="0"/>
              <a:t> </a:t>
            </a:r>
            <a:r>
              <a:rPr lang="ru-RU" sz="3200" dirty="0"/>
              <a:t>доходя до непостижимых глубин унижения, </a:t>
            </a:r>
            <a:r>
              <a:rPr lang="ru-RU" sz="3200" dirty="0" smtClean="0"/>
              <a:t>—</a:t>
            </a:r>
          </a:p>
          <a:p>
            <a:pPr defTabSz="457200">
              <a:defRPr sz="4000">
                <a:solidFill>
                  <a:srgbClr val="000000"/>
                </a:solidFill>
                <a:latin typeface="Calibri"/>
                <a:ea typeface="Calibri"/>
                <a:cs typeface="Calibri"/>
                <a:sym typeface="Calibri"/>
              </a:defRPr>
            </a:pPr>
            <a:r>
              <a:rPr lang="ru-RU" sz="3200" dirty="0" smtClean="0"/>
              <a:t> </a:t>
            </a:r>
            <a:r>
              <a:rPr lang="ru-RU" sz="3200" dirty="0"/>
              <a:t>и все ради того, чтобы спасти нас, впавших во грех! </a:t>
            </a:r>
          </a:p>
        </p:txBody>
      </p:sp>
      <p:sp>
        <p:nvSpPr>
          <p:cNvPr id="181" name="Roof off,…"/>
          <p:cNvSpPr/>
          <p:nvPr/>
        </p:nvSpPr>
        <p:spPr>
          <a:xfrm>
            <a:off x="-1435383" y="1554619"/>
            <a:ext cx="10020301" cy="20723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defRPr sz="6400" b="1">
                <a:solidFill>
                  <a:srgbClr val="000000"/>
                </a:solidFill>
                <a:latin typeface="Calibri"/>
                <a:ea typeface="Calibri"/>
                <a:cs typeface="Calibri"/>
                <a:sym typeface="Calibri"/>
              </a:defRPr>
            </a:pPr>
            <a:r>
              <a:rPr lang="ru-RU" dirty="0" smtClean="0"/>
              <a:t>Крыша и стены </a:t>
            </a:r>
            <a:br>
              <a:rPr lang="ru-RU" dirty="0" smtClean="0"/>
            </a:br>
            <a:r>
              <a:rPr lang="ru-RU" dirty="0" smtClean="0"/>
              <a:t>снесены</a:t>
            </a:r>
            <a:r>
              <a:rPr dirty="0" smtClean="0"/>
              <a:t>...</a:t>
            </a:r>
            <a:endParaRPr dirty="0"/>
          </a:p>
        </p:txBody>
      </p:sp>
      <p:grpSp>
        <p:nvGrpSpPr>
          <p:cNvPr id="184" name="CrossShine.jpg"/>
          <p:cNvGrpSpPr/>
          <p:nvPr/>
        </p:nvGrpSpPr>
        <p:grpSpPr>
          <a:xfrm rot="21462561" flipH="1">
            <a:off x="6423664" y="628650"/>
            <a:ext cx="4834997" cy="3924301"/>
            <a:chOff x="0" y="0"/>
            <a:chExt cx="4834995" cy="3924300"/>
          </a:xfrm>
        </p:grpSpPr>
        <p:pic>
          <p:nvPicPr>
            <p:cNvPr id="183" name="CrossShine.jpg" descr="CrossShine.jpg"/>
            <p:cNvPicPr>
              <a:picLocks noChangeAspect="1"/>
            </p:cNvPicPr>
            <p:nvPr/>
          </p:nvPicPr>
          <p:blipFill>
            <a:blip r:embed="rId3"/>
            <a:srcRect l="1046" t="175" r="828"/>
            <a:stretch>
              <a:fillRect/>
            </a:stretch>
          </p:blipFill>
          <p:spPr>
            <a:xfrm>
              <a:off x="215900" y="139700"/>
              <a:ext cx="4403196" cy="3359579"/>
            </a:xfrm>
            <a:prstGeom prst="rect">
              <a:avLst/>
            </a:prstGeom>
            <a:ln>
              <a:noFill/>
            </a:ln>
            <a:effectLst/>
          </p:spPr>
        </p:pic>
        <p:pic>
          <p:nvPicPr>
            <p:cNvPr id="182" name="CrossShine.jpg" descr="CrossShine.jpg"/>
            <p:cNvPicPr>
              <a:picLocks/>
            </p:cNvPicPr>
            <p:nvPr/>
          </p:nvPicPr>
          <p:blipFill>
            <a:blip r:embed="rId4"/>
            <a:stretch>
              <a:fillRect/>
            </a:stretch>
          </p:blipFill>
          <p:spPr>
            <a:xfrm>
              <a:off x="0" y="0"/>
              <a:ext cx="4834996" cy="3924300"/>
            </a:xfrm>
            <a:prstGeom prst="rect">
              <a:avLst/>
            </a:prstGeom>
            <a:effectLst/>
          </p:spPr>
        </p:pic>
      </p:gr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Why will we be so indifferent, so cold, so formal, so proud, so self-sufficient? Who of us is faithfully following the Pattern? Who of us has instituted and continued the warfare against pride of heart? Who of us has, in good earnest, brought himself to wrestle with selfishness until it should no longer dwell in the heart and be revealed in the life?”…"/>
          <p:cNvSpPr/>
          <p:nvPr/>
        </p:nvSpPr>
        <p:spPr>
          <a:xfrm>
            <a:off x="1195875" y="2199044"/>
            <a:ext cx="11181182" cy="668901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defTabSz="457200">
              <a:defRPr>
                <a:solidFill>
                  <a:srgbClr val="000000"/>
                </a:solidFill>
                <a:latin typeface="Calibri"/>
                <a:ea typeface="Calibri"/>
                <a:cs typeface="Calibri"/>
                <a:sym typeface="Calibri"/>
              </a:defRPr>
            </a:pPr>
            <a:r>
              <a:rPr sz="4000" b="1" dirty="0" smtClean="0"/>
              <a:t>...</a:t>
            </a:r>
            <a:r>
              <a:rPr lang="ru-RU" sz="4000" b="1" dirty="0"/>
              <a:t> </a:t>
            </a:r>
            <a:r>
              <a:rPr lang="ru-RU" sz="4000" b="1" dirty="0" smtClean="0"/>
              <a:t>по</a:t>
            </a:r>
            <a:r>
              <a:rPr lang="ru-RU" sz="4000" b="1" dirty="0" smtClean="0"/>
              <a:t>чему </a:t>
            </a:r>
            <a:r>
              <a:rPr lang="ru-RU" sz="4000" b="1" dirty="0"/>
              <a:t>же мы остаемся такими безразличными, холодными, гордыми, самонадеянными формалистами</a:t>
            </a:r>
            <a:r>
              <a:rPr lang="ru-RU" sz="4000" b="1" dirty="0" smtClean="0"/>
              <a:t>?</a:t>
            </a:r>
          </a:p>
          <a:p>
            <a:pPr defTabSz="457200">
              <a:defRPr>
                <a:solidFill>
                  <a:srgbClr val="000000"/>
                </a:solidFill>
                <a:latin typeface="Calibri"/>
                <a:ea typeface="Calibri"/>
                <a:cs typeface="Calibri"/>
                <a:sym typeface="Calibri"/>
              </a:defRPr>
            </a:pPr>
            <a:r>
              <a:rPr lang="ru-RU" sz="4000" b="1" dirty="0" smtClean="0"/>
              <a:t> </a:t>
            </a:r>
            <a:r>
              <a:rPr lang="ru-RU" sz="4000" b="1" dirty="0"/>
              <a:t>Кто из нас добросовестно подражает Образцу? Кто из нас встал на путь борьбы с гордостью сердца и не сходил с него</a:t>
            </a:r>
            <a:r>
              <a:rPr lang="ru-RU" sz="4000" b="1" dirty="0" smtClean="0"/>
              <a:t>?</a:t>
            </a:r>
          </a:p>
          <a:p>
            <a:pPr defTabSz="457200">
              <a:defRPr>
                <a:solidFill>
                  <a:srgbClr val="000000"/>
                </a:solidFill>
                <a:latin typeface="Calibri"/>
                <a:ea typeface="Calibri"/>
                <a:cs typeface="Calibri"/>
                <a:sym typeface="Calibri"/>
              </a:defRPr>
            </a:pPr>
            <a:r>
              <a:rPr lang="ru-RU" sz="4000" b="1" dirty="0" smtClean="0"/>
              <a:t> </a:t>
            </a:r>
            <a:r>
              <a:rPr lang="ru-RU" sz="4000" b="1" dirty="0"/>
              <a:t>Кто из нас со всей серьезностью борется с эгоизмом, так изживая его из сердца</a:t>
            </a:r>
            <a:r>
              <a:rPr lang="ru-RU" sz="4000" b="1" dirty="0" smtClean="0"/>
              <a:t>,</a:t>
            </a:r>
          </a:p>
          <a:p>
            <a:pPr defTabSz="457200">
              <a:defRPr>
                <a:solidFill>
                  <a:srgbClr val="000000"/>
                </a:solidFill>
                <a:latin typeface="Calibri"/>
                <a:ea typeface="Calibri"/>
                <a:cs typeface="Calibri"/>
                <a:sym typeface="Calibri"/>
              </a:defRPr>
            </a:pPr>
            <a:r>
              <a:rPr lang="ru-RU" sz="4000" b="1" dirty="0" smtClean="0"/>
              <a:t> </a:t>
            </a:r>
            <a:r>
              <a:rPr lang="ru-RU" sz="4000" b="1" dirty="0"/>
              <a:t>чтобы он уже никогда не проявлялся в жизни?” </a:t>
            </a:r>
          </a:p>
          <a:p>
            <a:pPr defTabSz="457200">
              <a:defRPr>
                <a:solidFill>
                  <a:srgbClr val="000000"/>
                </a:solidFill>
                <a:latin typeface="Calibri"/>
                <a:ea typeface="Calibri"/>
                <a:cs typeface="Calibri"/>
                <a:sym typeface="Calibri"/>
              </a:defRPr>
            </a:pPr>
            <a:r>
              <a:rPr lang="ru-RU" sz="4000" b="1" dirty="0"/>
              <a:t>Свидетельства для Церкви, том 5, </a:t>
            </a:r>
            <a:r>
              <a:rPr lang="ru-RU" sz="4000" b="1" dirty="0" err="1"/>
              <a:t>сс</a:t>
            </a:r>
            <a:r>
              <a:rPr lang="ru-RU" sz="4000" b="1" dirty="0"/>
              <a:t>. 17, </a:t>
            </a:r>
            <a:r>
              <a:rPr lang="ru-RU" sz="4000" b="1" dirty="0" smtClean="0"/>
              <a:t>18</a:t>
            </a:r>
            <a:endParaRPr dirty="0"/>
          </a:p>
          <a:p>
            <a:pPr defTabSz="457200">
              <a:defRPr>
                <a:solidFill>
                  <a:srgbClr val="000000"/>
                </a:solidFill>
                <a:latin typeface="Calibri"/>
                <a:ea typeface="Calibri"/>
                <a:cs typeface="Calibri"/>
                <a:sym typeface="Calibri"/>
              </a:defRPr>
            </a:pPr>
            <a:endParaRPr sz="2800" dirty="0"/>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rrie Ten Boom’s Testimony"/>
          <p:cNvSpPr/>
          <p:nvPr/>
        </p:nvSpPr>
        <p:spPr>
          <a:xfrm>
            <a:off x="-444501" y="6565015"/>
            <a:ext cx="13690601" cy="200837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defTabSz="457200">
              <a:defRPr sz="4400">
                <a:solidFill>
                  <a:srgbClr val="000000"/>
                </a:solidFill>
                <a:effectLst>
                  <a:outerShdw blurRad="127000" dist="76200" dir="2700000" rotWithShape="0">
                    <a:srgbClr val="000000">
                      <a:alpha val="75000"/>
                    </a:srgbClr>
                  </a:outerShdw>
                </a:effectLst>
                <a:latin typeface="Zapfino"/>
                <a:ea typeface="Zapfino"/>
                <a:cs typeface="Zapfino"/>
                <a:sym typeface="Zapfino"/>
              </a:defRPr>
            </a:lvl1pPr>
          </a:lstStyle>
          <a:p>
            <a:r>
              <a:rPr lang="ru-RU" dirty="0" smtClean="0"/>
              <a:t>Свидетельство Кори </a:t>
            </a:r>
            <a:r>
              <a:rPr lang="ru-RU" dirty="0" err="1" smtClean="0"/>
              <a:t>Тен</a:t>
            </a:r>
            <a:r>
              <a:rPr lang="ru-RU" dirty="0" smtClean="0"/>
              <a:t> Бом</a:t>
            </a:r>
            <a:endParaRPr dirty="0"/>
          </a:p>
        </p:txBody>
      </p:sp>
      <p:grpSp>
        <p:nvGrpSpPr>
          <p:cNvPr id="191" name="Main pic CTB small.jpg"/>
          <p:cNvGrpSpPr/>
          <p:nvPr/>
        </p:nvGrpSpPr>
        <p:grpSpPr>
          <a:xfrm>
            <a:off x="4381500" y="1343881"/>
            <a:ext cx="4025901" cy="4904519"/>
            <a:chOff x="0" y="0"/>
            <a:chExt cx="4025900" cy="4904518"/>
          </a:xfrm>
        </p:grpSpPr>
        <p:pic>
          <p:nvPicPr>
            <p:cNvPr id="190" name="Main pic CTB small.jpg" descr="Main pic CTB small.jpg"/>
            <p:cNvPicPr>
              <a:picLocks noChangeAspect="1"/>
            </p:cNvPicPr>
            <p:nvPr/>
          </p:nvPicPr>
          <p:blipFill>
            <a:blip r:embed="rId3"/>
            <a:stretch>
              <a:fillRect/>
            </a:stretch>
          </p:blipFill>
          <p:spPr>
            <a:xfrm>
              <a:off x="215900" y="139699"/>
              <a:ext cx="3594101" cy="4345719"/>
            </a:xfrm>
            <a:prstGeom prst="rect">
              <a:avLst/>
            </a:prstGeom>
            <a:ln>
              <a:noFill/>
            </a:ln>
            <a:effectLst/>
          </p:spPr>
        </p:pic>
        <p:pic>
          <p:nvPicPr>
            <p:cNvPr id="189" name="Main pic CTB small.jpg" descr="Main pic CTB small.jpg"/>
            <p:cNvPicPr>
              <a:picLocks/>
            </p:cNvPicPr>
            <p:nvPr/>
          </p:nvPicPr>
          <p:blipFill>
            <a:blip r:embed="rId4"/>
            <a:stretch>
              <a:fillRect/>
            </a:stretch>
          </p:blipFill>
          <p:spPr>
            <a:xfrm>
              <a:off x="0" y="-1"/>
              <a:ext cx="4025901" cy="4904519"/>
            </a:xfrm>
            <a:prstGeom prst="rect">
              <a:avLst/>
            </a:prstGeom>
            <a:effectLst/>
          </p:spPr>
        </p:pic>
      </p:gr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o be broken is the beginning of revival. It is painful, it is humiliating, but it is the only way.”"/>
          <p:cNvSpPr/>
          <p:nvPr/>
        </p:nvSpPr>
        <p:spPr>
          <a:xfrm>
            <a:off x="457201" y="3589651"/>
            <a:ext cx="11114576" cy="256159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marR="457200" defTabSz="457200">
              <a:lnSpc>
                <a:spcPct val="107916"/>
              </a:lnSpc>
              <a:spcBef>
                <a:spcPts val="800"/>
              </a:spcBef>
              <a:defRPr sz="4800">
                <a:solidFill>
                  <a:srgbClr val="000000"/>
                </a:solidFill>
                <a:latin typeface="Calibri"/>
                <a:ea typeface="Calibri"/>
                <a:cs typeface="Calibri"/>
                <a:sym typeface="Calibri"/>
              </a:defRPr>
            </a:lvl1pPr>
          </a:lstStyle>
          <a:p>
            <a:r>
              <a:rPr lang="ru-RU" dirty="0" smtClean="0"/>
              <a:t>“</a:t>
            </a:r>
            <a:r>
              <a:rPr lang="ru-RU" dirty="0"/>
              <a:t>Сокрушенность – начало возрождения. Это больно, унизительно</a:t>
            </a:r>
            <a:r>
              <a:rPr lang="ru-RU" dirty="0" smtClean="0"/>
              <a:t>,</a:t>
            </a:r>
          </a:p>
          <a:p>
            <a:r>
              <a:rPr lang="ru-RU" dirty="0" smtClean="0"/>
              <a:t> </a:t>
            </a:r>
            <a:r>
              <a:rPr lang="ru-RU" dirty="0"/>
              <a:t>но это единственный путь</a:t>
            </a:r>
            <a:r>
              <a:rPr lang="ru-RU" dirty="0" smtClean="0"/>
              <a:t>”.</a:t>
            </a:r>
            <a:endParaRPr dirty="0"/>
          </a:p>
        </p:txBody>
      </p:sp>
      <p:sp>
        <p:nvSpPr>
          <p:cNvPr id="194" name="- Roy Hession"/>
          <p:cNvSpPr/>
          <p:nvPr/>
        </p:nvSpPr>
        <p:spPr>
          <a:xfrm>
            <a:off x="4963886" y="6864311"/>
            <a:ext cx="2602641" cy="53347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defRPr sz="2400">
                <a:solidFill>
                  <a:srgbClr val="000000"/>
                </a:solidFill>
                <a:latin typeface="Calibri"/>
                <a:ea typeface="Calibri"/>
                <a:cs typeface="Calibri"/>
                <a:sym typeface="Calibri"/>
              </a:defRPr>
            </a:lvl1pPr>
          </a:lstStyle>
          <a:p>
            <a:r>
              <a:rPr lang="en-US" dirty="0"/>
              <a:t> </a:t>
            </a:r>
            <a:r>
              <a:rPr lang="en-US" sz="2800" dirty="0"/>
              <a:t>- </a:t>
            </a:r>
            <a:r>
              <a:rPr lang="ru-RU" sz="2800" dirty="0"/>
              <a:t>Рой </a:t>
            </a:r>
            <a:r>
              <a:rPr lang="ru-RU" sz="2800" dirty="0" err="1" smtClean="0"/>
              <a:t>Хессион</a:t>
            </a:r>
            <a:endParaRPr sz="2800" dirty="0"/>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What is true brokenness?"/>
          <p:cNvSpPr/>
          <p:nvPr/>
        </p:nvSpPr>
        <p:spPr>
          <a:xfrm>
            <a:off x="965200" y="3834269"/>
            <a:ext cx="11607800" cy="20723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6400">
                <a:solidFill>
                  <a:srgbClr val="000000"/>
                </a:solidFill>
                <a:latin typeface="Calibri"/>
                <a:ea typeface="Calibri"/>
                <a:cs typeface="Calibri"/>
                <a:sym typeface="Calibri"/>
              </a:defRPr>
            </a:lvl1pPr>
          </a:lstStyle>
          <a:p>
            <a:r>
              <a:rPr lang="ru-RU" dirty="0" smtClean="0"/>
              <a:t>Что такое истинная сокрушенность</a:t>
            </a:r>
            <a:r>
              <a:rPr dirty="0" smtClean="0"/>
              <a:t>?</a:t>
            </a:r>
            <a:endParaRPr dirty="0"/>
          </a:p>
        </p:txBody>
      </p:sp>
    </p:spTree>
    <p:extLst>
      <p:ext uri="{BB962C8B-B14F-4D97-AF65-F5344CB8AC3E}">
        <p14:creationId xmlns:p14="http://schemas.microsoft.com/office/powerpoint/2010/main" val="677858593"/>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True brokenness is a moment-by-moment lifestyle of agreeing with God about the true condition of my heart and life—not as everyone else thinks it is but as He knows it to be. Brokenness is the shattering of my self-will—the absolute surrender of my will to the will of God. It is saying, ‘Yes, Lord!’—no resistance, no chafing, no stubbornness—simply submitting myself [no matter the pain or cost] to His direction and will in my life.”…"/>
          <p:cNvSpPr/>
          <p:nvPr/>
        </p:nvSpPr>
        <p:spPr>
          <a:xfrm>
            <a:off x="838200" y="1227892"/>
            <a:ext cx="11315700" cy="792011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4000">
                <a:solidFill>
                  <a:srgbClr val="000000"/>
                </a:solidFill>
                <a:latin typeface="Calibri"/>
                <a:ea typeface="Calibri"/>
                <a:cs typeface="Calibri"/>
                <a:sym typeface="Calibri"/>
              </a:defRPr>
            </a:pPr>
            <a:r>
              <a:rPr dirty="0" smtClean="0"/>
              <a:t>“</a:t>
            </a:r>
            <a:r>
              <a:rPr lang="ru-RU" dirty="0"/>
              <a:t>«Истинная сокрушенность это жизнь здесь и сейчас, каждое мгновение, согласие с Богом в том, в каком состоянии находится мое сердце и жизнь, не так, как о них думают другие люди, а то, что знает Бог. Сокрушенность это отказ от своей воли и подчинение ее воле Бога. Мы говорим: «Да, Господи!» - и нет ни сопротивления, ни раздражения, ни упрямства, - мы просто подчиняемся [независимо от боли или цены, которую мы платим] Его руководству и воле в своей жизни.</a:t>
            </a:r>
          </a:p>
          <a:p>
            <a:pPr marR="457200" defTabSz="457200">
              <a:defRPr sz="4000">
                <a:solidFill>
                  <a:srgbClr val="000000"/>
                </a:solidFill>
                <a:latin typeface="Calibri"/>
                <a:ea typeface="Calibri"/>
                <a:cs typeface="Calibri"/>
                <a:sym typeface="Calibri"/>
              </a:defRPr>
            </a:pPr>
            <a:endParaRPr dirty="0"/>
          </a:p>
          <a:p>
            <a:pPr marR="457200" defTabSz="457200">
              <a:defRPr>
                <a:solidFill>
                  <a:srgbClr val="000000"/>
                </a:solidFill>
                <a:latin typeface="Calibri"/>
                <a:ea typeface="Calibri"/>
                <a:cs typeface="Calibri"/>
                <a:sym typeface="Calibri"/>
              </a:defRPr>
            </a:pPr>
            <a:r>
              <a:rPr sz="2800" dirty="0"/>
              <a:t>- </a:t>
            </a:r>
            <a:r>
              <a:rPr lang="ru-RU" sz="2800" dirty="0" smtClean="0"/>
              <a:t>Нэнси </a:t>
            </a:r>
            <a:r>
              <a:rPr lang="ru-RU" sz="2800" dirty="0" err="1" smtClean="0"/>
              <a:t>ДеМосс</a:t>
            </a:r>
            <a:r>
              <a:rPr lang="ru-RU" sz="2800" dirty="0" smtClean="0"/>
              <a:t> </a:t>
            </a:r>
            <a:r>
              <a:rPr lang="ru-RU" sz="2800" dirty="0" err="1" smtClean="0"/>
              <a:t>Волгемут</a:t>
            </a:r>
            <a:endParaRPr sz="2800"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For thus says the High and Lofty One Who inhabits eternity, whose name is Holy: ‘I dwell in the high and holy place, With him who has a contrite and humble spirit, To revive the spirit of the humble, And to revive the heart of the contrite ones.’ ”…"/>
          <p:cNvSpPr/>
          <p:nvPr/>
        </p:nvSpPr>
        <p:spPr>
          <a:xfrm>
            <a:off x="1206500" y="1864498"/>
            <a:ext cx="10972800" cy="601190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4800">
                <a:solidFill>
                  <a:srgbClr val="000000"/>
                </a:solidFill>
                <a:latin typeface="Calibri"/>
                <a:ea typeface="Calibri"/>
                <a:cs typeface="Calibri"/>
                <a:sym typeface="Calibri"/>
              </a:defRPr>
            </a:pPr>
            <a:r>
              <a:rPr lang="ru-RU" dirty="0" smtClean="0"/>
              <a:t>“</a:t>
            </a:r>
            <a:r>
              <a:rPr lang="ru-RU" dirty="0"/>
              <a:t>Ибо так говорит Высокий и Превознесенный, вечно Живущий, </a:t>
            </a:r>
            <a:r>
              <a:rPr lang="ru-RU" dirty="0" err="1"/>
              <a:t>Святый</a:t>
            </a:r>
            <a:r>
              <a:rPr lang="ru-RU" dirty="0"/>
              <a:t> имя Его: Я живу на высоте небес и во святилище, и также с сокрушенными и смиренными духом, чтобы оживлять дух смиренных и оживлять сердца сокрушенных” </a:t>
            </a:r>
            <a:r>
              <a:rPr lang="ru-RU" dirty="0" smtClean="0"/>
              <a:t/>
            </a:r>
            <a:br>
              <a:rPr lang="ru-RU" dirty="0" smtClean="0"/>
            </a:br>
            <a:r>
              <a:rPr lang="ru-RU" dirty="0" smtClean="0"/>
              <a:t>(</a:t>
            </a:r>
            <a:r>
              <a:rPr lang="ru-RU" dirty="0" err="1"/>
              <a:t>Ис</a:t>
            </a:r>
            <a:r>
              <a:rPr lang="ru-RU" dirty="0"/>
              <a:t>. 57:15</a:t>
            </a:r>
            <a:r>
              <a:rPr lang="ru-RU" dirty="0" smtClean="0"/>
              <a:t>).</a:t>
            </a:r>
            <a:endParaRPr lang="ru-RU" dirty="0"/>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We shall often have to bow down to weep at the feet of Jesus, because of our shortcomings and mistakes. But we are not to be discouraged… As we distrust our own power, we shall trust the power of our Redeemer.”…"/>
          <p:cNvSpPr/>
          <p:nvPr/>
        </p:nvSpPr>
        <p:spPr>
          <a:xfrm>
            <a:off x="1384300" y="1649055"/>
            <a:ext cx="10236200" cy="644278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4800">
                <a:solidFill>
                  <a:srgbClr val="000000"/>
                </a:solidFill>
                <a:latin typeface="Calibri"/>
                <a:ea typeface="Calibri"/>
                <a:cs typeface="Calibri"/>
                <a:sym typeface="Calibri"/>
              </a:defRPr>
            </a:pPr>
            <a:r>
              <a:rPr dirty="0" smtClean="0"/>
              <a:t>“</a:t>
            </a:r>
            <a:r>
              <a:rPr lang="ru-RU" dirty="0" smtClean="0"/>
              <a:t>Часто </a:t>
            </a:r>
            <a:r>
              <a:rPr lang="ru-RU" dirty="0"/>
              <a:t>нам придется плакать, склонившись у ног Иисуса, о своих недостатках и ошибках; но нам не следует впадать в отчаяние…Не доверяя своим собственным силам, мы должны надеяться на силу нашего </a:t>
            </a:r>
            <a:r>
              <a:rPr lang="ru-RU" dirty="0" smtClean="0"/>
              <a:t>Искупителя</a:t>
            </a:r>
            <a:r>
              <a:rPr dirty="0" smtClean="0"/>
              <a:t>”</a:t>
            </a:r>
            <a:endParaRPr dirty="0"/>
          </a:p>
          <a:p>
            <a:pPr marR="457200" defTabSz="457200">
              <a:defRPr sz="4800">
                <a:solidFill>
                  <a:srgbClr val="000000"/>
                </a:solidFill>
                <a:latin typeface="Calibri"/>
                <a:ea typeface="Calibri"/>
                <a:cs typeface="Calibri"/>
                <a:sym typeface="Calibri"/>
              </a:defRPr>
            </a:pPr>
            <a:endParaRPr dirty="0"/>
          </a:p>
          <a:p>
            <a:pPr marR="457200" defTabSz="457200">
              <a:defRPr>
                <a:solidFill>
                  <a:srgbClr val="000000"/>
                </a:solidFill>
                <a:latin typeface="Calibri"/>
                <a:ea typeface="Calibri"/>
                <a:cs typeface="Calibri"/>
                <a:sym typeface="Calibri"/>
              </a:defRPr>
            </a:pPr>
            <a:r>
              <a:rPr lang="ru-RU" sz="2800" i="1" dirty="0" smtClean="0"/>
              <a:t>Избранные вести, том</a:t>
            </a:r>
            <a:r>
              <a:rPr sz="2800" dirty="0" smtClean="0"/>
              <a:t> </a:t>
            </a:r>
            <a:r>
              <a:rPr sz="2800" dirty="0"/>
              <a:t>1, </a:t>
            </a:r>
            <a:r>
              <a:rPr lang="ru-RU" sz="2800" dirty="0" smtClean="0"/>
              <a:t>С</a:t>
            </a:r>
            <a:r>
              <a:rPr sz="2800" dirty="0" smtClean="0"/>
              <a:t>. </a:t>
            </a:r>
            <a:r>
              <a:rPr sz="2800" dirty="0"/>
              <a:t>337</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he Beauty of Brokenness &amp; Humility"/>
          <p:cNvSpPr/>
          <p:nvPr/>
        </p:nvSpPr>
        <p:spPr>
          <a:xfrm>
            <a:off x="3522416" y="1128772"/>
            <a:ext cx="5959965" cy="84125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dirty="0"/>
              <a:t>The Beauty of</a:t>
            </a:r>
            <a:r>
              <a:rPr lang="en-US" dirty="0"/>
              <a:t> </a:t>
            </a:r>
            <a:r>
              <a:rPr dirty="0"/>
              <a:t>Humility</a:t>
            </a:r>
          </a:p>
        </p:txBody>
      </p:sp>
      <p:pic>
        <p:nvPicPr>
          <p:cNvPr id="3" name="Picture 2" descr="A close up of a piece of paper&#10;&#10;Description automatically generated">
            <a:extLst>
              <a:ext uri="{FF2B5EF4-FFF2-40B4-BE49-F238E27FC236}">
                <a16:creationId xmlns:a16="http://schemas.microsoft.com/office/drawing/2014/main" id="{F5FDECA0-B7B5-444F-A05B-ECBF2A4AE4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65561" y="-1118506"/>
            <a:ext cx="8850089" cy="12001501"/>
          </a:xfrm>
          <a:prstGeom prst="rect">
            <a:avLst/>
          </a:prstGeom>
        </p:spPr>
      </p:pic>
      <p:sp>
        <p:nvSpPr>
          <p:cNvPr id="2" name="TextBox 1"/>
          <p:cNvSpPr txBox="1"/>
          <p:nvPr/>
        </p:nvSpPr>
        <p:spPr>
          <a:xfrm>
            <a:off x="828675" y="451981"/>
            <a:ext cx="3571875"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ru-RU" sz="3600" b="0" i="0" u="none" strike="noStrike" cap="none" spc="0" normalizeH="0" baseline="0" dirty="0" smtClean="0">
                <a:ln>
                  <a:noFill/>
                </a:ln>
                <a:solidFill>
                  <a:srgbClr val="6C6963"/>
                </a:solidFill>
                <a:effectLst/>
                <a:uFillTx/>
                <a:latin typeface="Hoefler Text"/>
                <a:ea typeface="Hoefler Text"/>
                <a:cs typeface="Hoefler Text"/>
                <a:sym typeface="Hoefler Text"/>
              </a:rPr>
              <a:t>Красота смирения</a:t>
            </a:r>
            <a:endParaRPr kumimoji="0" lang="en-US" sz="3600" b="0" i="0" u="none" strike="noStrike" cap="none" spc="0" normalizeH="0" baseline="0" dirty="0">
              <a:ln>
                <a:noFill/>
              </a:ln>
              <a:solidFill>
                <a:srgbClr val="6C6963"/>
              </a:solidFill>
              <a:effectLst/>
              <a:uFillTx/>
              <a:latin typeface="Hoefler Text"/>
              <a:ea typeface="Hoefler Text"/>
              <a:cs typeface="Hoefler Text"/>
              <a:sym typeface="Hoefler Text"/>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he Beauty…"/>
          <p:cNvSpPr/>
          <p:nvPr/>
        </p:nvSpPr>
        <p:spPr>
          <a:xfrm>
            <a:off x="2487733" y="3245207"/>
            <a:ext cx="7792198" cy="292028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4800">
                <a:solidFill>
                  <a:srgbClr val="000000"/>
                </a:solidFill>
                <a:latin typeface="Zapfino"/>
                <a:ea typeface="Zapfino"/>
                <a:cs typeface="Zapfino"/>
                <a:sym typeface="Zapfino"/>
              </a:defRPr>
            </a:pPr>
            <a:r>
              <a:rPr lang="ru-RU" dirty="0" smtClean="0"/>
              <a:t>Красота</a:t>
            </a:r>
            <a:endParaRPr dirty="0"/>
          </a:p>
          <a:p>
            <a:pPr>
              <a:defRPr sz="4800" b="1">
                <a:solidFill>
                  <a:srgbClr val="000000"/>
                </a:solidFill>
                <a:latin typeface="Calibri"/>
                <a:ea typeface="Calibri"/>
                <a:cs typeface="Calibri"/>
                <a:sym typeface="Calibri"/>
              </a:defRPr>
            </a:pPr>
            <a:r>
              <a:rPr lang="ru-RU" dirty="0" smtClean="0"/>
              <a:t>Сокрушенности и смирения</a:t>
            </a:r>
            <a:r>
              <a:rPr dirty="0" smtClean="0"/>
              <a:t>!</a:t>
            </a:r>
            <a:endParaRPr dirty="0"/>
          </a:p>
        </p:txBody>
      </p:sp>
      <p:sp>
        <p:nvSpPr>
          <p:cNvPr id="207" name="[The full Version!]"/>
          <p:cNvSpPr/>
          <p:nvPr/>
        </p:nvSpPr>
        <p:spPr>
          <a:xfrm>
            <a:off x="4733537" y="7031355"/>
            <a:ext cx="3300583"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000000"/>
                </a:solidFill>
                <a:latin typeface="Calibri"/>
                <a:ea typeface="Calibri"/>
                <a:cs typeface="Calibri"/>
                <a:sym typeface="Calibri"/>
              </a:defRPr>
            </a:lvl1pPr>
          </a:lstStyle>
          <a:p>
            <a:r>
              <a:rPr dirty="0" smtClean="0"/>
              <a:t>[</a:t>
            </a:r>
            <a:r>
              <a:rPr lang="ru-RU" dirty="0" smtClean="0"/>
              <a:t>Полная версия</a:t>
            </a:r>
            <a:r>
              <a:rPr dirty="0" smtClean="0"/>
              <a:t>]</a:t>
            </a:r>
            <a:endParaRPr dirty="0"/>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 Proud self-filled people feel confident and proud of how much they know.…"/>
          <p:cNvSpPr/>
          <p:nvPr/>
        </p:nvSpPr>
        <p:spPr>
          <a:xfrm>
            <a:off x="714039" y="2832418"/>
            <a:ext cx="11544300" cy="5273238"/>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sz="2800" b="1" dirty="0" err="1" smtClean="0">
                <a:solidFill>
                  <a:schemeClr val="bg1"/>
                </a:solidFill>
                <a:latin typeface="Lucida Grande"/>
                <a:ea typeface="Lucida Grande"/>
                <a:cs typeface="Lucida Grande"/>
                <a:sym typeface="Lucida Grande"/>
              </a:rPr>
              <a:t>Гордые</a:t>
            </a:r>
            <a:r>
              <a:rPr lang="en-US" sz="2800" b="1" dirty="0" smtClean="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самодовольные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люди</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хорошо</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видят</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все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те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добрые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дела</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которые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они</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совершили</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и</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считают</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что</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достойны</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Спасения</a:t>
            </a:r>
            <a:r>
              <a:rPr lang="en-US" sz="2800" b="1" dirty="0">
                <a:solidFill>
                  <a:schemeClr val="bg1"/>
                </a:solidFill>
                <a:latin typeface="Lucida Grande"/>
                <a:ea typeface="Lucida Grande"/>
                <a:cs typeface="Lucida Grande"/>
                <a:sym typeface="Lucida Grande"/>
              </a:rPr>
              <a:t>. </a:t>
            </a:r>
            <a:endParaRPr lang="en-US" sz="2800" dirty="0">
              <a:solidFill>
                <a:schemeClr val="bg1"/>
              </a:solidFill>
              <a:latin typeface="Lucida Grande"/>
              <a:ea typeface="Lucida Grande"/>
              <a:cs typeface="Lucida Grande"/>
              <a:sym typeface="Lucida Grande"/>
            </a:endParaRPr>
          </a:p>
          <a:p>
            <a:pPr lvl="0"/>
            <a:r>
              <a:rPr lang="en-US" sz="2800" dirty="0" err="1">
                <a:solidFill>
                  <a:schemeClr val="bg1"/>
                </a:solidFill>
                <a:latin typeface="Lucida Grande"/>
                <a:ea typeface="Lucida Grande"/>
                <a:cs typeface="Lucida Grande"/>
                <a:sym typeface="Lucida Grande"/>
              </a:rPr>
              <a:t>Смиренные</a:t>
            </a:r>
            <a:r>
              <a:rPr lang="en-US" sz="2800" dirty="0">
                <a:solidFill>
                  <a:schemeClr val="bg1"/>
                </a:solidFill>
                <a:latin typeface="Lucida Grande"/>
                <a:ea typeface="Lucida Grande"/>
                <a:cs typeface="Lucida Grande"/>
                <a:sym typeface="Lucida Grande"/>
              </a:rPr>
              <a:t> </a:t>
            </a:r>
            <a:r>
              <a:rPr lang="ru-RU" sz="2800" dirty="0">
                <a:solidFill>
                  <a:schemeClr val="bg1"/>
                </a:solidFill>
                <a:latin typeface="Lucida Grande"/>
                <a:ea typeface="Lucida Grande"/>
                <a:cs typeface="Lucida Grande"/>
                <a:sym typeface="Lucida Grande"/>
              </a:rPr>
              <a:t>бескорыстные люди знают, что они могут получить спасение лишь благодаря праведности Христа</a:t>
            </a:r>
            <a:r>
              <a:rPr lang="en-US" sz="2800" dirty="0">
                <a:solidFill>
                  <a:schemeClr val="bg1"/>
                </a:solidFill>
                <a:latin typeface="Lucida Grande"/>
                <a:ea typeface="Lucida Grande"/>
                <a:cs typeface="Lucida Grande"/>
                <a:sym typeface="Lucida Grande"/>
              </a:rPr>
              <a:t>. </a:t>
            </a:r>
          </a:p>
          <a:p>
            <a:r>
              <a:rPr lang="en-US" sz="2800" dirty="0">
                <a:solidFill>
                  <a:schemeClr val="bg1"/>
                </a:solidFill>
                <a:latin typeface="Lucida Grande"/>
                <a:ea typeface="Lucida Grande"/>
                <a:cs typeface="Lucida Grande"/>
                <a:sym typeface="Lucida Grande"/>
              </a:rPr>
              <a:t> </a:t>
            </a:r>
          </a:p>
          <a:p>
            <a:r>
              <a:rPr lang="en-US" sz="2800" dirty="0">
                <a:solidFill>
                  <a:schemeClr val="bg1"/>
                </a:solidFill>
                <a:latin typeface="Lucida Grande"/>
                <a:ea typeface="Lucida Grande"/>
                <a:cs typeface="Lucida Grande"/>
                <a:sym typeface="Lucida Grande"/>
              </a:rPr>
              <a:t> </a:t>
            </a:r>
          </a:p>
          <a:p>
            <a:pPr lvl="0"/>
            <a:r>
              <a:rPr lang="en-US" sz="2800" b="1" dirty="0" err="1">
                <a:solidFill>
                  <a:schemeClr val="bg1"/>
                </a:solidFill>
                <a:latin typeface="Lucida Grande"/>
                <a:ea typeface="Lucida Grande"/>
                <a:cs typeface="Lucida Grande"/>
                <a:sym typeface="Lucida Grande"/>
              </a:rPr>
              <a:t>Гордые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самодовольные</a:t>
            </a:r>
            <a:r>
              <a:rPr lang="en-US" sz="2800" b="1" dirty="0">
                <a:solidFill>
                  <a:schemeClr val="bg1"/>
                </a:solidFill>
                <a:latin typeface="Lucida Grande"/>
                <a:ea typeface="Lucida Grande"/>
                <a:cs typeface="Lucida Grande"/>
                <a:sym typeface="Lucida Grande"/>
              </a:rPr>
              <a:t> </a:t>
            </a:r>
            <a:r>
              <a:rPr lang="en-US" sz="2800" b="1" dirty="0" err="1">
                <a:solidFill>
                  <a:schemeClr val="bg1"/>
                </a:solidFill>
                <a:latin typeface="Lucida Grande"/>
                <a:ea typeface="Lucida Grande"/>
                <a:cs typeface="Lucida Grande"/>
                <a:sym typeface="Lucida Grande"/>
              </a:rPr>
              <a:t>люди</a:t>
            </a:r>
            <a:r>
              <a:rPr lang="en-US" sz="2800" b="1" dirty="0">
                <a:solidFill>
                  <a:schemeClr val="bg1"/>
                </a:solidFill>
                <a:latin typeface="Lucida Grande"/>
                <a:ea typeface="Lucida Grande"/>
                <a:cs typeface="Lucida Grande"/>
                <a:sym typeface="Lucida Grande"/>
              </a:rPr>
              <a:t> </a:t>
            </a:r>
            <a:r>
              <a:rPr lang="ru-RU" sz="2800" b="1" dirty="0">
                <a:solidFill>
                  <a:schemeClr val="bg1"/>
                </a:solidFill>
                <a:latin typeface="Lucida Grande"/>
                <a:ea typeface="Lucida Grande"/>
                <a:cs typeface="Lucida Grande"/>
                <a:sym typeface="Lucida Grande"/>
              </a:rPr>
              <a:t>уверены в себе и гордятся тем, как много они знают.</a:t>
            </a:r>
            <a:endParaRPr lang="en-US" sz="2800" dirty="0">
              <a:solidFill>
                <a:schemeClr val="bg1"/>
              </a:solidFill>
              <a:latin typeface="Lucida Grande"/>
              <a:ea typeface="Lucida Grande"/>
              <a:cs typeface="Lucida Grande"/>
              <a:sym typeface="Lucida Grande"/>
            </a:endParaRPr>
          </a:p>
          <a:p>
            <a:pPr lvl="0"/>
            <a:r>
              <a:rPr lang="en-US" sz="2800" dirty="0" err="1">
                <a:solidFill>
                  <a:schemeClr val="bg1"/>
                </a:solidFill>
                <a:latin typeface="Lucida Grande"/>
                <a:ea typeface="Lucida Grande"/>
                <a:cs typeface="Lucida Grande"/>
                <a:sym typeface="Lucida Grande"/>
              </a:rPr>
              <a:t>Смиренные</a:t>
            </a:r>
            <a:r>
              <a:rPr lang="en-US" sz="2800" dirty="0">
                <a:solidFill>
                  <a:schemeClr val="bg1"/>
                </a:solidFill>
                <a:latin typeface="Lucida Grande"/>
                <a:ea typeface="Lucida Grande"/>
                <a:cs typeface="Lucida Grande"/>
                <a:sym typeface="Lucida Grande"/>
              </a:rPr>
              <a:t> </a:t>
            </a:r>
            <a:r>
              <a:rPr lang="ru-RU" sz="2800" dirty="0">
                <a:solidFill>
                  <a:schemeClr val="bg1"/>
                </a:solidFill>
                <a:latin typeface="Lucida Grande"/>
                <a:ea typeface="Lucida Grande"/>
                <a:cs typeface="Lucida Grande"/>
                <a:sym typeface="Lucida Grande"/>
              </a:rPr>
              <a:t>бескорыстные люди со смирением понимают, как многому им еще нужно научиться</a:t>
            </a:r>
            <a:r>
              <a:rPr lang="en-US" sz="2800" dirty="0">
                <a:solidFill>
                  <a:schemeClr val="bg1"/>
                </a:solidFill>
                <a:latin typeface="Lucida Grande"/>
                <a:ea typeface="Lucida Grande"/>
                <a:cs typeface="Lucida Grande"/>
                <a:sym typeface="Lucida Grande"/>
              </a:rPr>
              <a:t>.</a:t>
            </a:r>
          </a:p>
          <a:p>
            <a:r>
              <a:rPr lang="en-US" sz="2800" dirty="0">
                <a:solidFill>
                  <a:schemeClr val="bg1"/>
                </a:solidFill>
                <a:latin typeface="Lucida Grande"/>
                <a:ea typeface="Lucida Grande"/>
                <a:cs typeface="Lucida Grande"/>
                <a:sym typeface="Lucida Grande"/>
              </a:rPr>
              <a:t> </a:t>
            </a:r>
          </a:p>
        </p:txBody>
      </p:sp>
      <p:sp>
        <p:nvSpPr>
          <p:cNvPr id="211" name="Slide 1"/>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a:t>
            </a:r>
          </a:p>
        </p:txBody>
      </p:sp>
      <p:sp>
        <p:nvSpPr>
          <p:cNvPr id="212" name="Pride versus Humility!"/>
          <p:cNvSpPr/>
          <p:nvPr/>
        </p:nvSpPr>
        <p:spPr>
          <a:xfrm>
            <a:off x="1587412" y="790833"/>
            <a:ext cx="9797554"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ru-RU" sz="3600" dirty="0" smtClean="0"/>
              <a:t>В чем разница между гордостью и смирением</a:t>
            </a:r>
            <a:r>
              <a:rPr sz="3600" dirty="0" smtClean="0"/>
              <a:t>! </a:t>
            </a:r>
            <a:endParaRPr sz="3600" dirty="0"/>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lide 2"/>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2</a:t>
            </a:r>
          </a:p>
        </p:txBody>
      </p:sp>
      <p:sp>
        <p:nvSpPr>
          <p:cNvPr id="5" name="TextBox 4"/>
          <p:cNvSpPr txBox="1"/>
          <p:nvPr/>
        </p:nvSpPr>
        <p:spPr>
          <a:xfrm>
            <a:off x="540327" y="2325499"/>
            <a:ext cx="11866417" cy="60119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en-US" sz="3200" dirty="0">
              <a:latin typeface="Lucida Grande"/>
              <a:ea typeface="Lucida Grande"/>
              <a:cs typeface="Lucida Grande"/>
              <a:sym typeface="Lucida Grande"/>
            </a:endParaRPr>
          </a:p>
          <a:p>
            <a:pPr lvl="0"/>
            <a:r>
              <a:rPr lang="ru-RU" sz="3200" b="1" dirty="0">
                <a:solidFill>
                  <a:schemeClr val="bg1"/>
                </a:solidFill>
                <a:latin typeface="Lucida Grande"/>
                <a:ea typeface="Lucida Grande"/>
                <a:cs typeface="Lucida Grande"/>
                <a:sym typeface="Lucida Grande"/>
              </a:rPr>
              <a:t>Гордые самодовольные люди благодарят Бога за то, что они не такие, как окружающие. </a:t>
            </a:r>
          </a:p>
          <a:p>
            <a:pPr lvl="0"/>
            <a:r>
              <a:rPr lang="ru-RU" sz="3200" dirty="0">
                <a:solidFill>
                  <a:schemeClr val="bg1"/>
                </a:solidFill>
                <a:latin typeface="Lucida Grande"/>
                <a:ea typeface="Lucida Grande"/>
                <a:cs typeface="Lucida Grande"/>
                <a:sym typeface="Lucida Grande"/>
              </a:rPr>
              <a:t>Смиренные бескорыстные люди понимают, что “гордость” сама по себе настолько же опасна, насколько опасны грехи этого мира. </a:t>
            </a:r>
            <a:endParaRPr lang="ru-RU" sz="3200" dirty="0" smtClean="0">
              <a:solidFill>
                <a:schemeClr val="bg1"/>
              </a:solidFill>
              <a:latin typeface="Lucida Grande"/>
              <a:ea typeface="Lucida Grande"/>
              <a:cs typeface="Lucida Grande"/>
              <a:sym typeface="Lucida Grande"/>
            </a:endParaRPr>
          </a:p>
          <a:p>
            <a:pPr lvl="0"/>
            <a:endParaRPr lang="ru-RU" sz="3200" dirty="0" smtClean="0">
              <a:solidFill>
                <a:schemeClr val="bg1"/>
              </a:solidFill>
              <a:latin typeface="Lucida Grande"/>
              <a:ea typeface="Lucida Grande"/>
              <a:cs typeface="Lucida Grande"/>
              <a:sym typeface="Lucida Grande"/>
            </a:endParaRPr>
          </a:p>
          <a:p>
            <a:pPr lvl="0"/>
            <a:r>
              <a:rPr lang="ru-RU" sz="3200" b="1" dirty="0">
                <a:solidFill>
                  <a:schemeClr val="bg1"/>
                </a:solidFill>
                <a:latin typeface="Lucida Grande"/>
                <a:ea typeface="Lucida Grande"/>
                <a:cs typeface="Lucida Grande"/>
                <a:sym typeface="Lucida Grande"/>
              </a:rPr>
              <a:t>Гордые самодовольные люди обижаются, таят злобу, им сложно сказать: «Я был неправ. Простишь ли ты меня?» </a:t>
            </a:r>
          </a:p>
          <a:p>
            <a:pPr lvl="0"/>
            <a:r>
              <a:rPr lang="ru-RU" sz="3200" dirty="0">
                <a:solidFill>
                  <a:schemeClr val="bg1"/>
                </a:solidFill>
                <a:latin typeface="Lucida Grande"/>
                <a:ea typeface="Lucida Grande"/>
                <a:cs typeface="Lucida Grande"/>
                <a:sym typeface="Lucida Grande"/>
              </a:rPr>
              <a:t>Смиренные бескорыстные люди с готовностью говорят: «Прости, давай решим эту проблему».</a:t>
            </a:r>
          </a:p>
        </p:txBody>
      </p:sp>
    </p:spTree>
    <p:extLst>
      <p:ext uri="{BB962C8B-B14F-4D97-AF65-F5344CB8AC3E}">
        <p14:creationId xmlns:p14="http://schemas.microsoft.com/office/powerpoint/2010/main" val="1446846490"/>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 Proud self-filled people tend to focus on the failures and weaknesses of others, and are unmoved by others brokenness.…"/>
          <p:cNvSpPr/>
          <p:nvPr/>
        </p:nvSpPr>
        <p:spPr>
          <a:xfrm>
            <a:off x="736600" y="2091390"/>
            <a:ext cx="11544300" cy="268791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457200" marR="457200" indent="-228600" algn="l" defTabSz="457200">
              <a:defRPr b="1">
                <a:solidFill>
                  <a:srgbClr val="000000"/>
                </a:solidFill>
                <a:latin typeface="Calibri"/>
                <a:ea typeface="Calibri"/>
                <a:cs typeface="Calibri"/>
                <a:sym typeface="Calibri"/>
              </a:defRPr>
            </a:pPr>
            <a:r>
              <a:rPr lang="ru-RU" sz="2800" dirty="0" smtClean="0"/>
              <a:t>Гордые </a:t>
            </a:r>
            <a:r>
              <a:rPr lang="ru-RU" sz="2800" dirty="0"/>
              <a:t>самодовольные люди склонны сосредотачиваться на неудачах и слабостях других, их не трогает чья-та уязвимость. </a:t>
            </a:r>
          </a:p>
          <a:p>
            <a:pPr marL="457200" marR="457200" indent="-228600" algn="l" defTabSz="457200">
              <a:defRPr>
                <a:solidFill>
                  <a:srgbClr val="000000"/>
                </a:solidFill>
                <a:latin typeface="Calibri"/>
                <a:ea typeface="Calibri"/>
                <a:cs typeface="Calibri"/>
                <a:sym typeface="Calibri"/>
              </a:defRPr>
            </a:pPr>
            <a:r>
              <a:rPr lang="ru-RU" sz="2800" dirty="0"/>
              <a:t>Смиренные бескорыстные люди хорошо знают свои слабые стороны, знают, что имеют большую духовную нужды и сочувствуют другим в их слабости и греховности. </a:t>
            </a:r>
          </a:p>
          <a:p>
            <a:pPr marL="457200" marR="457200" indent="-228600" algn="l" defTabSz="457200">
              <a:defRPr>
                <a:solidFill>
                  <a:srgbClr val="000000"/>
                </a:solidFill>
                <a:latin typeface="Calibri"/>
                <a:ea typeface="Calibri"/>
                <a:cs typeface="Calibri"/>
                <a:sym typeface="Calibri"/>
              </a:defRPr>
            </a:pPr>
            <a:r>
              <a:rPr lang="ru-RU" sz="2800" dirty="0"/>
              <a:t> </a:t>
            </a:r>
            <a:endParaRPr sz="2800" b="1" dirty="0"/>
          </a:p>
        </p:txBody>
      </p:sp>
      <p:sp>
        <p:nvSpPr>
          <p:cNvPr id="219" name="• Proud self-filled people have to prove they are right and save face even when they are wrong.…"/>
          <p:cNvSpPr/>
          <p:nvPr/>
        </p:nvSpPr>
        <p:spPr>
          <a:xfrm>
            <a:off x="723900" y="5605800"/>
            <a:ext cx="11544300" cy="36728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457200" marR="457200" indent="-228600" algn="l" defTabSz="457200">
              <a:defRPr b="1">
                <a:solidFill>
                  <a:srgbClr val="000000"/>
                </a:solidFill>
                <a:latin typeface="Calibri"/>
                <a:ea typeface="Calibri"/>
                <a:cs typeface="Calibri"/>
                <a:sym typeface="Calibri"/>
              </a:defRPr>
            </a:pPr>
            <a:r>
              <a:rPr lang="ru-RU" sz="2800" dirty="0" smtClean="0"/>
              <a:t>Гордые </a:t>
            </a:r>
            <a:r>
              <a:rPr lang="ru-RU" sz="2800" dirty="0"/>
              <a:t>самодовольные люди чувствуют, что должны доказать другим, что они правы даже если на самом деле не правы. </a:t>
            </a:r>
          </a:p>
          <a:p>
            <a:pPr marL="457200" marR="457200" indent="-228600" algn="l" defTabSz="457200">
              <a:defRPr>
                <a:solidFill>
                  <a:srgbClr val="000000"/>
                </a:solidFill>
                <a:latin typeface="Calibri"/>
                <a:ea typeface="Calibri"/>
                <a:cs typeface="Calibri"/>
                <a:sym typeface="Calibri"/>
              </a:defRPr>
            </a:pPr>
            <a:r>
              <a:rPr lang="ru-RU" sz="2800" dirty="0"/>
              <a:t>Смиренные бескорыстные люди готовы уступить “право быть правым” другому человеку даже в ситуациях, когда они правы, потому что больше переживают о том, чтобы быть праведными пред Богом, а не перед людьми.  </a:t>
            </a:r>
          </a:p>
          <a:p>
            <a:pPr marL="457200" marR="457200" indent="-228600" algn="l" defTabSz="457200">
              <a:defRPr>
                <a:solidFill>
                  <a:srgbClr val="000000"/>
                </a:solidFill>
                <a:latin typeface="Calibri"/>
                <a:ea typeface="Calibri"/>
                <a:cs typeface="Calibri"/>
                <a:sym typeface="Calibri"/>
              </a:defRPr>
            </a:pPr>
            <a:r>
              <a:rPr lang="ru-RU" sz="2800" dirty="0"/>
              <a:t> </a:t>
            </a:r>
          </a:p>
          <a:p>
            <a:pPr marL="457200" marR="457200" indent="-228600" algn="l" defTabSz="457200">
              <a:defRPr>
                <a:solidFill>
                  <a:srgbClr val="000000"/>
                </a:solidFill>
                <a:latin typeface="Calibri"/>
                <a:ea typeface="Calibri"/>
                <a:cs typeface="Calibri"/>
                <a:sym typeface="Calibri"/>
              </a:defRPr>
            </a:pPr>
            <a:endParaRPr sz="2800" b="1" dirty="0"/>
          </a:p>
        </p:txBody>
      </p:sp>
      <p:sp>
        <p:nvSpPr>
          <p:cNvPr id="220" name="Slide 3"/>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3</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 Proud self-filled people are too busy to notice or reach out to the “small people” in their lives, those who can’t benefit them in some specific way.…"/>
          <p:cNvSpPr/>
          <p:nvPr/>
        </p:nvSpPr>
        <p:spPr>
          <a:xfrm>
            <a:off x="688346" y="1623200"/>
            <a:ext cx="11544300" cy="675056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b="1" dirty="0" err="1" smtClean="0">
                <a:solidFill>
                  <a:schemeClr val="bg1"/>
                </a:solidFill>
                <a:latin typeface="Calibri" charset="0"/>
                <a:ea typeface="Calibri" charset="0"/>
                <a:cs typeface="Calibri" charset="0"/>
                <a:sym typeface="Lucida Grande"/>
              </a:rPr>
              <a:t>Гордые</a:t>
            </a:r>
            <a:r>
              <a:rPr lang="en-US" b="1" dirty="0" smtClean="0">
                <a:solidFill>
                  <a:schemeClr val="bg1"/>
                </a:solidFill>
                <a:latin typeface="Calibri" charset="0"/>
                <a:ea typeface="Calibri" charset="0"/>
                <a:cs typeface="Calibri" charset="0"/>
                <a:sym typeface="Lucida Grande"/>
              </a:rPr>
              <a:t> </a:t>
            </a:r>
            <a:r>
              <a:rPr lang="en-US" b="1" dirty="0">
                <a:solidFill>
                  <a:schemeClr val="bg1"/>
                </a:solidFill>
                <a:latin typeface="Calibri" charset="0"/>
                <a:ea typeface="Calibri" charset="0"/>
                <a:cs typeface="Calibri" charset="0"/>
                <a:sym typeface="Lucida Grande"/>
              </a:rPr>
              <a:t>самодовольные люди эгоистично защищают свое личное пространтство, время и репутацию.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ru-RU" dirty="0">
                <a:solidFill>
                  <a:schemeClr val="bg1"/>
                </a:solidFill>
                <a:latin typeface="Calibri" charset="0"/>
                <a:ea typeface="Calibri" charset="0"/>
                <a:cs typeface="Calibri" charset="0"/>
                <a:sym typeface="Lucida Grande"/>
              </a:rPr>
              <a:t>бескорыстные люди </a:t>
            </a:r>
            <a:r>
              <a:rPr lang="en-US" dirty="0" err="1">
                <a:solidFill>
                  <a:schemeClr val="bg1"/>
                </a:solidFill>
                <a:latin typeface="Calibri" charset="0"/>
                <a:ea typeface="Calibri" charset="0"/>
                <a:cs typeface="Calibri" charset="0"/>
                <a:sym typeface="Lucida Grande"/>
              </a:rPr>
              <a:t>щедры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готовы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терпеть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неудобства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позволяя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Богу</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защитить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пространство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время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репутацию</a:t>
            </a:r>
            <a:r>
              <a:rPr lang="en-US" dirty="0">
                <a:solidFill>
                  <a:schemeClr val="bg1"/>
                </a:solidFill>
                <a:latin typeface="Calibri" charset="0"/>
                <a:ea typeface="Calibri" charset="0"/>
                <a:cs typeface="Calibri" charset="0"/>
                <a:sym typeface="Lucida Grande"/>
              </a:rPr>
              <a:t>. </a:t>
            </a:r>
          </a:p>
          <a:p>
            <a:r>
              <a:rPr lang="en-US" dirty="0">
                <a:solidFill>
                  <a:schemeClr val="bg1"/>
                </a:solidFill>
                <a:latin typeface="Calibri" charset="0"/>
                <a:ea typeface="Calibri" charset="0"/>
                <a:cs typeface="Calibri" charset="0"/>
                <a:sym typeface="Lucida Grande"/>
              </a:rPr>
              <a:t> </a:t>
            </a:r>
          </a:p>
          <a:p>
            <a:pPr lvl="0"/>
            <a:r>
              <a:rPr lang="en-US" b="1" dirty="0" err="1" smtClean="0">
                <a:solidFill>
                  <a:schemeClr val="bg1"/>
                </a:solidFill>
                <a:latin typeface="Calibri" charset="0"/>
                <a:ea typeface="Calibri" charset="0"/>
                <a:cs typeface="Calibri" charset="0"/>
                <a:sym typeface="Lucida Grande"/>
              </a:rPr>
              <a:t>Гордые</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слишком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заняты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чтобы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замечать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или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помогать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маленьким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людям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тем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кто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не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может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принести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какую-либо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пользу</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всегда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стремятся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послужить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даже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малым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сим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так</a:t>
            </a:r>
            <a:r>
              <a:rPr lang="en-US" dirty="0" smtClean="0">
                <a:solidFill>
                  <a:schemeClr val="bg1"/>
                </a:solidFill>
                <a:latin typeface="Calibri" charset="0"/>
                <a:ea typeface="Calibri" charset="0"/>
                <a:cs typeface="Calibri" charset="0"/>
                <a:sym typeface="Lucida Grande"/>
              </a:rPr>
              <a:t>,</a:t>
            </a:r>
            <a:endParaRPr lang="ru-RU" dirty="0" smtClean="0">
              <a:solidFill>
                <a:schemeClr val="bg1"/>
              </a:solidFill>
              <a:latin typeface="Calibri" charset="0"/>
              <a:ea typeface="Calibri" charset="0"/>
              <a:cs typeface="Calibri" charset="0"/>
              <a:sym typeface="Lucida Grande"/>
            </a:endParaRPr>
          </a:p>
          <a:p>
            <a:pPr lvl="0"/>
            <a:r>
              <a:rPr lang="en-US" dirty="0" smtClean="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как</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послужили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Иисусу</a:t>
            </a:r>
            <a:r>
              <a:rPr lang="en-US" dirty="0" smtClean="0">
                <a:solidFill>
                  <a:schemeClr val="bg1"/>
                </a:solidFill>
                <a:latin typeface="Calibri" charset="0"/>
                <a:ea typeface="Calibri" charset="0"/>
                <a:cs typeface="Calibri" charset="0"/>
                <a:sym typeface="Lucida Grande"/>
              </a:rPr>
              <a:t>.</a:t>
            </a:r>
            <a:endParaRPr lang="ru-RU" b="0" dirty="0" smtClean="0">
              <a:solidFill>
                <a:schemeClr val="bg1"/>
              </a:solidFill>
              <a:latin typeface="Calibri" charset="0"/>
              <a:ea typeface="Calibri" charset="0"/>
              <a:cs typeface="Calibri" charset="0"/>
            </a:endParaRPr>
          </a:p>
        </p:txBody>
      </p:sp>
      <p:sp>
        <p:nvSpPr>
          <p:cNvPr id="224" name="Slide 4"/>
          <p:cNvSpPr/>
          <p:nvPr/>
        </p:nvSpPr>
        <p:spPr>
          <a:xfrm>
            <a:off x="10720403" y="698500"/>
            <a:ext cx="1512243"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4</a:t>
            </a:r>
          </a:p>
        </p:txBody>
      </p:sp>
    </p:spTree>
    <p:extLst>
      <p:ext uri="{BB962C8B-B14F-4D97-AF65-F5344CB8AC3E}">
        <p14:creationId xmlns:p14="http://schemas.microsoft.com/office/powerpoint/2010/main" val="867154714"/>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 Proud self-filled people are quick to flaunt their titles and great achievements and feel entitled to special treatment.…"/>
          <p:cNvSpPr/>
          <p:nvPr/>
        </p:nvSpPr>
        <p:spPr>
          <a:xfrm>
            <a:off x="688346" y="1346201"/>
            <a:ext cx="11544300" cy="730456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b="1" dirty="0" err="1">
                <a:solidFill>
                  <a:schemeClr val="bg1"/>
                </a:solidFill>
                <a:latin typeface="Calibri" charset="0"/>
                <a:ea typeface="Calibri" charset="0"/>
                <a:cs typeface="Calibri" charset="0"/>
                <a:sym typeface="Lucida Grande"/>
              </a:rPr>
              <a:t>Гордые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хотят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получить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признание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других</a:t>
            </a:r>
            <a:r>
              <a:rPr lang="en-US" b="1" dirty="0">
                <a:solidFill>
                  <a:schemeClr val="bg1"/>
                </a:solidFill>
                <a:latin typeface="Calibri" charset="0"/>
                <a:ea typeface="Calibri" charset="0"/>
                <a:cs typeface="Calibri" charset="0"/>
                <a:sym typeface="Lucida Grande"/>
              </a:rPr>
              <a:t>, </a:t>
            </a:r>
            <a:r>
              <a:rPr lang="ru-RU" b="1" dirty="0">
                <a:solidFill>
                  <a:schemeClr val="bg1"/>
                </a:solidFill>
                <a:latin typeface="Calibri" charset="0"/>
                <a:ea typeface="Calibri" charset="0"/>
                <a:cs typeface="Calibri" charset="0"/>
                <a:sym typeface="Lucida Grande"/>
              </a:rPr>
              <a:t>они жаждут продвижения по карьерной лестнице, получения наград и призов.</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хотят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быть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верными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Богу</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чтобы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Его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прославить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они</a:t>
            </a:r>
            <a:r>
              <a:rPr lang="en-US" dirty="0">
                <a:solidFill>
                  <a:schemeClr val="bg1"/>
                </a:solidFill>
                <a:latin typeface="Calibri" charset="0"/>
                <a:ea typeface="Calibri" charset="0"/>
                <a:cs typeface="Calibri" charset="0"/>
                <a:sym typeface="Lucida Grande"/>
              </a:rPr>
              <a:t> </a:t>
            </a:r>
            <a:r>
              <a:rPr lang="ru-RU" dirty="0">
                <a:solidFill>
                  <a:schemeClr val="bg1"/>
                </a:solidFill>
                <a:latin typeface="Calibri" charset="0"/>
                <a:ea typeface="Calibri" charset="0"/>
                <a:cs typeface="Calibri" charset="0"/>
                <a:sym typeface="Lucida Grande"/>
              </a:rPr>
              <a:t>избегают признания. </a:t>
            </a:r>
            <a:endParaRPr lang="en-US" dirty="0">
              <a:solidFill>
                <a:schemeClr val="bg1"/>
              </a:solidFill>
              <a:latin typeface="Calibri" charset="0"/>
              <a:ea typeface="Calibri" charset="0"/>
              <a:cs typeface="Calibri" charset="0"/>
              <a:sym typeface="Lucida Grande"/>
            </a:endParaRPr>
          </a:p>
          <a:p>
            <a:r>
              <a:rPr lang="en-US" dirty="0">
                <a:solidFill>
                  <a:schemeClr val="bg1"/>
                </a:solidFill>
                <a:latin typeface="Calibri" charset="0"/>
                <a:ea typeface="Calibri" charset="0"/>
                <a:cs typeface="Calibri" charset="0"/>
                <a:sym typeface="Lucida Grande"/>
              </a:rPr>
              <a:t> </a:t>
            </a:r>
          </a:p>
          <a:p>
            <a:pPr lvl="0"/>
            <a:r>
              <a:rPr lang="en-US" b="1" dirty="0" err="1" smtClean="0">
                <a:solidFill>
                  <a:schemeClr val="bg1"/>
                </a:solidFill>
                <a:latin typeface="Calibri" charset="0"/>
                <a:ea typeface="Calibri" charset="0"/>
                <a:cs typeface="Calibri" charset="0"/>
                <a:sym typeface="Lucida Grande"/>
              </a:rPr>
              <a:t>Гордые</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ru-RU" b="1" dirty="0">
                <a:solidFill>
                  <a:schemeClr val="bg1"/>
                </a:solidFill>
                <a:latin typeface="Calibri" charset="0"/>
                <a:ea typeface="Calibri" charset="0"/>
                <a:cs typeface="Calibri" charset="0"/>
                <a:sym typeface="Lucida Grande"/>
              </a:rPr>
              <a:t>с готовностью </a:t>
            </a:r>
            <a:r>
              <a:rPr lang="ru-RU" b="1" dirty="0">
                <a:solidFill>
                  <a:schemeClr val="bg1"/>
                </a:solidFill>
                <a:latin typeface="Calibri" charset="0"/>
                <a:ea typeface="Calibri" charset="0"/>
                <a:cs typeface="Calibri" charset="0"/>
                <a:sym typeface="Lucida Grande"/>
              </a:rPr>
              <a:t>щ</a:t>
            </a:r>
            <a:r>
              <a:rPr lang="ru-RU" b="1" dirty="0" smtClean="0">
                <a:solidFill>
                  <a:schemeClr val="bg1"/>
                </a:solidFill>
                <a:latin typeface="Calibri" charset="0"/>
                <a:ea typeface="Calibri" charset="0"/>
                <a:cs typeface="Calibri" charset="0"/>
                <a:sym typeface="Lucida Grande"/>
              </a:rPr>
              <a:t>еголяют </a:t>
            </a:r>
            <a:r>
              <a:rPr lang="ru-RU" b="1" dirty="0">
                <a:solidFill>
                  <a:schemeClr val="bg1"/>
                </a:solidFill>
                <a:latin typeface="Calibri" charset="0"/>
                <a:ea typeface="Calibri" charset="0"/>
                <a:cs typeface="Calibri" charset="0"/>
                <a:sym typeface="Lucida Grande"/>
              </a:rPr>
              <a:t>своими титулами и великими достижениями, считают, что достойны особенного отношения.</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людям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нужды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говорить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своих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титулах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или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достижениях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они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готовы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тому</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чтобы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замечали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лишь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был</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прославлен</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Бог</a:t>
            </a:r>
            <a:r>
              <a:rPr lang="en-US" dirty="0">
                <a:solidFill>
                  <a:schemeClr val="bg1"/>
                </a:solidFill>
                <a:latin typeface="Calibri" charset="0"/>
                <a:ea typeface="Calibri" charset="0"/>
                <a:cs typeface="Calibri" charset="0"/>
                <a:sym typeface="Lucida Grande"/>
              </a:rPr>
              <a:t>.</a:t>
            </a:r>
          </a:p>
          <a:p>
            <a:pPr marL="457200" marR="457200" indent="-228600" algn="l" defTabSz="457200">
              <a:defRPr b="1">
                <a:solidFill>
                  <a:srgbClr val="000000"/>
                </a:solidFill>
                <a:latin typeface="Calibri"/>
                <a:ea typeface="Calibri"/>
                <a:cs typeface="Calibri"/>
                <a:sym typeface="Calibri"/>
              </a:defRPr>
            </a:pPr>
            <a:endParaRPr dirty="0">
              <a:solidFill>
                <a:schemeClr val="bg1"/>
              </a:solidFill>
              <a:latin typeface="Calibri" charset="0"/>
              <a:ea typeface="Calibri" charset="0"/>
              <a:cs typeface="Calibri" charset="0"/>
            </a:endParaRPr>
          </a:p>
        </p:txBody>
      </p:sp>
      <p:sp>
        <p:nvSpPr>
          <p:cNvPr id="228" name="Slide 5"/>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5</a:t>
            </a:r>
          </a:p>
        </p:txBody>
      </p:sp>
    </p:spTree>
    <p:extLst>
      <p:ext uri="{BB962C8B-B14F-4D97-AF65-F5344CB8AC3E}">
        <p14:creationId xmlns:p14="http://schemas.microsoft.com/office/powerpoint/2010/main" val="1284212178"/>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 Proud self-filled people have difficulty serving and submitting to others, and they are especially prone to criticize and murmur against those in positions of authority or leadership.…"/>
          <p:cNvSpPr/>
          <p:nvPr/>
        </p:nvSpPr>
        <p:spPr>
          <a:xfrm>
            <a:off x="688346" y="1022350"/>
            <a:ext cx="11544300" cy="78585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b="1" dirty="0" err="1">
                <a:solidFill>
                  <a:schemeClr val="bg1"/>
                </a:solidFill>
                <a:latin typeface="Calibri" charset="0"/>
                <a:ea typeface="Calibri" charset="0"/>
                <a:cs typeface="Calibri" charset="0"/>
                <a:sym typeface="Lucida Grande"/>
              </a:rPr>
              <a:t>Гордые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используют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свою</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жизнь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влияние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для</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того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чтобы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заниматься</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показухой</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ru-RU" dirty="0">
                <a:solidFill>
                  <a:schemeClr val="bg1"/>
                </a:solidFill>
                <a:latin typeface="Calibri" charset="0"/>
                <a:ea typeface="Calibri" charset="0"/>
                <a:cs typeface="Calibri" charset="0"/>
                <a:sym typeface="Lucida Grande"/>
              </a:rPr>
              <a:t>Смиренные бескорыстные люди используют свое положение и влияние, данное им Богом, чтобы возвысить лишь Христа. </a:t>
            </a:r>
            <a:endParaRPr lang="en-US" dirty="0">
              <a:solidFill>
                <a:schemeClr val="bg1"/>
              </a:solidFill>
              <a:latin typeface="Calibri" charset="0"/>
              <a:ea typeface="Calibri" charset="0"/>
              <a:cs typeface="Calibri" charset="0"/>
              <a:sym typeface="Lucida Grande"/>
            </a:endParaRPr>
          </a:p>
          <a:p>
            <a:r>
              <a:rPr lang="en-US" i="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b="1" dirty="0" err="1" smtClean="0">
                <a:solidFill>
                  <a:schemeClr val="bg1"/>
                </a:solidFill>
                <a:latin typeface="Calibri" charset="0"/>
                <a:ea typeface="Calibri" charset="0"/>
                <a:cs typeface="Calibri" charset="0"/>
                <a:sym typeface="Lucida Grande"/>
              </a:rPr>
              <a:t>Гордым</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людям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сложно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служить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подчиняться</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другим</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они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склонны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критиковать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тех</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кто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занимает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руководящие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позиции</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подобно</a:t>
            </a:r>
            <a:r>
              <a:rPr lang="en-US" dirty="0">
                <a:solidFill>
                  <a:schemeClr val="bg1"/>
                </a:solidFill>
                <a:latin typeface="Calibri" charset="0"/>
                <a:ea typeface="Calibri" charset="0"/>
                <a:cs typeface="Calibri" charset="0"/>
                <a:sym typeface="Lucida Grande"/>
              </a:rPr>
              <a:t> </a:t>
            </a:r>
            <a:r>
              <a:rPr lang="en-US" dirty="0" err="1" smtClean="0">
                <a:solidFill>
                  <a:schemeClr val="bg1"/>
                </a:solidFill>
                <a:latin typeface="Calibri" charset="0"/>
                <a:ea typeface="Calibri" charset="0"/>
                <a:cs typeface="Calibri" charset="0"/>
                <a:sym typeface="Lucida Grande"/>
              </a:rPr>
              <a:t>Иисус</a:t>
            </a:r>
            <a:r>
              <a:rPr lang="ru-RU" dirty="0" smtClean="0">
                <a:solidFill>
                  <a:schemeClr val="bg1"/>
                </a:solidFill>
                <a:latin typeface="Calibri" charset="0"/>
                <a:ea typeface="Calibri" charset="0"/>
                <a:cs typeface="Calibri" charset="0"/>
                <a:sym typeface="Lucida Grande"/>
              </a:rPr>
              <a:t>у</a:t>
            </a:r>
            <a:r>
              <a:rPr lang="en-US" dirty="0" smtClean="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служат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смирением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независимо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положения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или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статуса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людей</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Они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помогают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тем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кто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может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помочь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чем-либо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уважением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помогают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тем</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кто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занимает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какое-то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положение</a:t>
            </a:r>
            <a:r>
              <a:rPr lang="en-US" dirty="0">
                <a:solidFill>
                  <a:schemeClr val="bg1"/>
                </a:solidFill>
                <a:latin typeface="Calibri" charset="0"/>
                <a:ea typeface="Calibri" charset="0"/>
                <a:cs typeface="Calibri" charset="0"/>
                <a:sym typeface="Lucida Grande"/>
              </a:rPr>
              <a:t>.</a:t>
            </a:r>
            <a:endParaRPr b="1" dirty="0">
              <a:solidFill>
                <a:schemeClr val="bg1"/>
              </a:solidFill>
              <a:latin typeface="Calibri" charset="0"/>
              <a:ea typeface="Calibri" charset="0"/>
              <a:cs typeface="Calibri" charset="0"/>
            </a:endParaRPr>
          </a:p>
        </p:txBody>
      </p:sp>
      <p:sp>
        <p:nvSpPr>
          <p:cNvPr id="232" name="Slide 6"/>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6</a:t>
            </a:r>
          </a:p>
        </p:txBody>
      </p:sp>
    </p:spTree>
    <p:extLst>
      <p:ext uri="{BB962C8B-B14F-4D97-AF65-F5344CB8AC3E}">
        <p14:creationId xmlns:p14="http://schemas.microsoft.com/office/powerpoint/2010/main" val="121870712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 Proud self-filled people are often cold, distant, rigid, unforgiving and unapproachable. When misunderstandings occur, they wait for others to make the first move.…"/>
          <p:cNvSpPr/>
          <p:nvPr/>
        </p:nvSpPr>
        <p:spPr>
          <a:xfrm>
            <a:off x="688346" y="311563"/>
            <a:ext cx="11544300" cy="90588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457200" marR="457200" indent="-228600" algn="l" defTabSz="457200">
              <a:defRPr b="1">
                <a:solidFill>
                  <a:srgbClr val="000000"/>
                </a:solidFill>
                <a:latin typeface="Calibri"/>
                <a:ea typeface="Calibri"/>
                <a:cs typeface="Calibri"/>
                <a:sym typeface="Calibri"/>
              </a:defRPr>
            </a:pPr>
            <a:r>
              <a:rPr lang="ru-RU" dirty="0">
                <a:solidFill>
                  <a:srgbClr val="003399"/>
                </a:solidFill>
              </a:rPr>
              <a:t>	</a:t>
            </a:r>
            <a:r>
              <a:rPr lang="ru-RU" dirty="0">
                <a:solidFill>
                  <a:schemeClr val="bg1">
                    <a:lumMod val="75000"/>
                  </a:schemeClr>
                </a:solidFill>
              </a:rPr>
              <a:t>Гордые самодовольные люди всегда думают о том хорошем, что они сделали для Бога и насколько </a:t>
            </a:r>
            <a:r>
              <a:rPr lang="ru-RU" sz="3400" dirty="0">
                <a:solidFill>
                  <a:schemeClr val="bg1">
                    <a:lumMod val="75000"/>
                  </a:schemeClr>
                </a:solidFill>
              </a:rPr>
              <a:t>церковь или какое-то служение не может без них обойтись. </a:t>
            </a:r>
          </a:p>
          <a:p>
            <a:pPr marL="457200" marR="457200" indent="-228600" algn="l" defTabSz="457200">
              <a:defRPr b="1">
                <a:solidFill>
                  <a:srgbClr val="000000"/>
                </a:solidFill>
                <a:latin typeface="Calibri"/>
                <a:ea typeface="Calibri"/>
                <a:cs typeface="Calibri"/>
                <a:sym typeface="Calibri"/>
              </a:defRPr>
            </a:pPr>
            <a:r>
              <a:rPr lang="ru-RU" sz="3400" dirty="0">
                <a:solidFill>
                  <a:srgbClr val="003399"/>
                </a:solidFill>
              </a:rPr>
              <a:t>	Смиренные бескорыстные люди понимают, что не могут ничего делать без Бога, для Его Царства</a:t>
            </a:r>
            <a:r>
              <a:rPr lang="ru-RU" sz="3400" dirty="0" smtClean="0">
                <a:solidFill>
                  <a:srgbClr val="003399"/>
                </a:solidFill>
              </a:rPr>
              <a:t>.</a:t>
            </a:r>
          </a:p>
          <a:p>
            <a:pPr marL="457200" marR="457200" indent="-228600" algn="l" defTabSz="457200">
              <a:defRPr b="1">
                <a:solidFill>
                  <a:srgbClr val="000000"/>
                </a:solidFill>
                <a:latin typeface="Calibri"/>
                <a:ea typeface="Calibri"/>
                <a:cs typeface="Calibri"/>
                <a:sym typeface="Calibri"/>
              </a:defRPr>
            </a:pPr>
            <a:r>
              <a:rPr lang="ru-RU" sz="3400" dirty="0" smtClean="0">
                <a:solidFill>
                  <a:srgbClr val="003399"/>
                </a:solidFill>
              </a:rPr>
              <a:t> </a:t>
            </a:r>
            <a:r>
              <a:rPr lang="ru-RU" sz="3400" dirty="0">
                <a:solidFill>
                  <a:srgbClr val="003399"/>
                </a:solidFill>
              </a:rPr>
              <a:t>Они со смирением рады тому, что Бог может их использовать в служении. </a:t>
            </a:r>
          </a:p>
          <a:p>
            <a:pPr marL="457200" marR="457200" indent="-228600" algn="l" defTabSz="457200">
              <a:defRPr b="1">
                <a:solidFill>
                  <a:srgbClr val="000000"/>
                </a:solidFill>
                <a:latin typeface="Calibri"/>
                <a:ea typeface="Calibri"/>
                <a:cs typeface="Calibri"/>
                <a:sym typeface="Calibri"/>
              </a:defRPr>
            </a:pPr>
            <a:endParaRPr lang="ru-RU" sz="3400" dirty="0">
              <a:solidFill>
                <a:srgbClr val="003399"/>
              </a:solidFill>
            </a:endParaRPr>
          </a:p>
          <a:p>
            <a:pPr marL="457200" marR="457200" indent="-228600" algn="l" defTabSz="457200">
              <a:defRPr b="1">
                <a:solidFill>
                  <a:srgbClr val="000000"/>
                </a:solidFill>
                <a:latin typeface="Calibri"/>
                <a:ea typeface="Calibri"/>
                <a:cs typeface="Calibri"/>
                <a:sym typeface="Calibri"/>
              </a:defRPr>
            </a:pPr>
            <a:r>
              <a:rPr lang="ru-RU" sz="3400" dirty="0">
                <a:solidFill>
                  <a:srgbClr val="003399"/>
                </a:solidFill>
              </a:rPr>
              <a:t>	</a:t>
            </a:r>
            <a:r>
              <a:rPr lang="ru-RU" sz="3400" dirty="0">
                <a:solidFill>
                  <a:schemeClr val="bg1"/>
                </a:solidFill>
              </a:rPr>
              <a:t>Гордые самодовольные люди часто отстраненные, холодные, негибкие, не прощают и </a:t>
            </a:r>
            <a:r>
              <a:rPr lang="ru-RU" sz="3400" dirty="0" smtClean="0">
                <a:solidFill>
                  <a:schemeClr val="bg1"/>
                </a:solidFill>
              </a:rPr>
              <a:t> </a:t>
            </a:r>
            <a:r>
              <a:rPr lang="ru-RU" sz="3400" dirty="0">
                <a:solidFill>
                  <a:schemeClr val="bg1"/>
                </a:solidFill>
              </a:rPr>
              <a:t>неконтактны. Когда происходит непонимание, они ожидают, что вторая сторона сделает первый шаг. </a:t>
            </a:r>
          </a:p>
          <a:p>
            <a:pPr marL="457200" marR="457200" indent="-228600" algn="l" defTabSz="457200">
              <a:defRPr b="1">
                <a:solidFill>
                  <a:srgbClr val="000000"/>
                </a:solidFill>
                <a:latin typeface="Calibri"/>
                <a:ea typeface="Calibri"/>
                <a:cs typeface="Calibri"/>
                <a:sym typeface="Calibri"/>
              </a:defRPr>
            </a:pPr>
            <a:r>
              <a:rPr lang="ru-RU" sz="3400" dirty="0" smtClean="0">
                <a:solidFill>
                  <a:srgbClr val="003399"/>
                </a:solidFill>
              </a:rPr>
              <a:t>  Смиренные </a:t>
            </a:r>
            <a:r>
              <a:rPr lang="ru-RU" sz="3400" dirty="0">
                <a:solidFill>
                  <a:srgbClr val="003399"/>
                </a:solidFill>
              </a:rPr>
              <a:t>бескорыстные люди  - люди любящие, располагающие к себе, приятные и с ними легко</a:t>
            </a:r>
            <a:r>
              <a:rPr lang="ru-RU" sz="3400" dirty="0" smtClean="0">
                <a:solidFill>
                  <a:srgbClr val="003399"/>
                </a:solidFill>
              </a:rPr>
              <a:t>.</a:t>
            </a:r>
          </a:p>
          <a:p>
            <a:pPr marL="457200" marR="457200" indent="-228600" algn="l" defTabSz="457200">
              <a:defRPr b="1">
                <a:solidFill>
                  <a:srgbClr val="000000"/>
                </a:solidFill>
                <a:latin typeface="Calibri"/>
                <a:ea typeface="Calibri"/>
                <a:cs typeface="Calibri"/>
                <a:sym typeface="Calibri"/>
              </a:defRPr>
            </a:pPr>
            <a:r>
              <a:rPr lang="ru-RU" sz="3400" dirty="0" smtClean="0">
                <a:solidFill>
                  <a:srgbClr val="003399"/>
                </a:solidFill>
              </a:rPr>
              <a:t> </a:t>
            </a:r>
            <a:r>
              <a:rPr lang="ru-RU" sz="3400" dirty="0">
                <a:solidFill>
                  <a:srgbClr val="003399"/>
                </a:solidFill>
              </a:rPr>
              <a:t>Они с легкостью готовы пойти на примирение, загладить вину. </a:t>
            </a:r>
          </a:p>
        </p:txBody>
      </p:sp>
      <p:sp>
        <p:nvSpPr>
          <p:cNvPr id="236" name="Slide 7"/>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7</a:t>
            </a:r>
          </a:p>
        </p:txBody>
      </p:sp>
    </p:spTree>
    <p:extLst>
      <p:ext uri="{BB962C8B-B14F-4D97-AF65-F5344CB8AC3E}">
        <p14:creationId xmlns:p14="http://schemas.microsoft.com/office/powerpoint/2010/main" val="99266636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2822637" y="1262122"/>
            <a:ext cx="7147791" cy="84125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ru-RU" dirty="0" smtClean="0"/>
              <a:t>Характеристики гордости</a:t>
            </a:r>
            <a:r>
              <a:rPr dirty="0" smtClean="0"/>
              <a:t>!</a:t>
            </a:r>
            <a:endParaRPr dirty="0"/>
          </a:p>
        </p:txBody>
      </p:sp>
      <p:sp>
        <p:nvSpPr>
          <p:cNvPr id="140" name="“Pride doesn’t listen, it already knows.”"/>
          <p:cNvSpPr/>
          <p:nvPr/>
        </p:nvSpPr>
        <p:spPr>
          <a:xfrm>
            <a:off x="311931" y="2610274"/>
            <a:ext cx="11684000" cy="15799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pPr marL="685800" indent="-685800">
              <a:buFont typeface="Arial" panose="020B0604020202020204" pitchFamily="34" charset="0"/>
              <a:buChar char="•"/>
            </a:pPr>
            <a:r>
              <a:rPr dirty="0" smtClean="0"/>
              <a:t>“</a:t>
            </a:r>
            <a:r>
              <a:rPr lang="ru-RU" dirty="0" smtClean="0"/>
              <a:t>Гордый человек не слушает, </a:t>
            </a:r>
            <a:br>
              <a:rPr lang="ru-RU" dirty="0" smtClean="0"/>
            </a:br>
            <a:r>
              <a:rPr lang="ru-RU" dirty="0" smtClean="0"/>
              <a:t>он уже знает.</a:t>
            </a:r>
            <a:r>
              <a:rPr dirty="0" smtClean="0"/>
              <a:t>” </a:t>
            </a:r>
            <a:endParaRPr dirty="0"/>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 Proud self-filled people tend to walk alone and have difficulty sharing their spiritual struggles and needs with others.…"/>
          <p:cNvSpPr/>
          <p:nvPr/>
        </p:nvSpPr>
        <p:spPr>
          <a:xfrm>
            <a:off x="688346" y="855172"/>
            <a:ext cx="11544300" cy="795089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sz="3400" b="1" dirty="0" err="1" smtClean="0">
                <a:solidFill>
                  <a:schemeClr val="bg1"/>
                </a:solidFill>
                <a:latin typeface="Calibri" charset="0"/>
                <a:ea typeface="Calibri" charset="0"/>
                <a:cs typeface="Calibri" charset="0"/>
                <a:sym typeface="Lucida Grande"/>
              </a:rPr>
              <a:t>Гордые</a:t>
            </a:r>
            <a:r>
              <a:rPr lang="en-US" sz="3400" b="1" dirty="0" smtClean="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самодовольные</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люди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часто</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защищают</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себя</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когда</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их</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критикуют</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не</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хотят</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чтобы</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другие</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люди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знали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о</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том</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что</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они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совершили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ошибку</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или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неправильно</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поступили</a:t>
            </a:r>
            <a:r>
              <a:rPr lang="en-US" sz="3400" b="1" dirty="0">
                <a:solidFill>
                  <a:schemeClr val="bg1"/>
                </a:solidFill>
                <a:latin typeface="Calibri" charset="0"/>
                <a:ea typeface="Calibri" charset="0"/>
                <a:cs typeface="Calibri" charset="0"/>
                <a:sym typeface="Lucida Grande"/>
              </a:rPr>
              <a:t>. </a:t>
            </a:r>
            <a:endParaRPr lang="en-US" sz="3400" dirty="0">
              <a:solidFill>
                <a:schemeClr val="bg1"/>
              </a:solidFill>
              <a:latin typeface="Calibri" charset="0"/>
              <a:ea typeface="Calibri" charset="0"/>
              <a:cs typeface="Calibri" charset="0"/>
              <a:sym typeface="Lucida Grande"/>
            </a:endParaRPr>
          </a:p>
          <a:p>
            <a:pPr lvl="0"/>
            <a:r>
              <a:rPr lang="en-US" sz="3400" dirty="0" err="1">
                <a:solidFill>
                  <a:schemeClr val="bg1"/>
                </a:solidFill>
                <a:latin typeface="Calibri" charset="0"/>
                <a:ea typeface="Calibri" charset="0"/>
                <a:cs typeface="Calibri" charset="0"/>
                <a:sym typeface="Lucida Grande"/>
              </a:rPr>
              <a:t>Смиренные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бескорыстные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люди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открытостью</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принимают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критику</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благодаря</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ей</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хотят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возрастать</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Они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не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слишком</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переживают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том</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когда</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другие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люди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видят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их</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неудачи</a:t>
            </a:r>
            <a:r>
              <a:rPr lang="en-US" sz="3400" dirty="0">
                <a:solidFill>
                  <a:schemeClr val="bg1"/>
                </a:solidFill>
                <a:latin typeface="Calibri" charset="0"/>
                <a:ea typeface="Calibri" charset="0"/>
                <a:cs typeface="Calibri" charset="0"/>
                <a:sym typeface="Lucida Grande"/>
              </a:rPr>
              <a:t>. </a:t>
            </a:r>
          </a:p>
          <a:p>
            <a:r>
              <a:rPr lang="en-US" sz="3400" b="1" dirty="0">
                <a:solidFill>
                  <a:schemeClr val="bg1"/>
                </a:solidFill>
                <a:latin typeface="Calibri" charset="0"/>
                <a:ea typeface="Calibri" charset="0"/>
                <a:cs typeface="Calibri" charset="0"/>
                <a:sym typeface="Lucida Grande"/>
              </a:rPr>
              <a:t> </a:t>
            </a:r>
            <a:endParaRPr lang="en-US" sz="3400" dirty="0">
              <a:solidFill>
                <a:schemeClr val="bg1"/>
              </a:solidFill>
              <a:latin typeface="Calibri" charset="0"/>
              <a:ea typeface="Calibri" charset="0"/>
              <a:cs typeface="Calibri" charset="0"/>
              <a:sym typeface="Lucida Grande"/>
            </a:endParaRPr>
          </a:p>
          <a:p>
            <a:pPr lvl="0"/>
            <a:r>
              <a:rPr lang="en-US" sz="3400" b="1" dirty="0" err="1" smtClean="0">
                <a:solidFill>
                  <a:schemeClr val="bg1"/>
                </a:solidFill>
                <a:latin typeface="Calibri" charset="0"/>
                <a:ea typeface="Calibri" charset="0"/>
                <a:cs typeface="Calibri" charset="0"/>
                <a:sym typeface="Lucida Grande"/>
              </a:rPr>
              <a:t>Гордые</a:t>
            </a:r>
            <a:r>
              <a:rPr lang="en-US" sz="3400" b="1" dirty="0" smtClean="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самодовольные</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люди</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склонны</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к</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одиночеству</a:t>
            </a:r>
            <a:r>
              <a:rPr lang="en-US" sz="3400" b="1" dirty="0">
                <a:solidFill>
                  <a:schemeClr val="bg1"/>
                </a:solidFill>
                <a:latin typeface="Calibri" charset="0"/>
                <a:ea typeface="Calibri" charset="0"/>
                <a:cs typeface="Calibri" charset="0"/>
                <a:sym typeface="Lucida Grande"/>
              </a:rPr>
              <a:t> </a:t>
            </a:r>
            <a:r>
              <a:rPr lang="en-US" sz="3400" b="1" dirty="0" err="1">
                <a:solidFill>
                  <a:schemeClr val="bg1"/>
                </a:solidFill>
                <a:latin typeface="Calibri" charset="0"/>
                <a:ea typeface="Calibri" charset="0"/>
                <a:cs typeface="Calibri" charset="0"/>
                <a:sym typeface="Lucida Grande"/>
              </a:rPr>
              <a:t>и</a:t>
            </a:r>
            <a:r>
              <a:rPr lang="en-US" sz="3400" b="1" dirty="0">
                <a:solidFill>
                  <a:schemeClr val="bg1"/>
                </a:solidFill>
                <a:latin typeface="Calibri" charset="0"/>
                <a:ea typeface="Calibri" charset="0"/>
                <a:cs typeface="Calibri" charset="0"/>
                <a:sym typeface="Lucida Grande"/>
              </a:rPr>
              <a:t> </a:t>
            </a:r>
            <a:r>
              <a:rPr lang="ru-RU" sz="3400" b="1" dirty="0">
                <a:solidFill>
                  <a:schemeClr val="bg1"/>
                </a:solidFill>
                <a:latin typeface="Calibri" charset="0"/>
                <a:ea typeface="Calibri" charset="0"/>
                <a:cs typeface="Calibri" charset="0"/>
                <a:sym typeface="Lucida Grande"/>
              </a:rPr>
              <a:t>им сложно поделиться своими духовными переживаниям с другими людьми. </a:t>
            </a:r>
            <a:endParaRPr lang="en-US" sz="3400" dirty="0">
              <a:solidFill>
                <a:schemeClr val="bg1"/>
              </a:solidFill>
              <a:latin typeface="Calibri" charset="0"/>
              <a:ea typeface="Calibri" charset="0"/>
              <a:cs typeface="Calibri" charset="0"/>
              <a:sym typeface="Lucida Grande"/>
            </a:endParaRPr>
          </a:p>
          <a:p>
            <a:pPr lvl="0"/>
            <a:r>
              <a:rPr lang="en-US" sz="3400" dirty="0" err="1">
                <a:solidFill>
                  <a:schemeClr val="bg1"/>
                </a:solidFill>
                <a:latin typeface="Calibri" charset="0"/>
                <a:ea typeface="Calibri" charset="0"/>
                <a:cs typeface="Calibri" charset="0"/>
                <a:sym typeface="Lucida Grande"/>
              </a:rPr>
              <a:t>Смиренные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бескорыстные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люди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готовы</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быть</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открытыми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уязвимыми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настоящими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в</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общении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другими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людьми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Они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не</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переживают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о</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том</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что</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покажутся</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слабыми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но</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хотят</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быть</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искренними</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чтобы</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Божья</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сила</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прославилась</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в</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их</a:t>
            </a:r>
            <a:r>
              <a:rPr lang="en-US" sz="3400" dirty="0">
                <a:solidFill>
                  <a:schemeClr val="bg1"/>
                </a:solidFill>
                <a:latin typeface="Calibri" charset="0"/>
                <a:ea typeface="Calibri" charset="0"/>
                <a:cs typeface="Calibri" charset="0"/>
                <a:sym typeface="Lucida Grande"/>
              </a:rPr>
              <a:t> </a:t>
            </a:r>
            <a:r>
              <a:rPr lang="en-US" sz="3400" dirty="0" err="1">
                <a:solidFill>
                  <a:schemeClr val="bg1"/>
                </a:solidFill>
                <a:latin typeface="Calibri" charset="0"/>
                <a:ea typeface="Calibri" charset="0"/>
                <a:cs typeface="Calibri" charset="0"/>
                <a:sym typeface="Lucida Grande"/>
              </a:rPr>
              <a:t>слабости</a:t>
            </a:r>
            <a:r>
              <a:rPr lang="en-US" sz="3400" dirty="0">
                <a:solidFill>
                  <a:schemeClr val="bg1"/>
                </a:solidFill>
                <a:latin typeface="Calibri" charset="0"/>
                <a:ea typeface="Calibri" charset="0"/>
                <a:cs typeface="Calibri" charset="0"/>
                <a:sym typeface="Lucida Grande"/>
              </a:rPr>
              <a:t>.</a:t>
            </a:r>
            <a:endParaRPr sz="3400" dirty="0">
              <a:solidFill>
                <a:schemeClr val="bg1"/>
              </a:solidFill>
              <a:latin typeface="Calibri" charset="0"/>
              <a:ea typeface="Calibri" charset="0"/>
              <a:cs typeface="Calibri" charset="0"/>
            </a:endParaRPr>
          </a:p>
        </p:txBody>
      </p:sp>
      <p:sp>
        <p:nvSpPr>
          <p:cNvPr id="240" name="Slide 8"/>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8</a:t>
            </a:r>
          </a:p>
        </p:txBody>
      </p:sp>
    </p:spTree>
    <p:extLst>
      <p:ext uri="{BB962C8B-B14F-4D97-AF65-F5344CB8AC3E}">
        <p14:creationId xmlns:p14="http://schemas.microsoft.com/office/powerpoint/2010/main" val="1032654474"/>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 Proud self-filled people are concerned with being respectable and not a spectacle, and thus they often live a self-righteous façade.…"/>
          <p:cNvSpPr/>
          <p:nvPr/>
        </p:nvSpPr>
        <p:spPr>
          <a:xfrm>
            <a:off x="688346" y="1022350"/>
            <a:ext cx="11544300" cy="841255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b="1" dirty="0" err="1" smtClean="0">
                <a:solidFill>
                  <a:schemeClr val="bg1"/>
                </a:solidFill>
                <a:latin typeface="Calibri" charset="0"/>
                <a:ea typeface="Calibri" charset="0"/>
                <a:cs typeface="Calibri" charset="0"/>
                <a:sym typeface="Lucida Grande"/>
              </a:rPr>
              <a:t>Гордые</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признаваясь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Богу</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в</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своих</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грехах</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склонны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обобщать</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Дорогой</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Боже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прости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мне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все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мои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грехи</a:t>
            </a:r>
            <a:r>
              <a:rPr lang="en-US" b="1" dirty="0">
                <a:solidFill>
                  <a:schemeClr val="bg1"/>
                </a:solidFill>
                <a:latin typeface="Calibri" charset="0"/>
                <a:ea typeface="Calibri" charset="0"/>
                <a:cs typeface="Calibri" charset="0"/>
                <a:sym typeface="Lucida Grande"/>
              </a:rPr>
              <a:t>”.</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признаваясь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Богу</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своих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грехах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всегда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называют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грех</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имени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Дорогой</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Боже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прости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меня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за</a:t>
            </a:r>
            <a:r>
              <a:rPr lang="en-US" dirty="0">
                <a:solidFill>
                  <a:schemeClr val="bg1"/>
                </a:solidFill>
                <a:latin typeface="Calibri" charset="0"/>
                <a:ea typeface="Calibri" charset="0"/>
                <a:cs typeface="Calibri" charset="0"/>
                <a:sym typeface="Lucida Grande"/>
              </a:rPr>
              <a:t> </a:t>
            </a:r>
            <a:r>
              <a:rPr lang="en-US" dirty="0" smtClean="0">
                <a:solidFill>
                  <a:schemeClr val="bg1"/>
                </a:solidFill>
                <a:latin typeface="Calibri" charset="0"/>
                <a:ea typeface="Calibri" charset="0"/>
                <a:cs typeface="Calibri" charset="0"/>
                <a:sym typeface="Lucida Grande"/>
              </a:rPr>
              <a:t>_________________”.</a:t>
            </a:r>
            <a:endParaRPr lang="ru-RU" dirty="0" smtClean="0">
              <a:solidFill>
                <a:schemeClr val="bg1"/>
              </a:solidFill>
              <a:latin typeface="Calibri" charset="0"/>
              <a:ea typeface="Calibri" charset="0"/>
              <a:cs typeface="Calibri" charset="0"/>
              <a:sym typeface="Lucida Grande"/>
            </a:endParaRPr>
          </a:p>
          <a:p>
            <a:pPr lvl="0"/>
            <a:endParaRPr lang="ru-RU" b="1" dirty="0">
              <a:solidFill>
                <a:schemeClr val="bg1"/>
              </a:solidFill>
              <a:latin typeface="Calibri" charset="0"/>
              <a:ea typeface="Calibri" charset="0"/>
              <a:cs typeface="Calibri" charset="0"/>
              <a:sym typeface="Lucida Grande"/>
            </a:endParaRPr>
          </a:p>
          <a:p>
            <a:pPr lvl="0"/>
            <a:r>
              <a:rPr lang="en-US" b="1" dirty="0" err="1" smtClean="0">
                <a:solidFill>
                  <a:schemeClr val="bg1"/>
                </a:solidFill>
                <a:latin typeface="Calibri" charset="0"/>
                <a:ea typeface="Calibri" charset="0"/>
                <a:cs typeface="Calibri" charset="0"/>
                <a:sym typeface="Lucida Grande"/>
              </a:rPr>
              <a:t>Гордые</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ru-RU" b="1" dirty="0">
                <a:solidFill>
                  <a:schemeClr val="bg1"/>
                </a:solidFill>
                <a:latin typeface="Calibri" charset="0"/>
                <a:ea typeface="Calibri" charset="0"/>
                <a:cs typeface="Calibri" charset="0"/>
                <a:sym typeface="Lucida Grande"/>
              </a:rPr>
              <a:t>переживают о своей респектабельности, они не хотят быть зрелищем для других и поэтому на людях всегда ведут себя как праведники. </a:t>
            </a:r>
            <a:endParaRPr lang="en-US" dirty="0">
              <a:solidFill>
                <a:schemeClr val="bg1"/>
              </a:solidFill>
              <a:latin typeface="Calibri" charset="0"/>
              <a:ea typeface="Calibri" charset="0"/>
              <a:cs typeface="Calibri" charset="0"/>
              <a:sym typeface="Lucida Grande"/>
            </a:endParaRPr>
          </a:p>
          <a:p>
            <a:pPr lvl="0"/>
            <a:r>
              <a:rPr lang="ru-RU" dirty="0">
                <a:solidFill>
                  <a:schemeClr val="bg1"/>
                </a:solidFill>
                <a:latin typeface="Calibri" charset="0"/>
                <a:ea typeface="Calibri" charset="0"/>
                <a:cs typeface="Calibri" charset="0"/>
                <a:sym typeface="Lucida Grande"/>
              </a:rPr>
              <a:t>Смиренные бескорыстные люди больше переживают о том, чтобы быть праведными перед Богом и остерегаются любого лицемерия или двойной жизни.</a:t>
            </a:r>
            <a:endParaRPr lang="en-US" dirty="0">
              <a:solidFill>
                <a:schemeClr val="bg1"/>
              </a:solidFill>
              <a:latin typeface="Calibri" charset="0"/>
              <a:ea typeface="Calibri" charset="0"/>
              <a:cs typeface="Calibri" charset="0"/>
              <a:sym typeface="Lucida Grande"/>
            </a:endParaRPr>
          </a:p>
          <a:p>
            <a:pPr marL="457200" marR="457200" indent="-228600" algn="l" defTabSz="457200">
              <a:defRPr b="1">
                <a:solidFill>
                  <a:srgbClr val="000000"/>
                </a:solidFill>
                <a:latin typeface="Calibri"/>
                <a:ea typeface="Calibri"/>
                <a:cs typeface="Calibri"/>
                <a:sym typeface="Calibri"/>
              </a:defRPr>
            </a:pPr>
            <a:endParaRPr b="1" dirty="0">
              <a:solidFill>
                <a:schemeClr val="bg1"/>
              </a:solidFill>
              <a:latin typeface="Calibri" charset="0"/>
              <a:ea typeface="Calibri" charset="0"/>
              <a:cs typeface="Calibri" charset="0"/>
            </a:endParaRPr>
          </a:p>
        </p:txBody>
      </p:sp>
      <p:sp>
        <p:nvSpPr>
          <p:cNvPr id="244" name="Slide 9"/>
          <p:cNvSpPr/>
          <p:nvPr/>
        </p:nvSpPr>
        <p:spPr>
          <a:xfrm>
            <a:off x="10720402" y="698500"/>
            <a:ext cx="1512244"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9</a:t>
            </a:r>
          </a:p>
        </p:txBody>
      </p:sp>
    </p:spTree>
    <p:extLst>
      <p:ext uri="{BB962C8B-B14F-4D97-AF65-F5344CB8AC3E}">
        <p14:creationId xmlns:p14="http://schemas.microsoft.com/office/powerpoint/2010/main" val="827000527"/>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 Proud self-filled people think they are pretty much ok, but they are blind to their true heart condition.…"/>
          <p:cNvSpPr/>
          <p:nvPr/>
        </p:nvSpPr>
        <p:spPr>
          <a:xfrm>
            <a:off x="815483" y="1346201"/>
            <a:ext cx="11544300" cy="785856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r>
              <a:rPr lang="en-US" b="1" dirty="0" err="1">
                <a:solidFill>
                  <a:schemeClr val="bg1"/>
                </a:solidFill>
                <a:latin typeface="Calibri" charset="0"/>
                <a:ea typeface="Calibri" charset="0"/>
                <a:cs typeface="Calibri" charset="0"/>
                <a:sym typeface="Lucida Grande"/>
              </a:rPr>
              <a:t>Гордые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сравнивают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себя</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другими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чувствуют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что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достойны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н</a:t>
            </a:r>
            <a:r>
              <a:rPr lang="ru-RU" b="1" dirty="0" err="1">
                <a:solidFill>
                  <a:schemeClr val="bg1"/>
                </a:solidFill>
                <a:latin typeface="Calibri" charset="0"/>
                <a:ea typeface="Calibri" charset="0"/>
                <a:cs typeface="Calibri" charset="0"/>
                <a:sym typeface="Lucida Grande"/>
              </a:rPr>
              <a:t>аграды</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спасения</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признают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свою</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греховность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прославляют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Бога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за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то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что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Он</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послал</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Своего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Сына</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чтобы</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они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хотя</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недостойные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могли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получить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спасение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награду</a:t>
            </a:r>
            <a:r>
              <a:rPr lang="en-US" dirty="0">
                <a:solidFill>
                  <a:schemeClr val="bg1"/>
                </a:solidFill>
                <a:latin typeface="Calibri" charset="0"/>
                <a:ea typeface="Calibri" charset="0"/>
                <a:cs typeface="Calibri" charset="0"/>
                <a:sym typeface="Lucida Grande"/>
              </a:rPr>
              <a:t>. </a:t>
            </a:r>
          </a:p>
          <a:p>
            <a:r>
              <a:rPr lang="en-US" dirty="0">
                <a:solidFill>
                  <a:schemeClr val="bg1"/>
                </a:solidFill>
                <a:latin typeface="Calibri" charset="0"/>
                <a:ea typeface="Calibri" charset="0"/>
                <a:cs typeface="Calibri" charset="0"/>
                <a:sym typeface="Lucida Grande"/>
              </a:rPr>
              <a:t> </a:t>
            </a:r>
          </a:p>
          <a:p>
            <a:r>
              <a:rPr lang="en-US" dirty="0">
                <a:solidFill>
                  <a:schemeClr val="bg1"/>
                </a:solidFill>
                <a:latin typeface="Calibri" charset="0"/>
                <a:ea typeface="Calibri" charset="0"/>
                <a:cs typeface="Calibri" charset="0"/>
                <a:sym typeface="Lucida Grande"/>
              </a:rPr>
              <a:t> </a:t>
            </a:r>
          </a:p>
          <a:p>
            <a:pPr lvl="0"/>
            <a:r>
              <a:rPr lang="en-US" b="1" dirty="0" err="1">
                <a:solidFill>
                  <a:schemeClr val="bg1"/>
                </a:solidFill>
                <a:latin typeface="Calibri" charset="0"/>
                <a:ea typeface="Calibri" charset="0"/>
                <a:cs typeface="Calibri" charset="0"/>
                <a:sym typeface="Lucida Grande"/>
              </a:rPr>
              <a:t>Гордые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самодовольные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люди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думают</a:t>
            </a:r>
            <a:r>
              <a:rPr lang="en-US" b="1" dirty="0">
                <a:solidFill>
                  <a:schemeClr val="bg1"/>
                </a:solidFill>
                <a:latin typeface="Calibri" charset="0"/>
                <a:ea typeface="Calibri" charset="0"/>
                <a:cs typeface="Calibri" charset="0"/>
                <a:sym typeface="Lucida Grande"/>
              </a:rPr>
              <a:t>, </a:t>
            </a:r>
            <a:r>
              <a:rPr lang="en-US" b="1" dirty="0" err="1" smtClean="0">
                <a:solidFill>
                  <a:schemeClr val="bg1"/>
                </a:solidFill>
                <a:latin typeface="Calibri" charset="0"/>
                <a:ea typeface="Calibri" charset="0"/>
                <a:cs typeface="Calibri" charset="0"/>
                <a:sym typeface="Lucida Grande"/>
              </a:rPr>
              <a:t>что</a:t>
            </a:r>
            <a:r>
              <a:rPr lang="ru-RU" b="1" dirty="0" smtClean="0">
                <a:solidFill>
                  <a:schemeClr val="bg1"/>
                </a:solidFill>
                <a:latin typeface="Calibri" charset="0"/>
                <a:ea typeface="Calibri" charset="0"/>
                <a:cs typeface="Calibri" charset="0"/>
                <a:sym typeface="Lucida Grande"/>
              </a:rPr>
              <a:t> у </a:t>
            </a:r>
            <a:r>
              <a:rPr lang="en-US" b="1" dirty="0" smtClean="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них</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все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нормально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но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они</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слепы</a:t>
            </a:r>
            <a:r>
              <a:rPr lang="en-US" b="1" dirty="0">
                <a:solidFill>
                  <a:schemeClr val="bg1"/>
                </a:solidFill>
                <a:latin typeface="Calibri" charset="0"/>
                <a:ea typeface="Calibri" charset="0"/>
                <a:cs typeface="Calibri" charset="0"/>
                <a:sym typeface="Lucida Grande"/>
              </a:rPr>
              <a:t> и </a:t>
            </a:r>
            <a:r>
              <a:rPr lang="en-US" b="1" dirty="0" err="1">
                <a:solidFill>
                  <a:schemeClr val="bg1"/>
                </a:solidFill>
                <a:latin typeface="Calibri" charset="0"/>
                <a:ea typeface="Calibri" charset="0"/>
                <a:cs typeface="Calibri" charset="0"/>
                <a:sym typeface="Lucida Grande"/>
              </a:rPr>
              <a:t>не</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видят</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истинного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состояния</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своего</a:t>
            </a:r>
            <a:r>
              <a:rPr lang="en-US" b="1" dirty="0">
                <a:solidFill>
                  <a:schemeClr val="bg1"/>
                </a:solidFill>
                <a:latin typeface="Calibri" charset="0"/>
                <a:ea typeface="Calibri" charset="0"/>
                <a:cs typeface="Calibri" charset="0"/>
                <a:sym typeface="Lucida Grande"/>
              </a:rPr>
              <a:t> </a:t>
            </a:r>
            <a:r>
              <a:rPr lang="en-US" b="1" dirty="0" err="1">
                <a:solidFill>
                  <a:schemeClr val="bg1"/>
                </a:solidFill>
                <a:latin typeface="Calibri" charset="0"/>
                <a:ea typeface="Calibri" charset="0"/>
                <a:cs typeface="Calibri" charset="0"/>
                <a:sym typeface="Lucida Grande"/>
              </a:rPr>
              <a:t>сердца</a:t>
            </a:r>
            <a:r>
              <a:rPr lang="en-US" b="1" dirty="0">
                <a:solidFill>
                  <a:schemeClr val="bg1"/>
                </a:solidFill>
                <a:latin typeface="Calibri" charset="0"/>
                <a:ea typeface="Calibri" charset="0"/>
                <a:cs typeface="Calibri" charset="0"/>
                <a:sym typeface="Lucida Grande"/>
              </a:rPr>
              <a:t>. </a:t>
            </a:r>
            <a:endParaRPr lang="en-US" dirty="0">
              <a:solidFill>
                <a:schemeClr val="bg1"/>
              </a:solidFill>
              <a:latin typeface="Calibri" charset="0"/>
              <a:ea typeface="Calibri" charset="0"/>
              <a:cs typeface="Calibri" charset="0"/>
              <a:sym typeface="Lucida Grande"/>
            </a:endParaRPr>
          </a:p>
          <a:p>
            <a:pPr lvl="0"/>
            <a:r>
              <a:rPr lang="en-US" dirty="0" err="1">
                <a:solidFill>
                  <a:schemeClr val="bg1"/>
                </a:solidFill>
                <a:latin typeface="Calibri" charset="0"/>
                <a:ea typeface="Calibri" charset="0"/>
                <a:cs typeface="Calibri" charset="0"/>
                <a:sym typeface="Lucida Grande"/>
              </a:rPr>
              <a:t>Смиренные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бескорыстные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люди</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постоянно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взывают</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Боже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будь</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милостив</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ко</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мне</a:t>
            </a:r>
            <a:r>
              <a:rPr lang="en-US" dirty="0">
                <a:solidFill>
                  <a:schemeClr val="bg1"/>
                </a:solidFill>
                <a:latin typeface="Calibri" charset="0"/>
                <a:ea typeface="Calibri" charset="0"/>
                <a:cs typeface="Calibri" charset="0"/>
                <a:sym typeface="Lucida Grande"/>
              </a:rPr>
              <a:t>, </a:t>
            </a:r>
            <a:r>
              <a:rPr lang="en-US" dirty="0" err="1">
                <a:solidFill>
                  <a:schemeClr val="bg1"/>
                </a:solidFill>
                <a:latin typeface="Calibri" charset="0"/>
                <a:ea typeface="Calibri" charset="0"/>
                <a:cs typeface="Calibri" charset="0"/>
                <a:sym typeface="Lucida Grande"/>
              </a:rPr>
              <a:t>грешнику</a:t>
            </a:r>
            <a:r>
              <a:rPr lang="en-US" dirty="0">
                <a:solidFill>
                  <a:schemeClr val="bg1"/>
                </a:solidFill>
                <a:latin typeface="Calibri" charset="0"/>
                <a:ea typeface="Calibri" charset="0"/>
                <a:cs typeface="Calibri" charset="0"/>
                <a:sym typeface="Lucida Grande"/>
              </a:rPr>
              <a:t>!”</a:t>
            </a:r>
          </a:p>
          <a:p>
            <a:pPr marL="457200" marR="457200" indent="-228600" algn="l" defTabSz="457200">
              <a:defRPr b="1">
                <a:solidFill>
                  <a:srgbClr val="000000"/>
                </a:solidFill>
                <a:latin typeface="Calibri"/>
                <a:ea typeface="Calibri"/>
                <a:cs typeface="Calibri"/>
                <a:sym typeface="Calibri"/>
              </a:defRPr>
            </a:pPr>
            <a:endParaRPr b="1" dirty="0">
              <a:solidFill>
                <a:schemeClr val="bg1"/>
              </a:solidFill>
              <a:latin typeface="Calibri" charset="0"/>
              <a:ea typeface="Calibri" charset="0"/>
              <a:cs typeface="Calibri" charset="0"/>
            </a:endParaRPr>
          </a:p>
        </p:txBody>
      </p:sp>
      <p:sp>
        <p:nvSpPr>
          <p:cNvPr id="248" name="Slide 10"/>
          <p:cNvSpPr/>
          <p:nvPr/>
        </p:nvSpPr>
        <p:spPr>
          <a:xfrm>
            <a:off x="10593266" y="698500"/>
            <a:ext cx="1766517"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10</a:t>
            </a:r>
          </a:p>
        </p:txBody>
      </p:sp>
    </p:spTree>
    <p:extLst>
      <p:ext uri="{BB962C8B-B14F-4D97-AF65-F5344CB8AC3E}">
        <p14:creationId xmlns:p14="http://schemas.microsoft.com/office/powerpoint/2010/main" val="738225186"/>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 Proud self-filled people don’t think they need revival, but they think everyone else does. (In fact, right about now, they are making a mental list of all those who need to read this list.)…"/>
          <p:cNvSpPr/>
          <p:nvPr/>
        </p:nvSpPr>
        <p:spPr>
          <a:xfrm>
            <a:off x="723900" y="1007765"/>
            <a:ext cx="11544300" cy="564257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algn="l" defTabSz="457200">
              <a:defRPr>
                <a:solidFill>
                  <a:srgbClr val="000000"/>
                </a:solidFill>
                <a:latin typeface="Calibri"/>
                <a:ea typeface="Calibri"/>
                <a:cs typeface="Calibri"/>
                <a:sym typeface="Calibri"/>
              </a:defRPr>
            </a:pPr>
            <a:endParaRPr dirty="0"/>
          </a:p>
          <a:p>
            <a:pPr marL="457200" marR="457200" indent="-228600" algn="l" defTabSz="457200">
              <a:defRPr i="1">
                <a:solidFill>
                  <a:srgbClr val="000000"/>
                </a:solidFill>
                <a:latin typeface="Calibri"/>
                <a:ea typeface="Calibri"/>
                <a:cs typeface="Calibri"/>
                <a:sym typeface="Calibri"/>
              </a:defRPr>
            </a:pPr>
            <a:r>
              <a:rPr i="0" dirty="0" smtClean="0"/>
              <a:t>•</a:t>
            </a:r>
            <a:r>
              <a:rPr lang="ru-RU" b="1" dirty="0" smtClean="0"/>
              <a:t>Гордые </a:t>
            </a:r>
            <a:r>
              <a:rPr lang="ru-RU" b="1" dirty="0"/>
              <a:t>самодовольные люди не думают, что они сами нуждаются в возрождении, а вот другие да. </a:t>
            </a:r>
            <a:r>
              <a:rPr lang="ru-RU" dirty="0"/>
              <a:t>(Фактически, прямо сейчас они составляют список тех, кто должен с этим самым списком ознакомиться.)</a:t>
            </a:r>
            <a:endParaRPr dirty="0"/>
          </a:p>
          <a:p>
            <a:pPr marL="457200" marR="457200" indent="-228600" algn="l" defTabSz="457200">
              <a:defRPr>
                <a:solidFill>
                  <a:srgbClr val="000000"/>
                </a:solidFill>
                <a:latin typeface="Calibri"/>
                <a:ea typeface="Calibri"/>
                <a:cs typeface="Calibri"/>
                <a:sym typeface="Calibri"/>
              </a:defRPr>
            </a:pPr>
            <a:r>
              <a:rPr dirty="0" smtClean="0"/>
              <a:t>•</a:t>
            </a:r>
            <a:r>
              <a:rPr lang="ru-RU" dirty="0" smtClean="0"/>
              <a:t>Смиренные </a:t>
            </a:r>
            <a:r>
              <a:rPr lang="ru-RU" dirty="0"/>
              <a:t>бескорыстные люди первыми готовы признать, что нуждаются в ежедневном духовном возрождении! Они постоянно чувствуют потребность в излитии Духа Святого в своих сердцах и жизнях.</a:t>
            </a:r>
            <a:endParaRPr b="1" dirty="0"/>
          </a:p>
        </p:txBody>
      </p:sp>
      <p:sp>
        <p:nvSpPr>
          <p:cNvPr id="251" name="“Will You not revive us again,…"/>
          <p:cNvSpPr/>
          <p:nvPr/>
        </p:nvSpPr>
        <p:spPr>
          <a:xfrm>
            <a:off x="1854200" y="7074257"/>
            <a:ext cx="8661400" cy="176458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228600" marR="457200" defTabSz="457200">
              <a:defRPr i="1">
                <a:solidFill>
                  <a:srgbClr val="000000"/>
                </a:solidFill>
                <a:latin typeface="Calibri"/>
                <a:ea typeface="Calibri"/>
                <a:cs typeface="Calibri"/>
                <a:sym typeface="Calibri"/>
              </a:defRPr>
            </a:pPr>
            <a:r>
              <a:rPr lang="en-US" i="1" dirty="0">
                <a:latin typeface="Lucida Grande"/>
                <a:ea typeface="Lucida Grande"/>
                <a:cs typeface="Lucida Grande"/>
                <a:sym typeface="Lucida Grande"/>
              </a:rPr>
              <a:t>“</a:t>
            </a:r>
            <a:r>
              <a:rPr lang="en-US" i="1" dirty="0" err="1">
                <a:latin typeface="Lucida Grande"/>
                <a:ea typeface="Lucida Grande"/>
                <a:cs typeface="Lucida Grande"/>
                <a:sym typeface="Lucida Grande"/>
              </a:rPr>
              <a:t>Неужели</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снова</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не</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оживишь</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нас</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чтобы</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народ</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Твой</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возрадовался</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о</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Тебе</a:t>
            </a:r>
            <a:r>
              <a:rPr lang="en-US" i="1" dirty="0">
                <a:latin typeface="Lucida Grande"/>
                <a:ea typeface="Lucida Grande"/>
                <a:cs typeface="Lucida Grande"/>
                <a:sym typeface="Lucida Grande"/>
              </a:rPr>
              <a:t>?” (</a:t>
            </a:r>
            <a:r>
              <a:rPr lang="en-US" i="1" dirty="0" err="1">
                <a:latin typeface="Lucida Grande"/>
                <a:ea typeface="Lucida Grande"/>
                <a:cs typeface="Lucida Grande"/>
                <a:sym typeface="Lucida Grande"/>
              </a:rPr>
              <a:t>Пс</a:t>
            </a:r>
            <a:r>
              <a:rPr lang="en-US" i="1" dirty="0">
                <a:latin typeface="Lucida Grande"/>
                <a:ea typeface="Lucida Grande"/>
                <a:cs typeface="Lucida Grande"/>
                <a:sym typeface="Lucida Grande"/>
              </a:rPr>
              <a:t>. 84:7</a:t>
            </a:r>
            <a:r>
              <a:rPr lang="en-US" i="1" dirty="0" smtClean="0">
                <a:latin typeface="Lucida Grande"/>
                <a:ea typeface="Lucida Grande"/>
                <a:cs typeface="Lucida Grande"/>
                <a:sym typeface="Lucida Grande"/>
              </a:rPr>
              <a:t>).</a:t>
            </a:r>
            <a:endParaRPr lang="en-US" dirty="0">
              <a:latin typeface="Lucida Grande"/>
              <a:ea typeface="Lucida Grande"/>
              <a:cs typeface="Lucida Grande"/>
              <a:sym typeface="Lucida Grande"/>
            </a:endParaRPr>
          </a:p>
        </p:txBody>
      </p:sp>
      <p:sp>
        <p:nvSpPr>
          <p:cNvPr id="252" name="Slide 11"/>
          <p:cNvSpPr/>
          <p:nvPr/>
        </p:nvSpPr>
        <p:spPr>
          <a:xfrm>
            <a:off x="10610121" y="698500"/>
            <a:ext cx="1732807" cy="647701"/>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a:solidFill>
                  <a:srgbClr val="FFFFFF"/>
                </a:solidFill>
                <a:latin typeface="Abadi MT Condensed Extra Bold"/>
                <a:ea typeface="Abadi MT Condensed Extra Bold"/>
                <a:cs typeface="Abadi MT Condensed Extra Bold"/>
                <a:sym typeface="Abadi MT Condensed Extra Bold"/>
              </a:defRPr>
            </a:lvl1pPr>
          </a:lstStyle>
          <a:p>
            <a:r>
              <a:t>Slide 11</a:t>
            </a:r>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55" name="Praise the Lord, we serve a God that can…"/>
          <p:cNvSpPr/>
          <p:nvPr/>
        </p:nvSpPr>
        <p:spPr>
          <a:xfrm>
            <a:off x="383075" y="1830527"/>
            <a:ext cx="11595101" cy="305724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defRPr sz="4800">
                <a:solidFill>
                  <a:srgbClr val="000000"/>
                </a:solidFill>
                <a:latin typeface="Calibri"/>
                <a:ea typeface="Calibri"/>
                <a:cs typeface="Calibri"/>
                <a:sym typeface="Calibri"/>
              </a:defRPr>
            </a:pPr>
            <a:r>
              <a:rPr lang="ru-RU" dirty="0" smtClean="0"/>
              <a:t>Славьте Господа, мы служим Богу, который может изменять сердца</a:t>
            </a:r>
            <a:r>
              <a:rPr dirty="0" smtClean="0"/>
              <a:t>!</a:t>
            </a:r>
            <a:endParaRPr dirty="0"/>
          </a:p>
          <a:p>
            <a:pPr>
              <a:defRPr sz="4800">
                <a:solidFill>
                  <a:srgbClr val="000000"/>
                </a:solidFill>
                <a:latin typeface="Calibri"/>
                <a:ea typeface="Calibri"/>
                <a:cs typeface="Calibri"/>
                <a:sym typeface="Calibri"/>
              </a:defRPr>
            </a:pPr>
            <a:endParaRPr dirty="0"/>
          </a:p>
          <a:p>
            <a:pPr>
              <a:defRPr sz="4800">
                <a:solidFill>
                  <a:srgbClr val="000000"/>
                </a:solidFill>
                <a:latin typeface="Calibri"/>
                <a:ea typeface="Calibri"/>
                <a:cs typeface="Calibri"/>
                <a:sym typeface="Calibri"/>
              </a:defRPr>
            </a:pPr>
            <a:r>
              <a:rPr lang="ru-RU" dirty="0" err="1" smtClean="0"/>
              <a:t>Иез</a:t>
            </a:r>
            <a:r>
              <a:rPr lang="ru-RU" dirty="0" smtClean="0"/>
              <a:t>.</a:t>
            </a:r>
            <a:r>
              <a:rPr dirty="0" smtClean="0"/>
              <a:t> </a:t>
            </a:r>
            <a:r>
              <a:rPr dirty="0"/>
              <a:t>36:26</a:t>
            </a:r>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 name="lightstock_235727_medium_bhp.jpg" descr="lightstock_235727_medium_bhp.jpg"/>
          <p:cNvPicPr>
            <a:picLocks noChangeAspect="1"/>
          </p:cNvPicPr>
          <p:nvPr/>
        </p:nvPicPr>
        <p:blipFill>
          <a:blip r:embed="rId3"/>
          <a:stretch>
            <a:fillRect/>
          </a:stretch>
        </p:blipFill>
        <p:spPr>
          <a:xfrm>
            <a:off x="-800100" y="0"/>
            <a:ext cx="14617700" cy="9753600"/>
          </a:xfrm>
          <a:prstGeom prst="rect">
            <a:avLst/>
          </a:prstGeom>
          <a:ln w="12700">
            <a:miter lim="400000"/>
          </a:ln>
        </p:spPr>
      </p:pic>
      <p:sp>
        <p:nvSpPr>
          <p:cNvPr id="258" name="Let’s give God our dust!"/>
          <p:cNvSpPr/>
          <p:nvPr/>
        </p:nvSpPr>
        <p:spPr>
          <a:xfrm>
            <a:off x="247649" y="7326769"/>
            <a:ext cx="12907380" cy="2072362"/>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6400" b="1">
                <a:solidFill>
                  <a:srgbClr val="FFFFFF"/>
                </a:solidFill>
                <a:latin typeface="Calibri"/>
                <a:ea typeface="Calibri"/>
                <a:cs typeface="Calibri"/>
                <a:sym typeface="Calibri"/>
              </a:defRPr>
            </a:lvl1pPr>
          </a:lstStyle>
          <a:p>
            <a:r>
              <a:rPr lang="ru-RU" dirty="0" smtClean="0"/>
              <a:t>Давайте предадим себя Богу, зная, </a:t>
            </a:r>
            <a:br>
              <a:rPr lang="ru-RU" dirty="0" smtClean="0"/>
            </a:br>
            <a:r>
              <a:rPr lang="ru-RU" dirty="0" smtClean="0"/>
              <a:t>что мы </a:t>
            </a:r>
            <a:r>
              <a:rPr lang="mr-IN" dirty="0" smtClean="0"/>
              <a:t>–</a:t>
            </a:r>
            <a:r>
              <a:rPr lang="ru-RU" dirty="0" smtClean="0"/>
              <a:t> прах земной!</a:t>
            </a:r>
            <a:endParaRPr dirty="0"/>
          </a:p>
        </p:txBody>
      </p:sp>
      <p:grpSp>
        <p:nvGrpSpPr>
          <p:cNvPr id="261" name="lightstock_1362_medium_bhp.jpg"/>
          <p:cNvGrpSpPr/>
          <p:nvPr/>
        </p:nvGrpSpPr>
        <p:grpSpPr>
          <a:xfrm rot="246506">
            <a:off x="7292491" y="3796940"/>
            <a:ext cx="5054601" cy="3975847"/>
            <a:chOff x="0" y="0"/>
            <a:chExt cx="5054600" cy="3975845"/>
          </a:xfrm>
        </p:grpSpPr>
        <p:pic>
          <p:nvPicPr>
            <p:cNvPr id="260" name="lightstock_1362_medium_bhp.jpg" descr="lightstock_1362_medium_bhp.jpg"/>
            <p:cNvPicPr>
              <a:picLocks noChangeAspect="1"/>
            </p:cNvPicPr>
            <p:nvPr/>
          </p:nvPicPr>
          <p:blipFill>
            <a:blip r:embed="rId4"/>
            <a:stretch>
              <a:fillRect/>
            </a:stretch>
          </p:blipFill>
          <p:spPr>
            <a:xfrm>
              <a:off x="215899" y="139700"/>
              <a:ext cx="4622801" cy="3417046"/>
            </a:xfrm>
            <a:prstGeom prst="rect">
              <a:avLst/>
            </a:prstGeom>
            <a:ln>
              <a:noFill/>
            </a:ln>
            <a:effectLst/>
          </p:spPr>
        </p:pic>
        <p:pic>
          <p:nvPicPr>
            <p:cNvPr id="259" name="lightstock_1362_medium_bhp.jpg" descr="lightstock_1362_medium_bhp.jpg"/>
            <p:cNvPicPr>
              <a:picLocks/>
            </p:cNvPicPr>
            <p:nvPr/>
          </p:nvPicPr>
          <p:blipFill>
            <a:blip r:embed="rId5"/>
            <a:stretch>
              <a:fillRect/>
            </a:stretch>
          </p:blipFill>
          <p:spPr>
            <a:xfrm>
              <a:off x="-1" y="0"/>
              <a:ext cx="5054601" cy="3975846"/>
            </a:xfrm>
            <a:prstGeom prst="rect">
              <a:avLst/>
            </a:prstGeom>
            <a:effectLst/>
          </p:spPr>
        </p:pic>
      </p:grpSp>
      <p:grpSp>
        <p:nvGrpSpPr>
          <p:cNvPr id="264" name="lightstock_141945_medium_bhp.jpg"/>
          <p:cNvGrpSpPr/>
          <p:nvPr/>
        </p:nvGrpSpPr>
        <p:grpSpPr>
          <a:xfrm rot="21238411">
            <a:off x="4369179" y="632978"/>
            <a:ext cx="5156201" cy="3700220"/>
            <a:chOff x="0" y="0"/>
            <a:chExt cx="5156200" cy="3700219"/>
          </a:xfrm>
        </p:grpSpPr>
        <p:pic>
          <p:nvPicPr>
            <p:cNvPr id="263" name="lightstock_141945_medium_bhp.jpg" descr="lightstock_141945_medium_bhp.jpg"/>
            <p:cNvPicPr>
              <a:picLocks noChangeAspect="1"/>
            </p:cNvPicPr>
            <p:nvPr/>
          </p:nvPicPr>
          <p:blipFill>
            <a:blip r:embed="rId6"/>
            <a:stretch>
              <a:fillRect/>
            </a:stretch>
          </p:blipFill>
          <p:spPr>
            <a:xfrm>
              <a:off x="215900" y="139700"/>
              <a:ext cx="4724401" cy="3141420"/>
            </a:xfrm>
            <a:prstGeom prst="rect">
              <a:avLst/>
            </a:prstGeom>
            <a:ln>
              <a:noFill/>
            </a:ln>
            <a:effectLst/>
          </p:spPr>
        </p:pic>
        <p:pic>
          <p:nvPicPr>
            <p:cNvPr id="262" name="lightstock_141945_medium_bhp.jpg" descr="lightstock_141945_medium_bhp.jpg"/>
            <p:cNvPicPr>
              <a:picLocks/>
            </p:cNvPicPr>
            <p:nvPr/>
          </p:nvPicPr>
          <p:blipFill>
            <a:blip r:embed="rId7"/>
            <a:stretch>
              <a:fillRect/>
            </a:stretch>
          </p:blipFill>
          <p:spPr>
            <a:xfrm>
              <a:off x="0" y="0"/>
              <a:ext cx="5156201" cy="3700220"/>
            </a:xfrm>
            <a:prstGeom prst="rect">
              <a:avLst/>
            </a:prstGeom>
            <a:effectLst/>
          </p:spPr>
        </p:pic>
      </p:grpSp>
      <p:grpSp>
        <p:nvGrpSpPr>
          <p:cNvPr id="267" name="lightstock_64518_medium_bhp.jpg"/>
          <p:cNvGrpSpPr/>
          <p:nvPr/>
        </p:nvGrpSpPr>
        <p:grpSpPr>
          <a:xfrm>
            <a:off x="584200" y="3314700"/>
            <a:ext cx="5056932" cy="3644900"/>
            <a:chOff x="0" y="0"/>
            <a:chExt cx="5056931" cy="3644900"/>
          </a:xfrm>
        </p:grpSpPr>
        <p:pic>
          <p:nvPicPr>
            <p:cNvPr id="266" name="lightstock_64518_medium_bhp.jpg" descr="lightstock_64518_medium_bhp.jpg"/>
            <p:cNvPicPr>
              <a:picLocks noChangeAspect="1"/>
            </p:cNvPicPr>
            <p:nvPr/>
          </p:nvPicPr>
          <p:blipFill>
            <a:blip r:embed="rId8"/>
            <a:stretch>
              <a:fillRect/>
            </a:stretch>
          </p:blipFill>
          <p:spPr>
            <a:xfrm>
              <a:off x="215900" y="139700"/>
              <a:ext cx="4625132" cy="3086100"/>
            </a:xfrm>
            <a:prstGeom prst="rect">
              <a:avLst/>
            </a:prstGeom>
            <a:ln>
              <a:noFill/>
            </a:ln>
            <a:effectLst/>
          </p:spPr>
        </p:pic>
        <p:pic>
          <p:nvPicPr>
            <p:cNvPr id="265" name="lightstock_64518_medium_bhp.jpg" descr="lightstock_64518_medium_bhp.jpg"/>
            <p:cNvPicPr>
              <a:picLocks/>
            </p:cNvPicPr>
            <p:nvPr/>
          </p:nvPicPr>
          <p:blipFill>
            <a:blip r:embed="rId9"/>
            <a:stretch>
              <a:fillRect/>
            </a:stretch>
          </p:blipFill>
          <p:spPr>
            <a:xfrm>
              <a:off x="0" y="0"/>
              <a:ext cx="5056932" cy="3644900"/>
            </a:xfrm>
            <a:prstGeom prst="rect">
              <a:avLst/>
            </a:prstGeom>
            <a:effectLst/>
          </p:spPr>
        </p:pic>
      </p:grpSp>
      <p:sp>
        <p:nvSpPr>
          <p:cNvPr id="268" name="Once again..."/>
          <p:cNvSpPr/>
          <p:nvPr/>
        </p:nvSpPr>
        <p:spPr>
          <a:xfrm>
            <a:off x="1318627" y="7044055"/>
            <a:ext cx="2027799" cy="65659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b="1">
                <a:solidFill>
                  <a:srgbClr val="FFFFFF"/>
                </a:solidFill>
                <a:latin typeface="Calibri"/>
                <a:ea typeface="Calibri"/>
                <a:cs typeface="Calibri"/>
                <a:sym typeface="Calibri"/>
              </a:defRPr>
            </a:lvl1pPr>
          </a:lstStyle>
          <a:p>
            <a:r>
              <a:rPr lang="ru-RU" dirty="0" smtClean="0"/>
              <a:t>И снова</a:t>
            </a:r>
            <a:r>
              <a:rPr dirty="0" smtClean="0"/>
              <a:t>...</a:t>
            </a:r>
            <a:endParaRPr dirty="0"/>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71" name="“But thou art holy, O thou that inhabitest the…"/>
          <p:cNvSpPr/>
          <p:nvPr/>
        </p:nvSpPr>
        <p:spPr>
          <a:xfrm>
            <a:off x="2074" y="3881755"/>
            <a:ext cx="12992101" cy="6565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defRPr>
                <a:solidFill>
                  <a:srgbClr val="000000"/>
                </a:solidFill>
                <a:latin typeface="Calibri"/>
                <a:ea typeface="Calibri"/>
                <a:cs typeface="Calibri"/>
                <a:sym typeface="Calibri"/>
              </a:defRPr>
            </a:pPr>
            <a:r>
              <a:rPr dirty="0" smtClean="0"/>
              <a:t>“</a:t>
            </a:r>
            <a:r>
              <a:rPr lang="ru-RU" dirty="0" smtClean="0"/>
              <a:t>Но Ты, </a:t>
            </a:r>
            <a:r>
              <a:rPr lang="ru-RU" dirty="0" err="1" smtClean="0"/>
              <a:t>Святый</a:t>
            </a:r>
            <a:r>
              <a:rPr lang="ru-RU" dirty="0" smtClean="0"/>
              <a:t>, живешь среди славословий Израиля</a:t>
            </a:r>
            <a:r>
              <a:rPr dirty="0" smtClean="0"/>
              <a:t>” </a:t>
            </a:r>
            <a:r>
              <a:rPr lang="ru-RU" dirty="0" err="1" smtClean="0"/>
              <a:t>Пс</a:t>
            </a:r>
            <a:r>
              <a:rPr lang="ru-RU" dirty="0" smtClean="0"/>
              <a:t>.</a:t>
            </a:r>
            <a:r>
              <a:rPr dirty="0" smtClean="0"/>
              <a:t> 2</a:t>
            </a:r>
            <a:r>
              <a:rPr lang="ru-RU" dirty="0" smtClean="0"/>
              <a:t>1</a:t>
            </a:r>
            <a:r>
              <a:rPr dirty="0" smtClean="0"/>
              <a:t>:</a:t>
            </a:r>
            <a:r>
              <a:rPr lang="ru-RU" dirty="0" smtClean="0"/>
              <a:t>4</a:t>
            </a:r>
            <a:endParaRPr dirty="0"/>
          </a:p>
        </p:txBody>
      </p:sp>
      <p:sp>
        <p:nvSpPr>
          <p:cNvPr id="272" name="And let’s praise Him for…"/>
          <p:cNvSpPr/>
          <p:nvPr/>
        </p:nvSpPr>
        <p:spPr>
          <a:xfrm>
            <a:off x="789475" y="1235690"/>
            <a:ext cx="11417301" cy="15799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a:defRPr sz="4800" b="1">
                <a:solidFill>
                  <a:srgbClr val="000000"/>
                </a:solidFill>
                <a:latin typeface="Calibri"/>
                <a:ea typeface="Calibri"/>
                <a:cs typeface="Calibri"/>
                <a:sym typeface="Calibri"/>
              </a:defRPr>
            </a:pPr>
            <a:r>
              <a:rPr lang="ru-RU" dirty="0" smtClean="0"/>
              <a:t>Давайте будем славить Его за милость к нам!</a:t>
            </a:r>
            <a:endParaRPr dirty="0"/>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 name="lightstock_213429_jpg_bhp.jpg" descr="lightstock_213429_jpg_bhp.jpg"/>
          <p:cNvPicPr>
            <a:picLocks noChangeAspect="1"/>
          </p:cNvPicPr>
          <p:nvPr/>
        </p:nvPicPr>
        <p:blipFill>
          <a:blip r:embed="rId3"/>
          <a:stretch>
            <a:fillRect/>
          </a:stretch>
        </p:blipFill>
        <p:spPr>
          <a:xfrm>
            <a:off x="0" y="-2755900"/>
            <a:ext cx="13004800" cy="13004800"/>
          </a:xfrm>
          <a:prstGeom prst="rect">
            <a:avLst/>
          </a:prstGeom>
          <a:ln w="12700">
            <a:miter lim="400000"/>
          </a:ln>
        </p:spPr>
      </p:pic>
      <p:sp>
        <p:nvSpPr>
          <p:cNvPr id="275" name="“Grace and peace be multiplied unto you through the knowledge of God, and of Jesus our Lord, According as his divine power hath given unto us all things that pertain unto life and godliness, through the knowledge of him that hath called us to glory and virtue: Whereby are given unto us exceeding great and precious promises: that by these ye might be partakers of the divine nature, having escaped the corruption that is in the world through lust” (2 Pet. 1:2-4)"/>
          <p:cNvSpPr/>
          <p:nvPr/>
        </p:nvSpPr>
        <p:spPr>
          <a:xfrm>
            <a:off x="838200" y="2359005"/>
            <a:ext cx="11315700" cy="35496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3000">
                <a:solidFill>
                  <a:srgbClr val="000000"/>
                </a:solidFill>
                <a:latin typeface="Calibri"/>
                <a:ea typeface="Calibri"/>
                <a:cs typeface="Calibri"/>
                <a:sym typeface="Calibri"/>
              </a:defRPr>
            </a:pPr>
            <a:r>
              <a:rPr lang="en-US" sz="2800" dirty="0" err="1">
                <a:latin typeface="Lucida Grande"/>
                <a:ea typeface="Lucida Grande"/>
                <a:cs typeface="Lucida Grande"/>
                <a:sym typeface="Lucida Grande"/>
              </a:rPr>
              <a:t>Благодать</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и</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мир</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да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умножится</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в</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познании</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Бога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и</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Христиа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Иисуса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Господа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нашего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Как</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от</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Божественной</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силы</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Его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даровано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нам</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все</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потребно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для</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жизни</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благочестия</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через</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познание</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Призвавшего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нас</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славою</a:t>
            </a:r>
            <a:r>
              <a:rPr lang="en-US" sz="2800" dirty="0">
                <a:latin typeface="Lucida Grande"/>
                <a:ea typeface="Lucida Grande"/>
                <a:cs typeface="Lucida Grande"/>
                <a:sym typeface="Lucida Grande"/>
              </a:rPr>
              <a:t> и </a:t>
            </a:r>
            <a:r>
              <a:rPr lang="en-US" sz="2800" dirty="0" err="1">
                <a:latin typeface="Lucida Grande"/>
                <a:ea typeface="Lucida Grande"/>
                <a:cs typeface="Lucida Grande"/>
                <a:sym typeface="Lucida Grande"/>
              </a:rPr>
              <a:t>благостию</a:t>
            </a:r>
            <a:r>
              <a:rPr lang="en-US" sz="2800" dirty="0">
                <a:latin typeface="Lucida Grande"/>
                <a:ea typeface="Lucida Grande"/>
                <a:cs typeface="Lucida Grande"/>
                <a:sym typeface="Lucida Grande"/>
              </a:rPr>
              <a:t>, </a:t>
            </a:r>
            <a:r>
              <a:rPr lang="en-US" sz="2800" b="1" dirty="0" err="1">
                <a:latin typeface="Lucida Grande"/>
                <a:ea typeface="Lucida Grande"/>
                <a:cs typeface="Lucida Grande"/>
                <a:sym typeface="Lucida Grande"/>
              </a:rPr>
              <a:t>которыми</a:t>
            </a:r>
            <a:r>
              <a:rPr lang="en-US" sz="2800" b="1" dirty="0">
                <a:latin typeface="Lucida Grande"/>
                <a:ea typeface="Lucida Grande"/>
                <a:cs typeface="Lucida Grande"/>
                <a:sym typeface="Lucida Grande"/>
              </a:rPr>
              <a:t> </a:t>
            </a:r>
            <a:r>
              <a:rPr lang="en-US" sz="2800" b="1" dirty="0" err="1">
                <a:latin typeface="Lucida Grande"/>
                <a:ea typeface="Lucida Grande"/>
                <a:cs typeface="Lucida Grande"/>
                <a:sym typeface="Lucida Grande"/>
              </a:rPr>
              <a:t>дарованы</a:t>
            </a:r>
            <a:r>
              <a:rPr lang="en-US" sz="2800" b="1" dirty="0">
                <a:latin typeface="Lucida Grande"/>
                <a:ea typeface="Lucida Grande"/>
                <a:cs typeface="Lucida Grande"/>
                <a:sym typeface="Lucida Grande"/>
              </a:rPr>
              <a:t> </a:t>
            </a:r>
            <a:r>
              <a:rPr lang="en-US" sz="2800" b="1" dirty="0" err="1">
                <a:latin typeface="Lucida Grande"/>
                <a:ea typeface="Lucida Grande"/>
                <a:cs typeface="Lucida Grande"/>
                <a:sym typeface="Lucida Grande"/>
              </a:rPr>
              <a:t>нам</a:t>
            </a:r>
            <a:r>
              <a:rPr lang="en-US" sz="2800" b="1" dirty="0">
                <a:latin typeface="Lucida Grande"/>
                <a:ea typeface="Lucida Grande"/>
                <a:cs typeface="Lucida Grande"/>
                <a:sym typeface="Lucida Grande"/>
              </a:rPr>
              <a:t> </a:t>
            </a:r>
            <a:r>
              <a:rPr lang="en-US" sz="2800" b="1" dirty="0" err="1">
                <a:latin typeface="Lucida Grande"/>
                <a:ea typeface="Lucida Grande"/>
                <a:cs typeface="Lucida Grande"/>
                <a:sym typeface="Lucida Grande"/>
              </a:rPr>
              <a:t>велиие</a:t>
            </a:r>
            <a:r>
              <a:rPr lang="en-US" sz="2800" b="1" dirty="0">
                <a:latin typeface="Lucida Grande"/>
                <a:ea typeface="Lucida Grande"/>
                <a:cs typeface="Lucida Grande"/>
                <a:sym typeface="Lucida Grande"/>
              </a:rPr>
              <a:t> и </a:t>
            </a:r>
            <a:r>
              <a:rPr lang="en-US" sz="2800" b="1" dirty="0" err="1">
                <a:latin typeface="Lucida Grande"/>
                <a:ea typeface="Lucida Grande"/>
                <a:cs typeface="Lucida Grande"/>
                <a:sym typeface="Lucida Grande"/>
              </a:rPr>
              <a:t>драгоценный</a:t>
            </a:r>
            <a:r>
              <a:rPr lang="en-US" sz="2800" b="1" dirty="0">
                <a:latin typeface="Lucida Grande"/>
                <a:ea typeface="Lucida Grande"/>
                <a:cs typeface="Lucida Grande"/>
                <a:sym typeface="Lucida Grande"/>
              </a:rPr>
              <a:t> </a:t>
            </a:r>
            <a:r>
              <a:rPr lang="en-US" sz="2800" b="1" dirty="0" err="1">
                <a:latin typeface="Lucida Grande"/>
                <a:ea typeface="Lucida Grande"/>
                <a:cs typeface="Lucida Grande"/>
                <a:sym typeface="Lucida Grande"/>
              </a:rPr>
              <a:t>обетования</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дабы</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вы</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через</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них</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соделалиь</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причастниками</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Божеского</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естества</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удалившись</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от</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господствующего</a:t>
            </a:r>
            <a:r>
              <a:rPr lang="en-US" sz="2800" dirty="0">
                <a:latin typeface="Lucida Grande"/>
                <a:ea typeface="Lucida Grande"/>
                <a:cs typeface="Lucida Grande"/>
                <a:sym typeface="Lucida Grande"/>
              </a:rPr>
              <a:t> в </a:t>
            </a:r>
            <a:r>
              <a:rPr lang="en-US" sz="2800" dirty="0" err="1">
                <a:latin typeface="Lucida Grande"/>
                <a:ea typeface="Lucida Grande"/>
                <a:cs typeface="Lucida Grande"/>
                <a:sym typeface="Lucida Grande"/>
              </a:rPr>
              <a:t>мире</a:t>
            </a:r>
            <a:r>
              <a:rPr lang="en-US" sz="2800" dirty="0">
                <a:latin typeface="Lucida Grande"/>
                <a:ea typeface="Lucida Grande"/>
                <a:cs typeface="Lucida Grande"/>
                <a:sym typeface="Lucida Grande"/>
              </a:rPr>
              <a:t> </a:t>
            </a:r>
            <a:r>
              <a:rPr lang="en-US" sz="2800" dirty="0" err="1">
                <a:latin typeface="Lucida Grande"/>
                <a:ea typeface="Lucida Grande"/>
                <a:cs typeface="Lucida Grande"/>
                <a:sym typeface="Lucida Grande"/>
              </a:rPr>
              <a:t>растления</a:t>
            </a:r>
            <a:r>
              <a:rPr lang="en-US" sz="2800" dirty="0">
                <a:latin typeface="Lucida Grande"/>
                <a:ea typeface="Lucida Grande"/>
                <a:cs typeface="Lucida Grande"/>
                <a:sym typeface="Lucida Grande"/>
              </a:rPr>
              <a:t> </a:t>
            </a:r>
            <a:r>
              <a:rPr lang="en-US" sz="2800" dirty="0" err="1" smtClean="0">
                <a:latin typeface="Lucida Grande"/>
                <a:ea typeface="Lucida Grande"/>
                <a:cs typeface="Lucida Grande"/>
                <a:sym typeface="Lucida Grande"/>
              </a:rPr>
              <a:t>похотью</a:t>
            </a:r>
            <a:endParaRPr lang="ru-RU" sz="2800" smtClean="0">
              <a:latin typeface="Lucida Grande"/>
              <a:ea typeface="Lucida Grande"/>
              <a:cs typeface="Lucida Grande"/>
              <a:sym typeface="Lucida Grande"/>
            </a:endParaRPr>
          </a:p>
          <a:p>
            <a:pPr marR="457200" defTabSz="457200">
              <a:defRPr sz="3000">
                <a:solidFill>
                  <a:srgbClr val="000000"/>
                </a:solidFill>
                <a:latin typeface="Calibri"/>
                <a:ea typeface="Calibri"/>
                <a:cs typeface="Calibri"/>
                <a:sym typeface="Calibri"/>
              </a:defRPr>
            </a:pPr>
            <a:r>
              <a:rPr lang="en-US" sz="2800" smtClean="0">
                <a:latin typeface="Lucida Grande"/>
                <a:ea typeface="Lucida Grande"/>
                <a:cs typeface="Lucida Grande"/>
                <a:sym typeface="Lucida Grande"/>
              </a:rPr>
              <a:t> </a:t>
            </a:r>
            <a:r>
              <a:rPr lang="en-US" sz="2800" dirty="0">
                <a:latin typeface="Lucida Grande"/>
                <a:ea typeface="Lucida Grande"/>
                <a:cs typeface="Lucida Grande"/>
                <a:sym typeface="Lucida Grande"/>
              </a:rPr>
              <a:t>(2 </a:t>
            </a:r>
            <a:r>
              <a:rPr lang="en-US" sz="2800" dirty="0" err="1">
                <a:latin typeface="Lucida Grande"/>
                <a:ea typeface="Lucida Grande"/>
                <a:cs typeface="Lucida Grande"/>
                <a:sym typeface="Lucida Grande"/>
              </a:rPr>
              <a:t>Петра</a:t>
            </a:r>
            <a:r>
              <a:rPr lang="en-US" sz="2800" dirty="0">
                <a:latin typeface="Lucida Grande"/>
                <a:ea typeface="Lucida Grande"/>
                <a:cs typeface="Lucida Grande"/>
                <a:sym typeface="Lucida Grande"/>
              </a:rPr>
              <a:t> 1:2-4</a:t>
            </a:r>
            <a:r>
              <a:rPr lang="en-US" sz="2800" dirty="0" smtClean="0">
                <a:latin typeface="Lucida Grande"/>
                <a:ea typeface="Lucida Grande"/>
                <a:cs typeface="Lucida Grande"/>
                <a:sym typeface="Lucida Grande"/>
              </a:rPr>
              <a:t>).</a:t>
            </a:r>
            <a:endParaRPr lang="en-US" sz="2800" dirty="0">
              <a:latin typeface="Lucida Grande"/>
              <a:ea typeface="Lucida Grande"/>
              <a:cs typeface="Lucida Grande"/>
              <a:sym typeface="Lucida Grande"/>
            </a:endParaRPr>
          </a:p>
        </p:txBody>
      </p:sp>
      <p:sp>
        <p:nvSpPr>
          <p:cNvPr id="276" name="Let’s Claim God’s Promises for Victory!"/>
          <p:cNvSpPr/>
          <p:nvPr/>
        </p:nvSpPr>
        <p:spPr>
          <a:xfrm>
            <a:off x="2487139" y="495201"/>
            <a:ext cx="7260001" cy="1333698"/>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000" b="1">
                <a:solidFill>
                  <a:srgbClr val="000000"/>
                </a:solidFill>
                <a:latin typeface="Calibri"/>
                <a:ea typeface="Calibri"/>
                <a:cs typeface="Calibri"/>
                <a:sym typeface="Calibri"/>
              </a:defRPr>
            </a:lvl1pPr>
          </a:lstStyle>
          <a:p>
            <a:r>
              <a:rPr lang="ru-RU" dirty="0" smtClean="0"/>
              <a:t>Давайте будем опираться </a:t>
            </a:r>
            <a:br>
              <a:rPr lang="ru-RU" dirty="0" smtClean="0"/>
            </a:br>
            <a:r>
              <a:rPr lang="ru-RU" dirty="0" smtClean="0"/>
              <a:t>на Божьи обетования и победу!</a:t>
            </a:r>
            <a:endParaRPr dirty="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2793135" y="1262122"/>
            <a:ext cx="7147790" cy="84125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ru-RU" dirty="0"/>
              <a:t>Характеристики гордости</a:t>
            </a:r>
            <a:r>
              <a:rPr lang="ru-RU" dirty="0" smtClean="0"/>
              <a:t>!</a:t>
            </a:r>
            <a:endParaRPr lang="ru-RU" dirty="0"/>
          </a:p>
        </p:txBody>
      </p:sp>
      <p:sp>
        <p:nvSpPr>
          <p:cNvPr id="140" name="“Pride doesn’t listen, it already knows.”"/>
          <p:cNvSpPr/>
          <p:nvPr/>
        </p:nvSpPr>
        <p:spPr>
          <a:xfrm>
            <a:off x="311931" y="2240943"/>
            <a:ext cx="11684000" cy="231858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pPr marL="685800" indent="-685800">
              <a:buFont typeface="Arial" panose="020B0604020202020204" pitchFamily="34" charset="0"/>
              <a:buChar char="•"/>
            </a:pPr>
            <a:endParaRPr lang="ru-RU" dirty="0"/>
          </a:p>
          <a:p>
            <a:pPr marL="685800" indent="-685800">
              <a:buFont typeface="Arial" panose="020B0604020202020204" pitchFamily="34" charset="0"/>
              <a:buChar char="•"/>
            </a:pPr>
            <a:r>
              <a:rPr lang="ru-RU" dirty="0"/>
              <a:t>“Гордый человек не слушает, </a:t>
            </a:r>
            <a:br>
              <a:rPr lang="ru-RU" dirty="0"/>
            </a:br>
            <a:r>
              <a:rPr lang="ru-RU" dirty="0"/>
              <a:t>он уже знает.” </a:t>
            </a:r>
          </a:p>
        </p:txBody>
      </p:sp>
      <p:sp>
        <p:nvSpPr>
          <p:cNvPr id="141" name="“Pride is the only disease that makes everyone sick except the one who has it!”"/>
          <p:cNvSpPr/>
          <p:nvPr/>
        </p:nvSpPr>
        <p:spPr>
          <a:xfrm>
            <a:off x="423430" y="4719725"/>
            <a:ext cx="11887200" cy="231858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b="1">
                <a:solidFill>
                  <a:srgbClr val="000000"/>
                </a:solidFill>
                <a:latin typeface="Calibri"/>
                <a:ea typeface="Calibri"/>
                <a:cs typeface="Calibri"/>
                <a:sym typeface="Calibri"/>
              </a:defRPr>
            </a:lvl1pPr>
          </a:lstStyle>
          <a:p>
            <a:pPr marL="685800" indent="-685800" algn="l">
              <a:buFont typeface="Arial" panose="020B0604020202020204" pitchFamily="34" charset="0"/>
              <a:buChar char="•"/>
            </a:pPr>
            <a:r>
              <a:rPr dirty="0" smtClean="0">
                <a:solidFill>
                  <a:schemeClr val="bg1">
                    <a:lumMod val="50000"/>
                  </a:schemeClr>
                </a:solidFill>
              </a:rPr>
              <a:t>“</a:t>
            </a:r>
            <a:r>
              <a:rPr lang="mr-IN" dirty="0" smtClean="0">
                <a:solidFill>
                  <a:schemeClr val="bg1">
                    <a:lumMod val="50000"/>
                  </a:schemeClr>
                </a:solidFill>
              </a:rPr>
              <a:t>Гордость </a:t>
            </a:r>
            <a:r>
              <a:rPr lang="mr-IN" dirty="0">
                <a:solidFill>
                  <a:schemeClr val="bg1">
                    <a:lumMod val="50000"/>
                  </a:schemeClr>
                </a:solidFill>
              </a:rPr>
              <a:t>– единственная болезнь</a:t>
            </a:r>
            <a:r>
              <a:rPr lang="mr-IN" dirty="0" smtClean="0">
                <a:solidFill>
                  <a:schemeClr val="bg1">
                    <a:lumMod val="50000"/>
                  </a:schemeClr>
                </a:solidFill>
              </a:rPr>
              <a:t>,</a:t>
            </a:r>
            <a:endParaRPr lang="ru-RU" dirty="0" smtClean="0">
              <a:solidFill>
                <a:schemeClr val="bg1">
                  <a:lumMod val="50000"/>
                </a:schemeClr>
              </a:solidFill>
            </a:endParaRPr>
          </a:p>
          <a:p>
            <a:pPr marL="685800" indent="-685800" algn="l">
              <a:buFont typeface="Arial" panose="020B0604020202020204" pitchFamily="34" charset="0"/>
              <a:buChar char="•"/>
            </a:pPr>
            <a:r>
              <a:rPr lang="mr-IN" dirty="0" smtClean="0">
                <a:solidFill>
                  <a:schemeClr val="bg1">
                    <a:lumMod val="50000"/>
                  </a:schemeClr>
                </a:solidFill>
              </a:rPr>
              <a:t> </a:t>
            </a:r>
            <a:r>
              <a:rPr lang="mr-IN" dirty="0">
                <a:solidFill>
                  <a:schemeClr val="bg1">
                    <a:lumMod val="50000"/>
                  </a:schemeClr>
                </a:solidFill>
              </a:rPr>
              <a:t>из-за которой страдают окружающие, а не тот, кто ею болен!” </a:t>
            </a:r>
            <a:endParaRPr dirty="0">
              <a:solidFill>
                <a:schemeClr val="bg1">
                  <a:lumMod val="50000"/>
                </a:schemeClr>
              </a:solidFill>
            </a:endParaRPr>
          </a:p>
        </p:txBody>
      </p:sp>
    </p:spTree>
    <p:extLst>
      <p:ext uri="{BB962C8B-B14F-4D97-AF65-F5344CB8AC3E}">
        <p14:creationId xmlns:p14="http://schemas.microsoft.com/office/powerpoint/2010/main" val="46572031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Characteristics of Pride!"/>
          <p:cNvSpPr/>
          <p:nvPr/>
        </p:nvSpPr>
        <p:spPr>
          <a:xfrm>
            <a:off x="2822632" y="1262122"/>
            <a:ext cx="7147791" cy="84125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ru-RU" dirty="0"/>
              <a:t>Характеристики гордости!</a:t>
            </a:r>
          </a:p>
        </p:txBody>
      </p:sp>
      <p:sp>
        <p:nvSpPr>
          <p:cNvPr id="140" name="“Pride doesn’t listen, it already knows.”"/>
          <p:cNvSpPr/>
          <p:nvPr/>
        </p:nvSpPr>
        <p:spPr>
          <a:xfrm>
            <a:off x="311931" y="2610274"/>
            <a:ext cx="11684000" cy="15799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pPr marL="685800" indent="-685800">
              <a:buFont typeface="Arial" panose="020B0604020202020204" pitchFamily="34" charset="0"/>
              <a:buChar char="•"/>
            </a:pPr>
            <a:r>
              <a:rPr lang="ru-RU" dirty="0"/>
              <a:t>“Гордый человек не слушает, </a:t>
            </a:r>
            <a:br>
              <a:rPr lang="ru-RU" dirty="0"/>
            </a:br>
            <a:r>
              <a:rPr lang="ru-RU" dirty="0"/>
              <a:t>он уже знает.” </a:t>
            </a:r>
          </a:p>
        </p:txBody>
      </p:sp>
      <p:sp>
        <p:nvSpPr>
          <p:cNvPr id="141" name="“Pride is the only disease that makes everyone sick except the one who has it!”"/>
          <p:cNvSpPr/>
          <p:nvPr/>
        </p:nvSpPr>
        <p:spPr>
          <a:xfrm>
            <a:off x="558800" y="4070798"/>
            <a:ext cx="11887200" cy="231858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b="1">
                <a:solidFill>
                  <a:srgbClr val="000000"/>
                </a:solidFill>
                <a:latin typeface="Calibri"/>
                <a:ea typeface="Calibri"/>
                <a:cs typeface="Calibri"/>
                <a:sym typeface="Calibri"/>
              </a:defRPr>
            </a:lvl1pPr>
          </a:lstStyle>
          <a:p>
            <a:pPr marL="685800" indent="-685800" algn="l">
              <a:buFont typeface="Arial" panose="020B0604020202020204" pitchFamily="34" charset="0"/>
              <a:buChar char="•"/>
            </a:pPr>
            <a:r>
              <a:rPr lang="mr-IN" dirty="0">
                <a:solidFill>
                  <a:schemeClr val="bg1">
                    <a:lumMod val="50000"/>
                  </a:schemeClr>
                </a:solidFill>
              </a:rPr>
              <a:t>“Гордость – единственная болезнь, </a:t>
            </a:r>
            <a:endParaRPr lang="ru-RU" dirty="0" smtClean="0">
              <a:solidFill>
                <a:schemeClr val="bg1">
                  <a:lumMod val="50000"/>
                </a:schemeClr>
              </a:solidFill>
            </a:endParaRPr>
          </a:p>
          <a:p>
            <a:pPr marL="685800" indent="-685800" algn="l">
              <a:buFont typeface="Arial" panose="020B0604020202020204" pitchFamily="34" charset="0"/>
              <a:buChar char="•"/>
            </a:pPr>
            <a:r>
              <a:rPr lang="mr-IN" dirty="0" smtClean="0">
                <a:solidFill>
                  <a:schemeClr val="bg1">
                    <a:lumMod val="50000"/>
                  </a:schemeClr>
                </a:solidFill>
              </a:rPr>
              <a:t>из-за </a:t>
            </a:r>
            <a:r>
              <a:rPr lang="mr-IN" dirty="0">
                <a:solidFill>
                  <a:schemeClr val="bg1">
                    <a:lumMod val="50000"/>
                  </a:schemeClr>
                </a:solidFill>
              </a:rPr>
              <a:t>которой страдают окружающие</a:t>
            </a:r>
            <a:r>
              <a:rPr lang="mr-IN" dirty="0" smtClean="0">
                <a:solidFill>
                  <a:schemeClr val="bg1">
                    <a:lumMod val="50000"/>
                  </a:schemeClr>
                </a:solidFill>
              </a:rPr>
              <a:t>,</a:t>
            </a:r>
            <a:endParaRPr lang="ru-RU" dirty="0" smtClean="0">
              <a:solidFill>
                <a:schemeClr val="bg1">
                  <a:lumMod val="50000"/>
                </a:schemeClr>
              </a:solidFill>
            </a:endParaRPr>
          </a:p>
          <a:p>
            <a:pPr marL="685800" indent="-685800" algn="l">
              <a:buFont typeface="Arial" panose="020B0604020202020204" pitchFamily="34" charset="0"/>
              <a:buChar char="•"/>
            </a:pPr>
            <a:r>
              <a:rPr lang="mr-IN" dirty="0" smtClean="0">
                <a:solidFill>
                  <a:schemeClr val="bg1">
                    <a:lumMod val="50000"/>
                  </a:schemeClr>
                </a:solidFill>
              </a:rPr>
              <a:t> </a:t>
            </a:r>
            <a:r>
              <a:rPr lang="mr-IN" dirty="0">
                <a:solidFill>
                  <a:schemeClr val="bg1">
                    <a:lumMod val="50000"/>
                  </a:schemeClr>
                </a:solidFill>
              </a:rPr>
              <a:t>а не тот, кто ею болен!”</a:t>
            </a:r>
            <a:r>
              <a:rPr dirty="0" smtClean="0">
                <a:solidFill>
                  <a:schemeClr val="bg1">
                    <a:lumMod val="50000"/>
                  </a:schemeClr>
                </a:solidFill>
              </a:rPr>
              <a:t> </a:t>
            </a:r>
            <a:endParaRPr dirty="0">
              <a:solidFill>
                <a:schemeClr val="bg1">
                  <a:lumMod val="50000"/>
                </a:schemeClr>
              </a:solidFill>
            </a:endParaRPr>
          </a:p>
        </p:txBody>
      </p:sp>
      <p:sp>
        <p:nvSpPr>
          <p:cNvPr id="142" name="“Pride is the carbon monoxide of sin. It silently and slowly kills you without you even knowing.”"/>
          <p:cNvSpPr/>
          <p:nvPr/>
        </p:nvSpPr>
        <p:spPr>
          <a:xfrm>
            <a:off x="554527" y="6591854"/>
            <a:ext cx="11887200" cy="194925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000">
                <a:solidFill>
                  <a:srgbClr val="000000"/>
                </a:solidFill>
                <a:latin typeface="Calibri"/>
                <a:ea typeface="Calibri"/>
                <a:cs typeface="Calibri"/>
                <a:sym typeface="Calibri"/>
              </a:defRPr>
            </a:lvl1pPr>
          </a:lstStyle>
          <a:p>
            <a:pPr marL="571500" indent="-571500" algn="l">
              <a:buFont typeface="Arial" panose="020B0604020202020204" pitchFamily="34" charset="0"/>
              <a:buChar char="•"/>
            </a:pPr>
            <a:r>
              <a:rPr lang="en-US" sz="3600" dirty="0">
                <a:latin typeface="Lucida Grande"/>
                <a:ea typeface="Lucida Grande"/>
                <a:cs typeface="Lucida Grande"/>
                <a:sym typeface="Lucida Grande"/>
              </a:rPr>
              <a:t>“</a:t>
            </a:r>
            <a:r>
              <a:rPr lang="en-US" sz="3600" dirty="0" err="1">
                <a:latin typeface="Lucida Grande"/>
                <a:ea typeface="Lucida Grande"/>
                <a:cs typeface="Lucida Grande"/>
                <a:sym typeface="Lucida Grande"/>
              </a:rPr>
              <a:t>Гордость</a:t>
            </a:r>
            <a:r>
              <a:rPr lang="en-US" sz="3600" dirty="0">
                <a:latin typeface="Lucida Grande"/>
                <a:ea typeface="Lucida Grande"/>
                <a:cs typeface="Lucida Grande"/>
                <a:sym typeface="Lucida Grande"/>
              </a:rPr>
              <a:t> </a:t>
            </a:r>
            <a:r>
              <a:rPr lang="en-US" sz="3600" dirty="0" err="1">
                <a:latin typeface="Lucida Grande"/>
                <a:ea typeface="Lucida Grande"/>
                <a:cs typeface="Lucida Grande"/>
                <a:sym typeface="Lucida Grande"/>
              </a:rPr>
              <a:t>это</a:t>
            </a:r>
            <a:r>
              <a:rPr lang="en-US" sz="3600" dirty="0">
                <a:latin typeface="Lucida Grande"/>
                <a:ea typeface="Lucida Grande"/>
                <a:cs typeface="Lucida Grande"/>
                <a:sym typeface="Lucida Grande"/>
              </a:rPr>
              <a:t> </a:t>
            </a:r>
            <a:r>
              <a:rPr lang="ru-RU" sz="3600" dirty="0">
                <a:latin typeface="Lucida Grande"/>
                <a:ea typeface="Lucida Grande"/>
                <a:cs typeface="Lucida Grande"/>
                <a:sym typeface="Lucida Grande"/>
              </a:rPr>
              <a:t>окись углерода греха</a:t>
            </a:r>
            <a:r>
              <a:rPr lang="ru-RU" sz="3600" dirty="0" smtClean="0">
                <a:latin typeface="Lucida Grande"/>
                <a:ea typeface="Lucida Grande"/>
                <a:cs typeface="Lucida Grande"/>
                <a:sym typeface="Lucida Grande"/>
              </a:rPr>
              <a:t>.</a:t>
            </a:r>
          </a:p>
          <a:p>
            <a:pPr marL="571500" indent="-571500" algn="l">
              <a:buFont typeface="Arial" panose="020B0604020202020204" pitchFamily="34" charset="0"/>
              <a:buChar char="•"/>
            </a:pPr>
            <a:r>
              <a:rPr lang="ru-RU" sz="3600" dirty="0" smtClean="0">
                <a:latin typeface="Lucida Grande"/>
                <a:ea typeface="Lucida Grande"/>
                <a:cs typeface="Lucida Grande"/>
                <a:sym typeface="Lucida Grande"/>
              </a:rPr>
              <a:t> </a:t>
            </a:r>
            <a:r>
              <a:rPr lang="ru-RU" sz="3600" dirty="0">
                <a:latin typeface="Lucida Grande"/>
                <a:ea typeface="Lucida Grande"/>
                <a:cs typeface="Lucida Grande"/>
                <a:sym typeface="Lucida Grande"/>
              </a:rPr>
              <a:t>Она постепенно и медленно убивает вас</a:t>
            </a:r>
            <a:r>
              <a:rPr lang="ru-RU" sz="3600" dirty="0" smtClean="0">
                <a:latin typeface="Lucida Grande"/>
                <a:ea typeface="Lucida Grande"/>
                <a:cs typeface="Lucida Grande"/>
                <a:sym typeface="Lucida Grande"/>
              </a:rPr>
              <a:t>,</a:t>
            </a:r>
          </a:p>
          <a:p>
            <a:pPr marL="571500" indent="-571500" algn="l">
              <a:buFont typeface="Arial" panose="020B0604020202020204" pitchFamily="34" charset="0"/>
              <a:buChar char="•"/>
            </a:pPr>
            <a:r>
              <a:rPr lang="ru-RU" sz="3600" dirty="0" smtClean="0">
                <a:latin typeface="Lucida Grande"/>
                <a:ea typeface="Lucida Grande"/>
                <a:cs typeface="Lucida Grande"/>
                <a:sym typeface="Lucida Grande"/>
              </a:rPr>
              <a:t> </a:t>
            </a:r>
            <a:r>
              <a:rPr lang="ru-RU" sz="3600" dirty="0">
                <a:latin typeface="Lucida Grande"/>
                <a:ea typeface="Lucida Grande"/>
                <a:cs typeface="Lucida Grande"/>
                <a:sym typeface="Lucida Grande"/>
              </a:rPr>
              <a:t>а вы даже об этом не знаете</a:t>
            </a:r>
            <a:r>
              <a:rPr lang="en-US" sz="3600" dirty="0">
                <a:latin typeface="Lucida Grande"/>
                <a:ea typeface="Lucida Grande"/>
                <a:cs typeface="Lucida Grande"/>
                <a:sym typeface="Lucida Grande"/>
              </a:rPr>
              <a:t>.”</a:t>
            </a:r>
            <a:r>
              <a:rPr lang="en-US" sz="4800" dirty="0">
                <a:latin typeface="Lucida Grande"/>
                <a:ea typeface="Lucida Grande"/>
                <a:cs typeface="Lucida Grande"/>
                <a:sym typeface="Lucida Grande"/>
              </a:rPr>
              <a:t> </a:t>
            </a:r>
          </a:p>
        </p:txBody>
      </p:sp>
    </p:spTree>
    <p:extLst>
      <p:ext uri="{BB962C8B-B14F-4D97-AF65-F5344CB8AC3E}">
        <p14:creationId xmlns:p14="http://schemas.microsoft.com/office/powerpoint/2010/main" val="690158920"/>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6" name="Finals_0001.jpg"/>
          <p:cNvGrpSpPr/>
          <p:nvPr/>
        </p:nvGrpSpPr>
        <p:grpSpPr>
          <a:xfrm rot="2642177">
            <a:off x="258630" y="3452709"/>
            <a:ext cx="6288842" cy="4229650"/>
            <a:chOff x="0" y="0"/>
            <a:chExt cx="6921500" cy="4870296"/>
          </a:xfrm>
        </p:grpSpPr>
        <p:pic>
          <p:nvPicPr>
            <p:cNvPr id="145" name="Finals_0001.jpg" descr="Finals_0001.jpg"/>
            <p:cNvPicPr>
              <a:picLocks noChangeAspect="1"/>
            </p:cNvPicPr>
            <p:nvPr/>
          </p:nvPicPr>
          <p:blipFill>
            <a:blip r:embed="rId3"/>
            <a:stretch>
              <a:fillRect/>
            </a:stretch>
          </p:blipFill>
          <p:spPr>
            <a:xfrm>
              <a:off x="215899" y="139699"/>
              <a:ext cx="6489701" cy="4311498"/>
            </a:xfrm>
            <a:prstGeom prst="rect">
              <a:avLst/>
            </a:prstGeom>
            <a:ln>
              <a:noFill/>
            </a:ln>
            <a:effectLst/>
          </p:spPr>
        </p:pic>
        <p:pic>
          <p:nvPicPr>
            <p:cNvPr id="144" name="Finals_0001.jpg" descr="Finals_0001.jpg"/>
            <p:cNvPicPr>
              <a:picLocks/>
            </p:cNvPicPr>
            <p:nvPr/>
          </p:nvPicPr>
          <p:blipFill>
            <a:blip r:embed="rId4"/>
            <a:stretch>
              <a:fillRect/>
            </a:stretch>
          </p:blipFill>
          <p:spPr>
            <a:xfrm>
              <a:off x="-1" y="-1"/>
              <a:ext cx="6921501" cy="4870298"/>
            </a:xfrm>
            <a:prstGeom prst="rect">
              <a:avLst/>
            </a:prstGeom>
            <a:effectLst/>
          </p:spPr>
        </p:pic>
      </p:grpSp>
      <p:sp>
        <p:nvSpPr>
          <p:cNvPr id="147" name="This seminar is about…"/>
          <p:cNvSpPr/>
          <p:nvPr/>
        </p:nvSpPr>
        <p:spPr>
          <a:xfrm>
            <a:off x="3873053" y="1399301"/>
            <a:ext cx="8729955" cy="188769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a:defRPr sz="4800" b="1">
                <a:solidFill>
                  <a:srgbClr val="000000"/>
                </a:solidFill>
                <a:latin typeface="Calibri"/>
                <a:ea typeface="Calibri"/>
                <a:cs typeface="Calibri"/>
                <a:sym typeface="Calibri"/>
              </a:defRPr>
            </a:pPr>
            <a:r>
              <a:rPr lang="ru-RU" dirty="0" smtClean="0"/>
              <a:t>Этот семинар предназначен</a:t>
            </a:r>
            <a:endParaRPr dirty="0"/>
          </a:p>
          <a:p>
            <a:pPr>
              <a:defRPr sz="4800" b="1">
                <a:solidFill>
                  <a:srgbClr val="000000"/>
                </a:solidFill>
                <a:latin typeface="Calibri"/>
                <a:ea typeface="Calibri"/>
                <a:cs typeface="Calibri"/>
                <a:sym typeface="Calibri"/>
              </a:defRPr>
            </a:pPr>
            <a:r>
              <a:rPr lang="en-US" sz="6800" dirty="0" smtClean="0"/>
              <a:t>Д</a:t>
            </a:r>
            <a:r>
              <a:rPr lang="ru-RU" sz="6800" dirty="0" smtClean="0"/>
              <a:t>ЛЯ ВАС И ДЛЯ МЕНЯ</a:t>
            </a:r>
            <a:r>
              <a:rPr sz="6800" dirty="0" smtClean="0"/>
              <a:t>!</a:t>
            </a:r>
            <a:endParaRPr sz="6800" dirty="0"/>
          </a:p>
        </p:txBody>
      </p:sp>
      <p:grpSp>
        <p:nvGrpSpPr>
          <p:cNvPr id="150" name="80 - Five Ways for Church Leaders to Encourage Youth.jpg"/>
          <p:cNvGrpSpPr/>
          <p:nvPr/>
        </p:nvGrpSpPr>
        <p:grpSpPr>
          <a:xfrm rot="21377503">
            <a:off x="6308235" y="4322714"/>
            <a:ext cx="5791201" cy="4843933"/>
            <a:chOff x="0" y="0"/>
            <a:chExt cx="5791200" cy="4843932"/>
          </a:xfrm>
        </p:grpSpPr>
        <p:pic>
          <p:nvPicPr>
            <p:cNvPr id="149" name="80 - Five Ways for Church Leaders to Encourage Youth.jpg" descr="80 - Five Ways for Church Leaders to Encourage Youth.jpg"/>
            <p:cNvPicPr>
              <a:picLocks noChangeAspect="1"/>
            </p:cNvPicPr>
            <p:nvPr/>
          </p:nvPicPr>
          <p:blipFill>
            <a:blip r:embed="rId5"/>
            <a:stretch>
              <a:fillRect/>
            </a:stretch>
          </p:blipFill>
          <p:spPr>
            <a:xfrm>
              <a:off x="215899" y="139700"/>
              <a:ext cx="5359401" cy="4285133"/>
            </a:xfrm>
            <a:prstGeom prst="rect">
              <a:avLst/>
            </a:prstGeom>
            <a:ln>
              <a:noFill/>
            </a:ln>
            <a:effectLst/>
          </p:spPr>
        </p:pic>
        <p:pic>
          <p:nvPicPr>
            <p:cNvPr id="148" name="80 - Five Ways for Church Leaders to Encourage Youth.jpg" descr="80 - Five Ways for Church Leaders to Encourage Youth.jpg"/>
            <p:cNvPicPr>
              <a:picLocks/>
            </p:cNvPicPr>
            <p:nvPr/>
          </p:nvPicPr>
          <p:blipFill>
            <a:blip r:embed="rId6"/>
            <a:stretch>
              <a:fillRect/>
            </a:stretch>
          </p:blipFill>
          <p:spPr>
            <a:xfrm>
              <a:off x="-1" y="0"/>
              <a:ext cx="5791201" cy="4843933"/>
            </a:xfrm>
            <a:prstGeom prst="rect">
              <a:avLst/>
            </a:prstGeom>
            <a:effectLst/>
          </p:spPr>
        </p:pic>
      </p:gr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However trifling this or that wrong act may seem in the eyes of men, no sin is small in the sight of God. Man’s judgment is partial, imperfect; but God estimates all things as they really are. The drunkard is despised and is told that his sin will exclude him from heaven; while pride, selfishness, and covetousness too often go unrebuked..."/>
          <p:cNvSpPr/>
          <p:nvPr/>
        </p:nvSpPr>
        <p:spPr>
          <a:xfrm>
            <a:off x="1193800" y="1357868"/>
            <a:ext cx="10985500" cy="730456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4800">
                <a:solidFill>
                  <a:srgbClr val="000000"/>
                </a:solidFill>
                <a:latin typeface="Calibri"/>
                <a:ea typeface="Calibri"/>
                <a:cs typeface="Calibri"/>
                <a:sym typeface="Calibri"/>
              </a:defRPr>
            </a:pPr>
            <a:r>
              <a:rPr sz="4200" dirty="0" smtClean="0"/>
              <a:t>“</a:t>
            </a:r>
            <a:r>
              <a:rPr lang="en-US" sz="4200" dirty="0">
                <a:latin typeface="Lucida Grande"/>
                <a:ea typeface="Lucida Grande"/>
                <a:cs typeface="Lucida Grande"/>
                <a:sym typeface="Lucida Grande"/>
              </a:rPr>
              <a:t>Он, как и люди, по-разному оценивает степень виновности, но никакой грех не является малым в глазах Божьих. </a:t>
            </a:r>
            <a:r>
              <a:rPr lang="en-US" sz="4200" dirty="0" err="1">
                <a:latin typeface="Lucida Grande"/>
                <a:ea typeface="Lucida Grande"/>
                <a:cs typeface="Lucida Grande"/>
                <a:sym typeface="Lucida Grande"/>
              </a:rPr>
              <a:t>Суждение</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человека</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пристрастно</a:t>
            </a:r>
            <a:r>
              <a:rPr lang="en-US" sz="4200" dirty="0">
                <a:latin typeface="Lucida Grande"/>
                <a:ea typeface="Lucida Grande"/>
                <a:cs typeface="Lucida Grande"/>
                <a:sym typeface="Lucida Grande"/>
              </a:rPr>
              <a:t> и </a:t>
            </a:r>
            <a:r>
              <a:rPr lang="en-US" sz="4200" dirty="0" err="1">
                <a:latin typeface="Lucida Grande"/>
                <a:ea typeface="Lucida Grande"/>
                <a:cs typeface="Lucida Grande"/>
                <a:sym typeface="Lucida Grande"/>
              </a:rPr>
              <a:t>несовершенно</a:t>
            </a:r>
            <a:r>
              <a:rPr lang="en-US" sz="4200" dirty="0">
                <a:latin typeface="Lucida Grande"/>
                <a:ea typeface="Lucida Grande"/>
                <a:cs typeface="Lucida Grande"/>
                <a:sym typeface="Lucida Grande"/>
              </a:rPr>
              <a:t>, а </a:t>
            </a:r>
            <a:r>
              <a:rPr lang="en-US" sz="4200" dirty="0" err="1">
                <a:latin typeface="Lucida Grande"/>
                <a:ea typeface="Lucida Grande"/>
                <a:cs typeface="Lucida Grande"/>
                <a:sym typeface="Lucida Grande"/>
              </a:rPr>
              <a:t>Бог</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судит</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обо</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всем</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так</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как</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оно</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есть</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на</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самом</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деле</a:t>
            </a:r>
            <a:r>
              <a:rPr lang="en-US" sz="4200" dirty="0" smtClean="0">
                <a:latin typeface="Lucida Grande"/>
                <a:ea typeface="Lucida Grande"/>
                <a:cs typeface="Lucida Grande"/>
                <a:sym typeface="Lucida Grande"/>
              </a:rPr>
              <a:t>.</a:t>
            </a:r>
            <a:endParaRPr lang="ru-RU" sz="4200" dirty="0" smtClean="0">
              <a:latin typeface="Lucida Grande"/>
              <a:ea typeface="Lucida Grande"/>
              <a:cs typeface="Lucida Grande"/>
              <a:sym typeface="Lucida Grande"/>
            </a:endParaRPr>
          </a:p>
          <a:p>
            <a:pPr marR="457200" defTabSz="457200">
              <a:defRPr sz="4800">
                <a:solidFill>
                  <a:srgbClr val="000000"/>
                </a:solidFill>
                <a:latin typeface="Calibri"/>
                <a:ea typeface="Calibri"/>
                <a:cs typeface="Calibri"/>
                <a:sym typeface="Calibri"/>
              </a:defRPr>
            </a:pPr>
            <a:r>
              <a:rPr lang="en-US" sz="4200" dirty="0" smtClean="0">
                <a:latin typeface="Lucida Grande"/>
                <a:ea typeface="Lucida Grande"/>
                <a:cs typeface="Lucida Grande"/>
                <a:sym typeface="Lucida Grande"/>
              </a:rPr>
              <a:t> </a:t>
            </a:r>
            <a:r>
              <a:rPr lang="en-US" sz="4200" dirty="0" err="1">
                <a:latin typeface="Lucida Grande"/>
                <a:ea typeface="Lucida Grande"/>
                <a:cs typeface="Lucida Grande"/>
                <a:sym typeface="Lucida Grande"/>
              </a:rPr>
              <a:t>Пьяницу</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презирают</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ему</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говорят</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что</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его</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грех</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закроет</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ему</a:t>
            </a:r>
            <a:r>
              <a:rPr lang="en-US" sz="4200" dirty="0">
                <a:latin typeface="Lucida Grande"/>
                <a:ea typeface="Lucida Grande"/>
                <a:cs typeface="Lucida Grande"/>
                <a:sym typeface="Lucida Grande"/>
              </a:rPr>
              <a:t> </a:t>
            </a:r>
            <a:r>
              <a:rPr lang="en-US" sz="4200" dirty="0" err="1">
                <a:latin typeface="Lucida Grande"/>
                <a:ea typeface="Lucida Grande"/>
                <a:cs typeface="Lucida Grande"/>
                <a:sym typeface="Lucida Grande"/>
              </a:rPr>
              <a:t>доступ</a:t>
            </a:r>
            <a:r>
              <a:rPr lang="en-US" sz="4200" dirty="0">
                <a:latin typeface="Lucida Grande"/>
                <a:ea typeface="Lucida Grande"/>
                <a:cs typeface="Lucida Grande"/>
                <a:sym typeface="Lucida Grande"/>
              </a:rPr>
              <a:t> в </a:t>
            </a:r>
            <a:r>
              <a:rPr lang="en-US" sz="4200" dirty="0" err="1">
                <a:latin typeface="Lucida Grande"/>
                <a:ea typeface="Lucida Grande"/>
                <a:cs typeface="Lucida Grande"/>
                <a:sym typeface="Lucida Grande"/>
              </a:rPr>
              <a:t>рай</a:t>
            </a:r>
            <a:r>
              <a:rPr lang="en-US" sz="4200" b="1" dirty="0" smtClean="0">
                <a:latin typeface="Lucida Grande"/>
                <a:ea typeface="Lucida Grande"/>
                <a:cs typeface="Lucida Grande"/>
                <a:sym typeface="Lucida Grande"/>
              </a:rPr>
              <a:t>.</a:t>
            </a:r>
            <a:endParaRPr lang="ru-RU" sz="4200" b="1" dirty="0" smtClean="0">
              <a:latin typeface="Lucida Grande"/>
              <a:ea typeface="Lucida Grande"/>
              <a:cs typeface="Lucida Grande"/>
              <a:sym typeface="Lucida Grande"/>
            </a:endParaRPr>
          </a:p>
          <a:p>
            <a:pPr marR="457200" defTabSz="457200">
              <a:defRPr sz="4800">
                <a:solidFill>
                  <a:srgbClr val="000000"/>
                </a:solidFill>
                <a:latin typeface="Calibri"/>
                <a:ea typeface="Calibri"/>
                <a:cs typeface="Calibri"/>
                <a:sym typeface="Calibri"/>
              </a:defRPr>
            </a:pPr>
            <a:r>
              <a:rPr lang="en-US" sz="4200" b="1" dirty="0" smtClean="0">
                <a:latin typeface="Lucida Grande"/>
                <a:ea typeface="Lucida Grande"/>
                <a:cs typeface="Lucida Grande"/>
                <a:sym typeface="Lucida Grande"/>
              </a:rPr>
              <a:t> </a:t>
            </a:r>
            <a:r>
              <a:rPr lang="en-US" sz="4200" b="1" dirty="0">
                <a:latin typeface="Lucida Grande"/>
                <a:ea typeface="Lucida Grande"/>
                <a:cs typeface="Lucida Grande"/>
                <a:sym typeface="Lucida Grande"/>
              </a:rPr>
              <a:t>В </a:t>
            </a:r>
            <a:r>
              <a:rPr lang="en-US" sz="4200" b="1" dirty="0" err="1">
                <a:latin typeface="Lucida Grande"/>
                <a:ea typeface="Lucida Grande"/>
                <a:cs typeface="Lucida Grande"/>
                <a:sym typeface="Lucida Grande"/>
              </a:rPr>
              <a:t>то</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же</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самое</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время</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гордость</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себялюбие</a:t>
            </a:r>
            <a:r>
              <a:rPr lang="en-US" sz="4200" b="1" dirty="0">
                <a:latin typeface="Lucida Grande"/>
                <a:ea typeface="Lucida Grande"/>
                <a:cs typeface="Lucida Grande"/>
                <a:sym typeface="Lucida Grande"/>
              </a:rPr>
              <a:t> и </a:t>
            </a:r>
            <a:r>
              <a:rPr lang="en-US" sz="4200" b="1" dirty="0" err="1">
                <a:latin typeface="Lucida Grande"/>
                <a:ea typeface="Lucida Grande"/>
                <a:cs typeface="Lucida Grande"/>
                <a:sym typeface="Lucida Grande"/>
              </a:rPr>
              <a:t>жадность</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очень</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часто</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остаются</a:t>
            </a:r>
            <a:r>
              <a:rPr lang="en-US" sz="4200" b="1" dirty="0">
                <a:latin typeface="Lucida Grande"/>
                <a:ea typeface="Lucida Grande"/>
                <a:cs typeface="Lucida Grande"/>
                <a:sym typeface="Lucida Grande"/>
              </a:rPr>
              <a:t> </a:t>
            </a:r>
            <a:r>
              <a:rPr lang="en-US" sz="4200" b="1" dirty="0" err="1">
                <a:latin typeface="Lucida Grande"/>
                <a:ea typeface="Lucida Grande"/>
                <a:cs typeface="Lucida Grande"/>
                <a:sym typeface="Lucida Grande"/>
              </a:rPr>
              <a:t>без</a:t>
            </a:r>
            <a:r>
              <a:rPr lang="en-US" sz="4200" b="1" dirty="0">
                <a:latin typeface="Lucida Grande"/>
                <a:ea typeface="Lucida Grande"/>
                <a:cs typeface="Lucida Grande"/>
                <a:sym typeface="Lucida Grande"/>
              </a:rPr>
              <a:t> </a:t>
            </a:r>
            <a:r>
              <a:rPr lang="en-US" sz="4200" b="1" dirty="0" err="1" smtClean="0">
                <a:latin typeface="Lucida Grande"/>
                <a:ea typeface="Lucida Grande"/>
                <a:cs typeface="Lucida Grande"/>
                <a:sym typeface="Lucida Grande"/>
              </a:rPr>
              <a:t>порицания</a:t>
            </a:r>
            <a:r>
              <a:rPr lang="en-US" dirty="0" smtClean="0"/>
              <a:t>. </a:t>
            </a:r>
            <a:r>
              <a:rPr lang="en-US" dirty="0"/>
              <a:t>. .</a:t>
            </a:r>
            <a:endParaRPr dirty="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But these are sins that are especially offensive to God; for they are contrary to the benevolence of His character, to that unselfish love which is the very atmosphere of the unfallen universe. He who falls into some of the grosser sins may feel a sense of his shame and poverty and his need of the grace of Christ..."/>
          <p:cNvSpPr/>
          <p:nvPr/>
        </p:nvSpPr>
        <p:spPr>
          <a:xfrm>
            <a:off x="840275" y="756503"/>
            <a:ext cx="11531601" cy="822789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marR="457200" defTabSz="457200">
              <a:defRPr sz="4800">
                <a:solidFill>
                  <a:srgbClr val="000000"/>
                </a:solidFill>
                <a:latin typeface="Calibri"/>
                <a:ea typeface="Calibri"/>
                <a:cs typeface="Calibri"/>
                <a:sym typeface="Calibri"/>
              </a:defRPr>
            </a:lvl1pPr>
          </a:lstStyle>
          <a:p>
            <a:r>
              <a:rPr lang="ru-RU" dirty="0"/>
              <a:t>но именно эти грехи наиболее оскорбительны для Бога</a:t>
            </a:r>
            <a:r>
              <a:rPr lang="ru-RU" dirty="0" smtClean="0"/>
              <a:t>,</a:t>
            </a:r>
          </a:p>
          <a:p>
            <a:r>
              <a:rPr lang="ru-RU" dirty="0" smtClean="0"/>
              <a:t> </a:t>
            </a:r>
            <a:r>
              <a:rPr lang="ru-RU" dirty="0"/>
              <a:t>ибо они представляют собой прямую противоположность Его доброте и человеколюбию, и той бескорыстной любви, которая царит в атмосфере </a:t>
            </a:r>
            <a:r>
              <a:rPr lang="ru-RU" dirty="0" err="1"/>
              <a:t>непавшей</a:t>
            </a:r>
            <a:r>
              <a:rPr lang="ru-RU" dirty="0"/>
              <a:t> Вселенной</a:t>
            </a:r>
            <a:r>
              <a:rPr lang="ru-RU" dirty="0" smtClean="0"/>
              <a:t>.</a:t>
            </a:r>
          </a:p>
          <a:p>
            <a:r>
              <a:rPr lang="ru-RU" dirty="0" smtClean="0"/>
              <a:t> </a:t>
            </a:r>
            <a:r>
              <a:rPr lang="ru-RU" dirty="0"/>
              <a:t>Человек, совершивший тяжкий грех, может чувствовать стыд, сознавать свое убожество и нужду в благодати </a:t>
            </a:r>
            <a:r>
              <a:rPr lang="ru-RU" dirty="0" smtClean="0"/>
              <a:t>Христовой</a:t>
            </a:r>
            <a:r>
              <a:rPr lang="en-US" dirty="0" smtClean="0"/>
              <a:t> </a:t>
            </a:r>
            <a:r>
              <a:rPr lang="en-US" dirty="0"/>
              <a:t>. . .</a:t>
            </a:r>
            <a:endParaRPr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 But pride feels no need, and so it closes the heart against Christ and the infinite blessings He came to give.”…"/>
          <p:cNvSpPr/>
          <p:nvPr/>
        </p:nvSpPr>
        <p:spPr>
          <a:xfrm>
            <a:off x="979975" y="3264595"/>
            <a:ext cx="11036301" cy="379591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R="457200" defTabSz="457200">
              <a:defRPr sz="4800">
                <a:solidFill>
                  <a:srgbClr val="000000"/>
                </a:solidFill>
                <a:latin typeface="Calibri"/>
                <a:ea typeface="Calibri"/>
                <a:cs typeface="Calibri"/>
                <a:sym typeface="Calibri"/>
              </a:defRPr>
            </a:pPr>
            <a:r>
              <a:rPr lang="mr-IN" sz="4800" b="1" dirty="0" smtClean="0">
                <a:latin typeface="Lucida Grande"/>
                <a:ea typeface="Lucida Grande"/>
                <a:cs typeface="Lucida Grande"/>
                <a:sym typeface="Lucida Grande"/>
              </a:rPr>
              <a:t>…</a:t>
            </a:r>
            <a:r>
              <a:rPr lang="en-US" sz="4800" b="1" dirty="0" err="1" smtClean="0">
                <a:latin typeface="Lucida Grande"/>
                <a:ea typeface="Lucida Grande"/>
                <a:cs typeface="Lucida Grande"/>
                <a:sym typeface="Lucida Grande"/>
              </a:rPr>
              <a:t>но</a:t>
            </a:r>
            <a:r>
              <a:rPr lang="en-US" sz="4800" b="1" dirty="0" smtClean="0">
                <a:latin typeface="Lucida Grande"/>
                <a:ea typeface="Lucida Grande"/>
                <a:cs typeface="Lucida Grande"/>
                <a:sym typeface="Lucida Grande"/>
              </a:rPr>
              <a:t> </a:t>
            </a:r>
            <a:r>
              <a:rPr lang="en-US" sz="4800" b="1" dirty="0" err="1">
                <a:latin typeface="Lucida Grande"/>
                <a:ea typeface="Lucida Grande"/>
                <a:cs typeface="Lucida Grande"/>
                <a:sym typeface="Lucida Grande"/>
              </a:rPr>
              <a:t>гордый</a:t>
            </a:r>
            <a:r>
              <a:rPr lang="en-US" sz="4800" b="1" dirty="0">
                <a:latin typeface="Lucida Grande"/>
                <a:ea typeface="Lucida Grande"/>
                <a:cs typeface="Lucida Grande"/>
                <a:sym typeface="Lucida Grande"/>
              </a:rPr>
              <a:t> </a:t>
            </a:r>
            <a:r>
              <a:rPr lang="en-US" sz="4800" b="1" dirty="0" err="1">
                <a:latin typeface="Lucida Grande"/>
                <a:ea typeface="Lucida Grande"/>
                <a:cs typeface="Lucida Grande"/>
                <a:sym typeface="Lucida Grande"/>
              </a:rPr>
              <a:t>ни</a:t>
            </a:r>
            <a:r>
              <a:rPr lang="en-US" sz="4800" b="1" dirty="0">
                <a:latin typeface="Lucida Grande"/>
                <a:ea typeface="Lucida Grande"/>
                <a:cs typeface="Lucida Grande"/>
                <a:sym typeface="Lucida Grande"/>
              </a:rPr>
              <a:t> </a:t>
            </a:r>
            <a:r>
              <a:rPr lang="en-US" sz="4800" b="1" dirty="0" err="1">
                <a:latin typeface="Lucida Grande"/>
                <a:ea typeface="Lucida Grande"/>
                <a:cs typeface="Lucida Grande"/>
                <a:sym typeface="Lucida Grande"/>
              </a:rPr>
              <a:t>в</a:t>
            </a:r>
            <a:r>
              <a:rPr lang="en-US" sz="4800" b="1" dirty="0">
                <a:latin typeface="Lucida Grande"/>
                <a:ea typeface="Lucida Grande"/>
                <a:cs typeface="Lucida Grande"/>
                <a:sym typeface="Lucida Grande"/>
              </a:rPr>
              <a:t> </a:t>
            </a:r>
            <a:r>
              <a:rPr lang="en-US" sz="4800" b="1" dirty="0" err="1">
                <a:latin typeface="Lucida Grande"/>
                <a:ea typeface="Lucida Grande"/>
                <a:cs typeface="Lucida Grande"/>
                <a:sym typeface="Lucida Grande"/>
              </a:rPr>
              <a:t>чем</a:t>
            </a:r>
            <a:r>
              <a:rPr lang="en-US" sz="4800" b="1" dirty="0">
                <a:latin typeface="Lucida Grande"/>
                <a:ea typeface="Lucida Grande"/>
                <a:cs typeface="Lucida Grande"/>
                <a:sym typeface="Lucida Grande"/>
              </a:rPr>
              <a:t> </a:t>
            </a:r>
            <a:r>
              <a:rPr lang="en-US" sz="4800" b="1" dirty="0" err="1">
                <a:latin typeface="Lucida Grande"/>
                <a:ea typeface="Lucida Grande"/>
                <a:cs typeface="Lucida Grande"/>
                <a:sym typeface="Lucida Grande"/>
              </a:rPr>
              <a:t>не</a:t>
            </a:r>
            <a:r>
              <a:rPr lang="en-US" sz="4800" b="1" dirty="0">
                <a:latin typeface="Lucida Grande"/>
                <a:ea typeface="Lucida Grande"/>
                <a:cs typeface="Lucida Grande"/>
                <a:sym typeface="Lucida Grande"/>
              </a:rPr>
              <a:t> </a:t>
            </a:r>
            <a:r>
              <a:rPr lang="en-US" sz="4800" b="1" dirty="0" err="1">
                <a:latin typeface="Lucida Grande"/>
                <a:ea typeface="Lucida Grande"/>
                <a:cs typeface="Lucida Grande"/>
                <a:sym typeface="Lucida Grande"/>
              </a:rPr>
              <a:t>нуждается</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поэтому</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его</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сердце</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закрыто</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для</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Христа</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и</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Его</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неисчислимых</a:t>
            </a:r>
            <a:r>
              <a:rPr lang="en-US" sz="4800"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благословений</a:t>
            </a:r>
            <a:r>
              <a:rPr lang="en-US" sz="4800" dirty="0">
                <a:latin typeface="Lucida Grande"/>
                <a:ea typeface="Lucida Grande"/>
                <a:cs typeface="Lucida Grande"/>
                <a:sym typeface="Lucida Grande"/>
              </a:rPr>
              <a:t>”.</a:t>
            </a:r>
            <a:r>
              <a:rPr lang="en-US" dirty="0"/>
              <a:t> </a:t>
            </a:r>
            <a:r>
              <a:rPr lang="en-US" sz="4800" i="1" dirty="0" err="1">
                <a:latin typeface="Lucida Grande"/>
                <a:ea typeface="Lucida Grande"/>
                <a:cs typeface="Lucida Grande"/>
                <a:sym typeface="Lucida Grande"/>
              </a:rPr>
              <a:t>Путь</a:t>
            </a:r>
            <a:r>
              <a:rPr lang="en-US" sz="4800" i="1" dirty="0">
                <a:latin typeface="Lucida Grande"/>
                <a:ea typeface="Lucida Grande"/>
                <a:cs typeface="Lucida Grande"/>
                <a:sym typeface="Lucida Grande"/>
              </a:rPr>
              <a:t> </a:t>
            </a:r>
            <a:r>
              <a:rPr lang="en-US" sz="4800" i="1" dirty="0" err="1">
                <a:latin typeface="Lucida Grande"/>
                <a:ea typeface="Lucida Grande"/>
                <a:cs typeface="Lucida Grande"/>
                <a:sym typeface="Lucida Grande"/>
              </a:rPr>
              <a:t>ко</a:t>
            </a:r>
            <a:r>
              <a:rPr lang="en-US" sz="4800" i="1" dirty="0">
                <a:latin typeface="Lucida Grande"/>
                <a:ea typeface="Lucida Grande"/>
                <a:cs typeface="Lucida Grande"/>
                <a:sym typeface="Lucida Grande"/>
              </a:rPr>
              <a:t> </a:t>
            </a:r>
            <a:r>
              <a:rPr lang="en-US" sz="4800" i="1" dirty="0" err="1">
                <a:latin typeface="Lucida Grande"/>
                <a:ea typeface="Lucida Grande"/>
                <a:cs typeface="Lucida Grande"/>
                <a:sym typeface="Lucida Grande"/>
              </a:rPr>
              <a:t>Христу</a:t>
            </a:r>
            <a:r>
              <a:rPr lang="en-US" sz="4800" i="1" dirty="0">
                <a:latin typeface="Lucida Grande"/>
                <a:ea typeface="Lucida Grande"/>
                <a:cs typeface="Lucida Grande"/>
                <a:sym typeface="Lucida Grande"/>
              </a:rPr>
              <a:t>, </a:t>
            </a:r>
            <a:r>
              <a:rPr lang="en-US" sz="4800" dirty="0" err="1">
                <a:latin typeface="Lucida Grande"/>
                <a:ea typeface="Lucida Grande"/>
                <a:cs typeface="Lucida Grande"/>
                <a:sym typeface="Lucida Grande"/>
              </a:rPr>
              <a:t>с</a:t>
            </a:r>
            <a:r>
              <a:rPr lang="en-US" sz="4800" dirty="0">
                <a:latin typeface="Lucida Grande"/>
                <a:ea typeface="Lucida Grande"/>
                <a:cs typeface="Lucida Grande"/>
                <a:sym typeface="Lucida Grande"/>
              </a:rPr>
              <a:t>. </a:t>
            </a:r>
            <a:r>
              <a:rPr lang="en-US" sz="4800" dirty="0" smtClean="0">
                <a:latin typeface="Lucida Grande"/>
                <a:ea typeface="Lucida Grande"/>
                <a:cs typeface="Lucida Grande"/>
                <a:sym typeface="Lucida Grande"/>
              </a:rPr>
              <a:t>30</a:t>
            </a:r>
            <a:endParaRPr sz="2800" dirty="0"/>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6C6963"/>
      </a:dk1>
      <a:lt1>
        <a:srgbClr val="092C6C"/>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6467</TotalTime>
  <Words>6380</Words>
  <Application>Microsoft Office PowerPoint</Application>
  <PresentationFormat>Произвольный</PresentationFormat>
  <Paragraphs>367</Paragraphs>
  <Slides>37</Slides>
  <Notes>36</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37</vt:i4>
      </vt:variant>
    </vt:vector>
  </HeadingPairs>
  <TitlesOfParts>
    <vt:vector size="47" baseType="lpstr">
      <vt:lpstr>Abadi MT Condensed Extra Bold</vt:lpstr>
      <vt:lpstr>Arial</vt:lpstr>
      <vt:lpstr>Baskerville</vt:lpstr>
      <vt:lpstr>Calibri</vt:lpstr>
      <vt:lpstr>Cambria</vt:lpstr>
      <vt:lpstr>Helvetica</vt:lpstr>
      <vt:lpstr>Hoefler Text</vt:lpstr>
      <vt:lpstr>Lucida Grande</vt:lpstr>
      <vt:lpstr>Zapfino</vt:lpstr>
      <vt:lpstr>Harmony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Raisa Ostrovskaya</cp:lastModifiedBy>
  <cp:revision>29</cp:revision>
  <dcterms:modified xsi:type="dcterms:W3CDTF">2020-01-28T07:23:59Z</dcterms:modified>
</cp:coreProperties>
</file>