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DD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85066"/>
  </p:normalViewPr>
  <p:slideViewPr>
    <p:cSldViewPr snapToGrid="0" snapToObjects="1">
      <p:cViewPr varScale="1">
        <p:scale>
          <a:sx n="100" d="100"/>
          <a:sy n="100" d="100"/>
        </p:scale>
        <p:origin x="1000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E991B6-6DAD-384B-B07D-0CF2D631370D}" type="datetimeFigureOut">
              <a:rPr lang="en-US" smtClean="0"/>
              <a:t>7/6/21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389EB8-EB48-0944-B293-6ABF7CA44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691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389EB8-EB48-0944-B293-6ABF7CA44A5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558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различных судах и культурах могут обсуждаться определения и последствия распространения порнографии (печатных произведений, изображающих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девиантное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сексуальное поведение), однако адвентисты седьмого дня — к какой культуре они бы ни принадлежали — исходят в данном вопросе из непреложных принципов и считают порнографию </a:t>
            </a:r>
            <a:r>
              <a:rPr lang="ru-RU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пагубной, унижающей и лишающей человека чуткости, а также эксплуатирующей его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389EB8-EB48-0944-B293-6ABF7CA44A5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1189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1. </a:t>
            </a:r>
            <a:r>
              <a:rPr lang="ru-RU" dirty="0"/>
              <a:t>Порнография пагубна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Порнография пагубна для брака, ибо извращает замысел Божий, согласно которому муж и жена настолько тесно «прилепятся» друг к другу, что символически составят «одну плоть» (Быт. 2:24).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389EB8-EB48-0944-B293-6ABF7CA44A5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142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Порнография унижает человеческое достоинство</a:t>
            </a:r>
            <a:endParaRPr lang="en-US" dirty="0"/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Порнография унижает человеческое достоинство, ибо определяет женщину (а в некоторых случаях — и мужчину) не как целостную личность во всем многообразии ее духовных, умственных и физических качеств, но как примитивный сексуальный объект одноразового употребления, тем самым лишая женщину ценности и уважения, положенных ей по праву как дочери Божьей.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389EB8-EB48-0944-B293-6ABF7CA44A5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9927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3. </a:t>
            </a:r>
            <a:r>
              <a:rPr lang="ru-RU" dirty="0"/>
              <a:t>Порнография лишает зрителя или читателя чуткости</a:t>
            </a:r>
            <a:endParaRPr lang="en-US" dirty="0"/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Порнография лишает зрителя или читателя чуткости, притупляя голос его совести, искажая восприятие и, следовательно, формируя «превратный ум» (Рим. 1:22, 28).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389EB8-EB48-0944-B293-6ABF7CA44A5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0785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4. 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Порнография эксплуатирует человека</a:t>
            </a:r>
            <a:endParaRPr lang="en-US" dirty="0"/>
          </a:p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Порнография эксплуатирует человека, потворствуя похоти, и, по существу, жестока и оскорбительна, что противоречит Золотому правилу, согласно которому человек должен поступать по отношению к другим людям так, как он желает, чтобы поступали с ним (Мф. 7:12). Особое отвращение вызывает детская порнография. Иисус говорил: «А кто соблазнит одного из малых сих, верующих в Меня, тому лучше было бы, если бы повесили ему мельничный жернов на шею и потопили его во глубине морской» (Мф. 18:6).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389EB8-EB48-0944-B293-6ABF7CA44A5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9160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Хотя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Норман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Казенс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не использовал язык Библии, ему принадлежит следующее проницательное высказывание: «Открытое распространение порнографии вызывает тревогу…не потому, что она развращает, но из-за того, что притупляется чуткость; опасность не в том, что она дает волю страстям, но в том, что уродуются эмоции; не в том, что поощряется зрелость, но в том, что  возвращаются инфантильные навязчивые состояния; не в том, что снимаются шоры, но в том, что искажается видение. Превозносится удаль, но отвергается любовь. Мы получаем не освобождение, а дегуманизацию» (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Saturday Review of Literature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20 сентября 1975 г.).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389EB8-EB48-0944-B293-6ABF7CA44A5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70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Общество, страдающее от стремительного падения норм приличия, роста детской проституции, подростковой беременности, сексуального насилия над женщинами и детьми, разрушенной наркотиками человеческой психики и организованной преступности, вряд ли в состоянии допустить, чтобы порнография усугубляла эти пороки.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389EB8-EB48-0944-B293-6ABF7CA44A5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3954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Воистину мудрым является наставление первого великого христианского богослова: «Что только истинно, что честно, что справедливо, что чисто, что любезно, что достославно, что только добродетель и похвала, о том помышляйте» (Фил. 4:8). Будет хорошо, если все христиане примут во внимание этот совет.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389EB8-EB48-0944-B293-6ABF7CA44A5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344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40013" y="484479"/>
            <a:ext cx="6911974" cy="2954655"/>
          </a:xfrm>
        </p:spPr>
        <p:txBody>
          <a:bodyPr anchor="b">
            <a:normAutofit/>
          </a:bodyPr>
          <a:lstStyle>
            <a:lvl1pPr algn="ctr">
              <a:defRPr sz="5600" spc="-1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40013" y="3799133"/>
            <a:ext cx="6911974" cy="1969841"/>
          </a:xfrm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2395C5C9-164C-46B3-A87E-7660D39D3106}" type="datetime2">
              <a:rPr lang="en-US" smtClean="0"/>
              <a:t>Tuesday, July 6, 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815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20000" y="2636838"/>
            <a:ext cx="10728325" cy="31321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5B75179A-1E2B-41AB-B400-4F1B4022FAEE}" type="datetime2">
              <a:rPr lang="en-US" smtClean="0"/>
              <a:t>Tuesday, July 6,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272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40486" y="720000"/>
            <a:ext cx="1477328" cy="5048975"/>
          </a:xfrm>
        </p:spPr>
        <p:txBody>
          <a:bodyPr vert="eaVert">
            <a:norm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1838" y="720000"/>
            <a:ext cx="8929614" cy="50489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05681D0F-6595-4F14-8EF3-954CD87C797B}" type="datetime2">
              <a:rPr lang="en-US" smtClean="0"/>
              <a:t>Tuesday, July 6,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158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0000" y="2541600"/>
            <a:ext cx="10728325" cy="3227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4DDCFF8A-AAF8-4A12-8A91-9CA0EAF6CBB9}" type="datetime2">
              <a:rPr lang="en-US" smtClean="0"/>
              <a:t>Tuesday, July 6, 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676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6" cy="2879724"/>
          </a:xfrm>
        </p:spPr>
        <p:txBody>
          <a:bodyPr anchor="b">
            <a:normAutofit/>
          </a:bodyPr>
          <a:lstStyle>
            <a:lvl1pPr>
              <a:defRPr sz="5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9910" y="3858924"/>
            <a:ext cx="10728326" cy="1919076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ABCC25C3-021A-4B0B-8F70-0C181FE1CF45}" type="datetime2">
              <a:rPr lang="en-US" smtClean="0"/>
              <a:t>Tuesday, July 6, 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US" dirty="0"/>
              <a:t>Sample 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870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000" y="2541600"/>
            <a:ext cx="5003800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58400" y="2541600"/>
            <a:ext cx="5003801" cy="3234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0C23D88D-8CEC-4ED9-A53B-5596187D9A16}" type="datetime2">
              <a:rPr lang="en-US" smtClean="0"/>
              <a:t>Tuesday, July 6,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2894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5" cy="673005"/>
          </a:xfrm>
        </p:spPr>
        <p:txBody>
          <a:bodyPr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1840698"/>
            <a:ext cx="5015638" cy="565796"/>
          </a:xfrm>
        </p:spPr>
        <p:txBody>
          <a:bodyPr wrap="square" anchor="b">
            <a:normAutofit/>
          </a:bodyPr>
          <a:lstStyle>
            <a:lvl1pPr marL="0" indent="0">
              <a:lnSpc>
                <a:spcPct val="120000"/>
              </a:lnSpc>
              <a:buNone/>
              <a:defRPr sz="16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20000" y="2541600"/>
            <a:ext cx="5003801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58400" y="1840698"/>
            <a:ext cx="5015638" cy="565796"/>
          </a:xfrm>
        </p:spPr>
        <p:txBody>
          <a:bodyPr anchor="b">
            <a:normAutofit/>
          </a:bodyPr>
          <a:lstStyle>
            <a:lvl1pPr marL="0" indent="0">
              <a:lnSpc>
                <a:spcPct val="120000"/>
              </a:lnSpc>
              <a:buNone/>
              <a:defRPr sz="16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58400" y="2541600"/>
            <a:ext cx="5003800" cy="3234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D2CCD382-DFDA-4722-A27A-59C21AD112F2}" type="datetime2">
              <a:rPr lang="en-US" smtClean="0"/>
              <a:t>Tuesday, July 6, 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651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22F2A30D-1C09-413F-AAB1-38F366000715}" type="datetime2">
              <a:rPr lang="en-US" smtClean="0"/>
              <a:t>Tuesday, July 6, 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301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6DB82B9C-D65E-4F64-95C3-B10F3B00F0D9}" type="datetime2">
              <a:rPr lang="en-US" smtClean="0"/>
              <a:t>Tuesday, July 6,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176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3107463" cy="1477328"/>
          </a:xfrm>
        </p:spPr>
        <p:txBody>
          <a:bodyPr anchor="t" anchorCtr="0">
            <a:norm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8188" y="584662"/>
            <a:ext cx="6911974" cy="5184313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4800"/>
            </a:lvl1pPr>
            <a:lvl2pPr marL="914400" indent="-457200">
              <a:buFont typeface="Arial" panose="020B0604020202020204" pitchFamily="34" charset="0"/>
              <a:buChar char="•"/>
              <a:defRPr sz="2000"/>
            </a:lvl2pPr>
            <a:lvl3pPr marL="1257300" indent="-342900">
              <a:buFont typeface="Arial" panose="020B0604020202020204" pitchFamily="34" charset="0"/>
              <a:buChar char="•"/>
              <a:defRPr sz="2000"/>
            </a:lvl3pPr>
            <a:lvl4pPr marL="1714500" indent="-342900">
              <a:buFont typeface="Arial" panose="020B0604020202020204" pitchFamily="34" charset="0"/>
              <a:buChar char="•"/>
              <a:defRPr sz="2000"/>
            </a:lvl4pPr>
            <a:lvl5pPr marL="2171700" indent="-342900">
              <a:buFont typeface="Arial" panose="020B0604020202020204" pitchFamily="34" charset="0"/>
              <a:buChar char="•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0000" y="2541600"/>
            <a:ext cx="3107463" cy="323183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B7F5FDCC-6AAC-4A08-B9E0-3793AB5E64C3}" type="datetime2">
              <a:rPr lang="en-US" smtClean="0"/>
              <a:t>Tuesday, July 6,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859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3095626" cy="1476000"/>
          </a:xfrm>
        </p:spPr>
        <p:txBody>
          <a:bodyPr anchor="t" anchorCtr="0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8188" y="728664"/>
            <a:ext cx="6923812" cy="504031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0000" y="2541600"/>
            <a:ext cx="3095625" cy="323280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/>
          <a:lstStyle/>
          <a:p>
            <a:fld id="{349FE94D-439C-40F1-900E-BC07940E3988}" type="datetime2">
              <a:rPr lang="en-US" smtClean="0"/>
              <a:t>Tuesday, July 6, 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/>
          <a:lstStyle/>
          <a:p>
            <a:fld id="{1621B6DD-29C1-4FEA-923F-71EA134769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451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9646535-AEF6-4883-A4F9-EEC1F8B43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0000" y="619200"/>
            <a:ext cx="10728322" cy="147732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2541600"/>
            <a:ext cx="10728325" cy="32273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1837" y="6138000"/>
            <a:ext cx="3095626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l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8DEA2CF1-0EB2-4673-802D-3371233E4A77}" type="datetime2">
              <a:rPr lang="en-US" smtClean="0"/>
              <a:t>Tuesday, July 6, 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8188" y="6138000"/>
            <a:ext cx="5003800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ctr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pPr algn="l"/>
            <a:r>
              <a:rPr lang="en-US"/>
              <a:t>Sample 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2713" y="6138000"/>
            <a:ext cx="1187449" cy="720000"/>
          </a:xfrm>
          <a:prstGeom prst="rect">
            <a:avLst/>
          </a:prstGeom>
        </p:spPr>
        <p:txBody>
          <a:bodyPr vert="horz" lIns="0" tIns="180000" rIns="0" bIns="180000" rtlCol="0" anchor="ctr"/>
          <a:lstStyle>
            <a:lvl1pPr algn="r">
              <a:lnSpc>
                <a:spcPct val="120000"/>
              </a:lnSpc>
              <a:defRPr sz="1200" spc="2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1621B6DD-29C1-4FEA-923F-71EA1347694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68713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72" r:id="rId6"/>
    <p:sldLayoutId id="2147483667" r:id="rId7"/>
    <p:sldLayoutId id="2147483668" r:id="rId8"/>
    <p:sldLayoutId id="2147483669" r:id="rId9"/>
    <p:sldLayoutId id="2147483671" r:id="rId10"/>
    <p:sldLayoutId id="2147483670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4"/>
        </a:buClr>
        <a:buFont typeface="The Hand Extrablack" panose="03070A02030502020204" pitchFamily="66" charset="0"/>
        <a:buChar char="•"/>
        <a:defRPr sz="2000" kern="1200" spc="20" baseline="0">
          <a:solidFill>
            <a:schemeClr val="tx1">
              <a:alpha val="58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2DFF2D-EA41-4CBE-9659-C2917E488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68D6EF-A55B-3E43-ACE3-36B85DFAB7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5600" y="720000"/>
            <a:ext cx="7073900" cy="28044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Заявление Церкви АСД по вопросу </a:t>
            </a:r>
            <a:br>
              <a:rPr lang="ru-RU" dirty="0">
                <a:solidFill>
                  <a:schemeClr val="accent6">
                    <a:lumMod val="20000"/>
                    <a:lumOff val="80000"/>
                  </a:schemeClr>
                </a:solidFill>
              </a:rPr>
            </a:br>
            <a:r>
              <a:rPr lang="ru-RU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о порнографии</a:t>
            </a:r>
            <a:br>
              <a:rPr lang="en-US" dirty="0">
                <a:solidFill>
                  <a:schemeClr val="accent1">
                    <a:lumMod val="40000"/>
                    <a:lumOff val="60000"/>
                  </a:schemeClr>
                </a:solidFill>
              </a:rPr>
            </a:br>
            <a:endParaRPr lang="en-US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697B85E-8DDE-EC4E-9A4A-6359C1D6A5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317" y="3388557"/>
            <a:ext cx="6493396" cy="2906221"/>
          </a:xfrm>
        </p:spPr>
        <p:txBody>
          <a:bodyPr>
            <a:normAutofit lnSpcReduction="10000"/>
          </a:bodyPr>
          <a:lstStyle/>
          <a:p>
            <a:r>
              <a:rPr lang="ru-RU" sz="2400" i="1" dirty="0"/>
              <a:t>Настоящее Заявление было опубликовано президентом Генеральной Конференции Нилом К. Вильсоном после консультаций с 16 вице-президентами Генеральной Конференции Церкви АСД 5 июля 1990 года на сессии Генеральной Конференции в г. Индианаполис, штат Индиана, США.</a:t>
            </a:r>
            <a:r>
              <a:rPr lang="en-US" sz="2400" i="1" dirty="0"/>
              <a:t> </a:t>
            </a:r>
            <a:endParaRPr lang="en-US" sz="2000" dirty="0"/>
          </a:p>
        </p:txBody>
      </p:sp>
      <p:pic>
        <p:nvPicPr>
          <p:cNvPr id="4" name="Picture 3" descr="Abstract pink and blue spotted lights">
            <a:extLst>
              <a:ext uri="{FF2B5EF4-FFF2-40B4-BE49-F238E27FC236}">
                <a16:creationId xmlns:a16="http://schemas.microsoft.com/office/drawing/2014/main" id="{D020376E-01FF-4892-AEA8-FC6D6A603E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826" r="6372" b="1"/>
          <a:stretch/>
        </p:blipFill>
        <p:spPr>
          <a:xfrm>
            <a:off x="6529067" y="10"/>
            <a:ext cx="5662935" cy="6857990"/>
          </a:xfrm>
          <a:custGeom>
            <a:avLst/>
            <a:gdLst/>
            <a:ahLst/>
            <a:cxnLst/>
            <a:rect l="l" t="t" r="r" b="b"/>
            <a:pathLst>
              <a:path w="5662935" h="6858000">
                <a:moveTo>
                  <a:pt x="598332" y="0"/>
                </a:moveTo>
                <a:lnTo>
                  <a:pt x="5662935" y="0"/>
                </a:lnTo>
                <a:lnTo>
                  <a:pt x="5662935" y="6858000"/>
                </a:lnTo>
                <a:lnTo>
                  <a:pt x="0" y="6858000"/>
                </a:lnTo>
                <a:lnTo>
                  <a:pt x="78957" y="6777438"/>
                </a:lnTo>
                <a:cubicBezTo>
                  <a:pt x="291624" y="6544265"/>
                  <a:pt x="490445" y="6275955"/>
                  <a:pt x="672224" y="5969316"/>
                </a:cubicBezTo>
                <a:cubicBezTo>
                  <a:pt x="914597" y="5515036"/>
                  <a:pt x="1066080" y="5030470"/>
                  <a:pt x="1217563" y="4515619"/>
                </a:cubicBezTo>
                <a:cubicBezTo>
                  <a:pt x="1338748" y="3970483"/>
                  <a:pt x="1399341" y="3516203"/>
                  <a:pt x="1399341" y="3061922"/>
                </a:cubicBezTo>
                <a:cubicBezTo>
                  <a:pt x="1399341" y="1948936"/>
                  <a:pt x="1190580" y="1021447"/>
                  <a:pt x="773055" y="279455"/>
                </a:cubicBezTo>
                <a:close/>
              </a:path>
            </a:pathLst>
          </a:cu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3287A4A1-7DEC-AE45-813F-565662DCEC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20452" y="601026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25AFFD3E-B6AE-B844-A662-CB49D8DD7C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483" y="21134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1" name="Picture 10" descr="A close up of a colorful umbrella&#13;&#10;&#13;&#10;Description automatically generated">
            <a:extLst>
              <a:ext uri="{FF2B5EF4-FFF2-40B4-BE49-F238E27FC236}">
                <a16:creationId xmlns:a16="http://schemas.microsoft.com/office/drawing/2014/main" id="{94325B07-A562-7843-91A8-8F25017FEA3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6367" t="3081" b="2297"/>
          <a:stretch/>
        </p:blipFill>
        <p:spPr>
          <a:xfrm>
            <a:off x="10749181" y="-23193"/>
            <a:ext cx="1442819" cy="689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6430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7B7757-397B-4849-982F-8E1C929184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000" y="1810081"/>
            <a:ext cx="10728325" cy="3227375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3600" i="1" dirty="0">
                <a:solidFill>
                  <a:schemeClr val="tx1"/>
                </a:solidFill>
              </a:rPr>
              <a:t>Настоящее Заявление было опубликовано президентом Генеральной Конференции Нилом К. Вильсоном после консультаций с 16 вице-президентами Генеральной Конференции Церкви АСД 5 июля 1990 года на сессии Генеральной Конференции в г. Индианаполис, </a:t>
            </a:r>
            <a:br>
              <a:rPr lang="ru-RU" sz="3600" i="1" dirty="0">
                <a:solidFill>
                  <a:schemeClr val="tx1"/>
                </a:solidFill>
              </a:rPr>
            </a:br>
            <a:r>
              <a:rPr lang="ru-RU" sz="3600" i="1" dirty="0">
                <a:solidFill>
                  <a:schemeClr val="tx1"/>
                </a:solidFill>
              </a:rPr>
              <a:t>штат Индиана, США.</a:t>
            </a:r>
            <a:r>
              <a:rPr lang="en-US" sz="3600" i="1" dirty="0">
                <a:solidFill>
                  <a:schemeClr val="tx1"/>
                </a:solidFill>
              </a:rPr>
              <a:t> 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7261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5D1035C-3BF0-4FE0-B3A3-1062F8600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EFE01B-5C0C-C046-BA58-7B891C0EF6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948" y="1543050"/>
            <a:ext cx="6907237" cy="4214823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sz="2800" dirty="0"/>
              <a:t>В различных судах и культурах могут обсуждаться определения и последствия распространения порнографии (печатных произведений, изображающих </a:t>
            </a:r>
            <a:r>
              <a:rPr lang="ru-RU" sz="2800" dirty="0" err="1"/>
              <a:t>девиантное</a:t>
            </a:r>
            <a:r>
              <a:rPr lang="ru-RU" sz="2800" dirty="0"/>
              <a:t> сексуальное поведение), однако </a:t>
            </a:r>
            <a:r>
              <a:rPr lang="ru-RU" sz="2800" b="1" dirty="0"/>
              <a:t>адвентисты седьмого дня — к какой культуре они бы ни принадлежали — исходят в данном вопросе из непреложных принципов и считают порнографию</a:t>
            </a:r>
            <a:r>
              <a:rPr lang="ru-RU" sz="2800" dirty="0"/>
              <a:t> </a:t>
            </a:r>
            <a:r>
              <a:rPr lang="ru-RU" sz="2800" b="1" u="sng" dirty="0">
                <a:solidFill>
                  <a:schemeClr val="bg2">
                    <a:lumMod val="25000"/>
                    <a:lumOff val="75000"/>
                  </a:schemeClr>
                </a:solidFill>
              </a:rPr>
              <a:t>пагубной, унижающей и лишающей человека чуткости, </a:t>
            </a:r>
            <a:br>
              <a:rPr lang="ru-RU" sz="2800" b="1" u="sng" dirty="0">
                <a:solidFill>
                  <a:schemeClr val="bg2">
                    <a:lumMod val="25000"/>
                    <a:lumOff val="75000"/>
                  </a:schemeClr>
                </a:solidFill>
              </a:rPr>
            </a:br>
            <a:r>
              <a:rPr lang="ru-RU" sz="2800" b="1" u="sng" dirty="0">
                <a:solidFill>
                  <a:schemeClr val="bg2">
                    <a:lumMod val="25000"/>
                    <a:lumOff val="75000"/>
                  </a:schemeClr>
                </a:solidFill>
              </a:rPr>
              <a:t>а также эксплуатирующей его</a:t>
            </a:r>
            <a:r>
              <a:rPr lang="ru-RU" sz="2800" dirty="0">
                <a:solidFill>
                  <a:schemeClr val="bg2">
                    <a:lumMod val="25000"/>
                    <a:lumOff val="75000"/>
                  </a:schemeClr>
                </a:solidFill>
              </a:rPr>
              <a:t>.</a:t>
            </a:r>
            <a:r>
              <a:rPr lang="ru-RU" sz="2800" dirty="0">
                <a:solidFill>
                  <a:srgbClr val="D7DDF8"/>
                </a:solidFill>
              </a:rPr>
              <a:t> </a:t>
            </a:r>
            <a:endParaRPr lang="en-US" sz="2800" b="1" dirty="0">
              <a:solidFill>
                <a:srgbClr val="D7DDF8"/>
              </a:solidFill>
            </a:endParaRPr>
          </a:p>
          <a:p>
            <a:pPr algn="ctr"/>
            <a:endParaRPr lang="en-US" sz="2800" dirty="0"/>
          </a:p>
        </p:txBody>
      </p:sp>
      <p:pic>
        <p:nvPicPr>
          <p:cNvPr id="4" name="Picture 3" descr="A person using a computer&#10;&#10;Description automatically generated">
            <a:extLst>
              <a:ext uri="{FF2B5EF4-FFF2-40B4-BE49-F238E27FC236}">
                <a16:creationId xmlns:a16="http://schemas.microsoft.com/office/drawing/2014/main" id="{CD535412-8B90-AC41-ADAF-7A920FDD617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74" r="2" b="16213"/>
          <a:stretch/>
        </p:blipFill>
        <p:spPr>
          <a:xfrm>
            <a:off x="6529065" y="10"/>
            <a:ext cx="5662937" cy="6857990"/>
          </a:xfrm>
          <a:custGeom>
            <a:avLst/>
            <a:gdLst/>
            <a:ahLst/>
            <a:cxnLst/>
            <a:rect l="l" t="t" r="r" b="b"/>
            <a:pathLst>
              <a:path w="5662937" h="6858000">
                <a:moveTo>
                  <a:pt x="598332" y="0"/>
                </a:moveTo>
                <a:lnTo>
                  <a:pt x="5662937" y="0"/>
                </a:lnTo>
                <a:lnTo>
                  <a:pt x="5662937" y="6858000"/>
                </a:lnTo>
                <a:lnTo>
                  <a:pt x="0" y="6858000"/>
                </a:lnTo>
                <a:lnTo>
                  <a:pt x="78957" y="6777438"/>
                </a:lnTo>
                <a:cubicBezTo>
                  <a:pt x="291624" y="6544265"/>
                  <a:pt x="490445" y="6275955"/>
                  <a:pt x="672224" y="5969316"/>
                </a:cubicBezTo>
                <a:cubicBezTo>
                  <a:pt x="914596" y="5515036"/>
                  <a:pt x="1066079" y="5030470"/>
                  <a:pt x="1217562" y="4515619"/>
                </a:cubicBezTo>
                <a:cubicBezTo>
                  <a:pt x="1338748" y="3970483"/>
                  <a:pt x="1399341" y="3516203"/>
                  <a:pt x="1399341" y="3061922"/>
                </a:cubicBezTo>
                <a:cubicBezTo>
                  <a:pt x="1399341" y="1948936"/>
                  <a:pt x="1190579" y="1021447"/>
                  <a:pt x="773055" y="27945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28510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2" name="Rectangle 70">
            <a:extLst>
              <a:ext uri="{FF2B5EF4-FFF2-40B4-BE49-F238E27FC236}">
                <a16:creationId xmlns:a16="http://schemas.microsoft.com/office/drawing/2014/main" id="{5ED9E2D9-EE69-4775-8CE5-9EAC35AD2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3" name="Rectangle 72">
            <a:extLst>
              <a:ext uri="{FF2B5EF4-FFF2-40B4-BE49-F238E27FC236}">
                <a16:creationId xmlns:a16="http://schemas.microsoft.com/office/drawing/2014/main" id="{3D75B673-1FA7-415E-8B2E-7A0550C8BD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25F099A-D62E-1D4E-8D2F-8D3706991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0" y="619200"/>
            <a:ext cx="4991961" cy="1477328"/>
          </a:xfrm>
        </p:spPr>
        <p:txBody>
          <a:bodyPr wrap="square" anchor="ctr">
            <a:normAutofit/>
          </a:bodyPr>
          <a:lstStyle/>
          <a:p>
            <a:r>
              <a:rPr lang="en-US" sz="4000" b="1" dirty="0"/>
              <a:t>1. </a:t>
            </a:r>
            <a:r>
              <a:rPr lang="ru-RU" sz="4000" b="1" dirty="0"/>
              <a:t>Порнография пагубна</a:t>
            </a:r>
            <a:r>
              <a:rPr lang="en-US" sz="4000" b="1" dirty="0"/>
              <a:t> </a:t>
            </a:r>
          </a:p>
        </p:txBody>
      </p:sp>
      <p:pic>
        <p:nvPicPr>
          <p:cNvPr id="2050" name="Picture 2" descr="turned-on black smartphone beside laptop computer">
            <a:extLst>
              <a:ext uri="{FF2B5EF4-FFF2-40B4-BE49-F238E27FC236}">
                <a16:creationId xmlns:a16="http://schemas.microsoft.com/office/drawing/2014/main" id="{24675445-BEBC-D946-A52E-BDC106EAE6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6" r="21191" b="-1"/>
          <a:stretch/>
        </p:blipFill>
        <p:spPr bwMode="auto">
          <a:xfrm>
            <a:off x="20" y="10"/>
            <a:ext cx="5903704" cy="6857990"/>
          </a:xfrm>
          <a:custGeom>
            <a:avLst/>
            <a:gdLst/>
            <a:ahLst/>
            <a:cxnLst/>
            <a:rect l="l" t="t" r="r" b="b"/>
            <a:pathLst>
              <a:path w="5903724" h="6858000">
                <a:moveTo>
                  <a:pt x="0" y="0"/>
                </a:moveTo>
                <a:lnTo>
                  <a:pt x="5886178" y="0"/>
                </a:lnTo>
                <a:lnTo>
                  <a:pt x="5890522" y="42009"/>
                </a:lnTo>
                <a:cubicBezTo>
                  <a:pt x="5948302" y="788432"/>
                  <a:pt x="5795211" y="5194623"/>
                  <a:pt x="5836720" y="6279216"/>
                </a:cubicBezTo>
                <a:cubicBezTo>
                  <a:pt x="5842686" y="6384211"/>
                  <a:pt x="5845802" y="6526851"/>
                  <a:pt x="5846540" y="6699667"/>
                </a:cubicBezTo>
                <a:lnTo>
                  <a:pt x="5846508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74E521-C6F1-CB46-808F-4F6D4B938A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000" y="2541600"/>
            <a:ext cx="5294658" cy="3216273"/>
          </a:xfrm>
        </p:spPr>
        <p:txBody>
          <a:bodyPr>
            <a:normAutofit/>
          </a:bodyPr>
          <a:lstStyle/>
          <a:p>
            <a:r>
              <a:rPr lang="ru-RU" sz="2400" b="1" u="sng" dirty="0"/>
              <a:t>Порнография пагубна</a:t>
            </a:r>
            <a:r>
              <a:rPr lang="ru-RU" sz="2400" dirty="0"/>
              <a:t> для брака, ибо извращает замысел Божий, согласно которому муж и жена настолько тесно «прилепятся» друг к другу, что символически составят «одну плоть» (Быт. 2:24).</a:t>
            </a:r>
            <a:r>
              <a:rPr lang="en-US" sz="2400" dirty="0"/>
              <a:t>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332159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5ED9E2D9-EE69-4775-8CE5-9EAC35AD2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75B673-1FA7-415E-8B2E-7A0550C8BD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552E8F-63D7-6947-8715-3925B487C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0" y="619200"/>
            <a:ext cx="5432600" cy="1477328"/>
          </a:xfrm>
        </p:spPr>
        <p:txBody>
          <a:bodyPr wrap="square" anchor="ctr">
            <a:normAutofit fontScale="90000"/>
          </a:bodyPr>
          <a:lstStyle/>
          <a:p>
            <a:r>
              <a:rPr lang="en-US" sz="4000" b="1" dirty="0"/>
              <a:t>2. </a:t>
            </a:r>
            <a:r>
              <a:rPr lang="ru-RU" sz="4000" b="1" dirty="0"/>
              <a:t>Порнография унижает человеческое достоинство</a:t>
            </a:r>
            <a:endParaRPr lang="en-US" sz="4000" b="1" dirty="0"/>
          </a:p>
        </p:txBody>
      </p:sp>
      <p:pic>
        <p:nvPicPr>
          <p:cNvPr id="3074" name="Picture 2" descr="white and silver electronic device">
            <a:extLst>
              <a:ext uri="{FF2B5EF4-FFF2-40B4-BE49-F238E27FC236}">
                <a16:creationId xmlns:a16="http://schemas.microsoft.com/office/drawing/2014/main" id="{159D068B-F021-DF47-BC2A-CDB83F3E48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5" r="36633" b="-1"/>
          <a:stretch/>
        </p:blipFill>
        <p:spPr bwMode="auto">
          <a:xfrm>
            <a:off x="20" y="10"/>
            <a:ext cx="5903704" cy="6857990"/>
          </a:xfrm>
          <a:custGeom>
            <a:avLst/>
            <a:gdLst/>
            <a:ahLst/>
            <a:cxnLst/>
            <a:rect l="l" t="t" r="r" b="b"/>
            <a:pathLst>
              <a:path w="5903724" h="6858000">
                <a:moveTo>
                  <a:pt x="0" y="0"/>
                </a:moveTo>
                <a:lnTo>
                  <a:pt x="5886178" y="0"/>
                </a:lnTo>
                <a:lnTo>
                  <a:pt x="5890522" y="42009"/>
                </a:lnTo>
                <a:cubicBezTo>
                  <a:pt x="5948302" y="788432"/>
                  <a:pt x="5795211" y="5194623"/>
                  <a:pt x="5836720" y="6279216"/>
                </a:cubicBezTo>
                <a:cubicBezTo>
                  <a:pt x="5842686" y="6384211"/>
                  <a:pt x="5845802" y="6526851"/>
                  <a:pt x="5846540" y="6699667"/>
                </a:cubicBezTo>
                <a:lnTo>
                  <a:pt x="5846508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2F6881-1FDF-5942-8362-AC7AE5A886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000" y="2321170"/>
            <a:ext cx="4991962" cy="3436704"/>
          </a:xfrm>
        </p:spPr>
        <p:txBody>
          <a:bodyPr>
            <a:normAutofit fontScale="85000" lnSpcReduction="20000"/>
          </a:bodyPr>
          <a:lstStyle/>
          <a:p>
            <a:r>
              <a:rPr lang="ru-RU" sz="2400" b="1" u="sng" dirty="0"/>
              <a:t>Порнография унижает человеческое достоинство</a:t>
            </a:r>
            <a:r>
              <a:rPr lang="ru-RU" sz="2400" dirty="0"/>
              <a:t>, ибо определяет женщину (а в некоторых случаях — и мужчину) не как целостную личность во всем многообразии ее духовных, умственных и физических качеств, но как примитивный сексуальный объект одноразового употребления, тем самым лишая женщину ценности и уважения, положенных ей по праву как дочери Божьей.</a:t>
            </a: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19947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5ED9E2D9-EE69-4775-8CE5-9EAC35AD2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75B673-1FA7-415E-8B2E-7A0550C8BD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D5DB05-B7D5-B741-AE6B-E3A4CF127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0" y="619200"/>
            <a:ext cx="4991961" cy="1477328"/>
          </a:xfrm>
        </p:spPr>
        <p:txBody>
          <a:bodyPr wrap="square" anchor="ctr">
            <a:normAutofit fontScale="90000"/>
          </a:bodyPr>
          <a:lstStyle/>
          <a:p>
            <a:r>
              <a:rPr lang="en-US" sz="4000" b="1" dirty="0"/>
              <a:t>3. </a:t>
            </a:r>
            <a:r>
              <a:rPr lang="ru-RU" sz="4000" b="1" dirty="0"/>
              <a:t>Порнография лишает зрителя или читателя чуткости</a:t>
            </a:r>
            <a:r>
              <a:rPr lang="en-US" sz="4000" b="1" dirty="0"/>
              <a:t> </a:t>
            </a:r>
          </a:p>
        </p:txBody>
      </p:sp>
      <p:pic>
        <p:nvPicPr>
          <p:cNvPr id="4098" name="Picture 2" descr="MacBook Pro beside phone">
            <a:extLst>
              <a:ext uri="{FF2B5EF4-FFF2-40B4-BE49-F238E27FC236}">
                <a16:creationId xmlns:a16="http://schemas.microsoft.com/office/drawing/2014/main" id="{54FDC6E4-933D-F84D-97AE-77135F0CF6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17" r="-1" b="12424"/>
          <a:stretch/>
        </p:blipFill>
        <p:spPr bwMode="auto">
          <a:xfrm>
            <a:off x="20" y="10"/>
            <a:ext cx="5903704" cy="6857990"/>
          </a:xfrm>
          <a:custGeom>
            <a:avLst/>
            <a:gdLst/>
            <a:ahLst/>
            <a:cxnLst/>
            <a:rect l="l" t="t" r="r" b="b"/>
            <a:pathLst>
              <a:path w="5903724" h="6858000">
                <a:moveTo>
                  <a:pt x="0" y="0"/>
                </a:moveTo>
                <a:lnTo>
                  <a:pt x="5886178" y="0"/>
                </a:lnTo>
                <a:lnTo>
                  <a:pt x="5890522" y="42009"/>
                </a:lnTo>
                <a:cubicBezTo>
                  <a:pt x="5948302" y="788432"/>
                  <a:pt x="5795211" y="5194623"/>
                  <a:pt x="5836720" y="6279216"/>
                </a:cubicBezTo>
                <a:cubicBezTo>
                  <a:pt x="5842686" y="6384211"/>
                  <a:pt x="5845802" y="6526851"/>
                  <a:pt x="5846540" y="6699667"/>
                </a:cubicBezTo>
                <a:lnTo>
                  <a:pt x="5846508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833C84-187B-CD43-9F78-B7A142DAF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0000" y="2541600"/>
            <a:ext cx="5294658" cy="3216273"/>
          </a:xfrm>
        </p:spPr>
        <p:txBody>
          <a:bodyPr>
            <a:normAutofit fontScale="92500"/>
          </a:bodyPr>
          <a:lstStyle/>
          <a:p>
            <a:r>
              <a:rPr lang="ru-RU" sz="2800" b="1" u="sng" dirty="0">
                <a:solidFill>
                  <a:schemeClr val="tx1"/>
                </a:solidFill>
              </a:rPr>
              <a:t>Порнография лишает зрителя или читателя чуткости</a:t>
            </a:r>
            <a:r>
              <a:rPr lang="ru-RU" sz="2800" dirty="0">
                <a:solidFill>
                  <a:schemeClr val="tx1"/>
                </a:solidFill>
              </a:rPr>
              <a:t>, притупляя голос его совести, искажая восприятие и, следовательно, формируя «превратный ум» (Рим. 1:22, 28).</a:t>
            </a:r>
            <a:endParaRPr lang="en-US" sz="2800" dirty="0">
              <a:solidFill>
                <a:schemeClr val="tx1"/>
              </a:solidFill>
            </a:endParaRPr>
          </a:p>
          <a:p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57208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5ED9E2D9-EE69-4775-8CE5-9EAC35AD2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3D75B673-1FA7-415E-8B2E-7A0550C8BD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549237-0C95-2E40-A7ED-4E89CA234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0000" y="619200"/>
            <a:ext cx="4991961" cy="1477328"/>
          </a:xfrm>
        </p:spPr>
        <p:txBody>
          <a:bodyPr wrap="square" anchor="ctr">
            <a:normAutofit fontScale="90000"/>
          </a:bodyPr>
          <a:lstStyle/>
          <a:p>
            <a:r>
              <a:rPr lang="en-US" sz="4000" b="1" dirty="0"/>
              <a:t>4. </a:t>
            </a:r>
            <a:r>
              <a:rPr lang="ru-RU" sz="4000" b="1" dirty="0"/>
              <a:t>Порнография эксплуатирует человека</a:t>
            </a:r>
            <a:endParaRPr lang="en-US" sz="4000" b="1" dirty="0"/>
          </a:p>
        </p:txBody>
      </p:sp>
      <p:pic>
        <p:nvPicPr>
          <p:cNvPr id="5122" name="Picture 2" descr="Youtube application screengrab">
            <a:extLst>
              <a:ext uri="{FF2B5EF4-FFF2-40B4-BE49-F238E27FC236}">
                <a16:creationId xmlns:a16="http://schemas.microsoft.com/office/drawing/2014/main" id="{9F4387D4-E9BA-CB4E-8A9D-21BB5EEF5F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1" r="38716" b="-1"/>
          <a:stretch/>
        </p:blipFill>
        <p:spPr bwMode="auto">
          <a:xfrm>
            <a:off x="20" y="10"/>
            <a:ext cx="5903704" cy="6857990"/>
          </a:xfrm>
          <a:custGeom>
            <a:avLst/>
            <a:gdLst/>
            <a:ahLst/>
            <a:cxnLst/>
            <a:rect l="l" t="t" r="r" b="b"/>
            <a:pathLst>
              <a:path w="5903724" h="6858000">
                <a:moveTo>
                  <a:pt x="0" y="0"/>
                </a:moveTo>
                <a:lnTo>
                  <a:pt x="5886178" y="0"/>
                </a:lnTo>
                <a:lnTo>
                  <a:pt x="5890522" y="42009"/>
                </a:lnTo>
                <a:cubicBezTo>
                  <a:pt x="5948302" y="788432"/>
                  <a:pt x="5795211" y="5194623"/>
                  <a:pt x="5836720" y="6279216"/>
                </a:cubicBezTo>
                <a:cubicBezTo>
                  <a:pt x="5842686" y="6384211"/>
                  <a:pt x="5845802" y="6526851"/>
                  <a:pt x="5846540" y="6699667"/>
                </a:cubicBezTo>
                <a:lnTo>
                  <a:pt x="5846508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60EE60-ABA9-044B-A27B-6190CDFAD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236764"/>
            <a:ext cx="5748997" cy="431878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ru-RU" sz="2400" b="1" u="sng" dirty="0"/>
              <a:t>Порнография эксплуатирует человека</a:t>
            </a:r>
            <a:r>
              <a:rPr lang="ru-RU" sz="2400" dirty="0"/>
              <a:t>, потворствуя похоти, и, по существу, жестока и оскорбительна, что противоречит Золотому правилу, согласно которому человек должен поступать по отношению к другим людям так, как он желает, чтобы поступали с ним (Мф. 7:12). Особое отвращение вызывает детская порнография. Иисус говорил: «А кто соблазнит одного из малых сих, верующих в Меня, тому лучше было бы, если бы повесили ему мельничный жернов на шею и потопили его во глубине морской» (Мф. 18:6).</a:t>
            </a:r>
            <a:endParaRPr lang="en-US" sz="2400" dirty="0"/>
          </a:p>
          <a:p>
            <a:pPr>
              <a:lnSpc>
                <a:spcPct val="11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122113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48" name="Rectangle 70">
            <a:extLst>
              <a:ext uri="{FF2B5EF4-FFF2-40B4-BE49-F238E27FC236}">
                <a16:creationId xmlns:a16="http://schemas.microsoft.com/office/drawing/2014/main" id="{05D1035C-3BF0-4FE0-B3A3-1062F8600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C1264E-9565-8845-B066-A74921692B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1885" y="984076"/>
            <a:ext cx="6911439" cy="4889847"/>
          </a:xfrm>
        </p:spPr>
        <p:txBody>
          <a:bodyPr>
            <a:normAutofit/>
          </a:bodyPr>
          <a:lstStyle/>
          <a:p>
            <a:pPr algn="ctr">
              <a:lnSpc>
                <a:spcPct val="110000"/>
              </a:lnSpc>
            </a:pPr>
            <a:r>
              <a:rPr lang="ru-RU" dirty="0"/>
              <a:t>Хотя </a:t>
            </a:r>
            <a:r>
              <a:rPr lang="ru-RU" dirty="0" err="1"/>
              <a:t>Норман</a:t>
            </a:r>
            <a:r>
              <a:rPr lang="ru-RU" dirty="0"/>
              <a:t> </a:t>
            </a:r>
            <a:r>
              <a:rPr lang="ru-RU" dirty="0" err="1"/>
              <a:t>Казенс</a:t>
            </a:r>
            <a:r>
              <a:rPr lang="ru-RU" dirty="0"/>
              <a:t> и не использовал язык Библии, ему принадлежит следующее проницательное высказывание: </a:t>
            </a:r>
          </a:p>
          <a:p>
            <a:pPr algn="ctr">
              <a:lnSpc>
                <a:spcPct val="110000"/>
              </a:lnSpc>
            </a:pPr>
            <a:r>
              <a:rPr lang="ru-RU" dirty="0"/>
              <a:t>«Открытое распространение порнографии вызывает тревогу…не потому, что она развращает, но из-за того, что притупляется чуткость; опасность не в том, что она дает волю страстям, но в том, что уродуются эмоции; не в том, что поощряется зрелость, но в том, что  возвращаются инфантильные навязчивые состояния; не в том, что снимаются шоры, но в том, что искажается видение. Превозносится удаль, но отвергается любовь. Мы получаем не освобождение, а дегуманизацию» </a:t>
            </a:r>
            <a:br>
              <a:rPr lang="ru-RU" dirty="0"/>
            </a:br>
            <a:endParaRPr lang="ru-RU" dirty="0"/>
          </a:p>
          <a:p>
            <a:pPr algn="ctr">
              <a:lnSpc>
                <a:spcPct val="110000"/>
              </a:lnSpc>
            </a:pPr>
            <a:r>
              <a:rPr lang="ru-RU" dirty="0"/>
              <a:t>(</a:t>
            </a:r>
            <a:r>
              <a:rPr lang="en-US" dirty="0"/>
              <a:t>Saturday Review of Literature, 20 </a:t>
            </a:r>
            <a:r>
              <a:rPr lang="ru-RU" dirty="0"/>
              <a:t>сентября 1975 г.).</a:t>
            </a:r>
            <a:endParaRPr lang="en-US" dirty="0"/>
          </a:p>
        </p:txBody>
      </p:sp>
      <p:pic>
        <p:nvPicPr>
          <p:cNvPr id="6146" name="Picture 2" descr="woman sitting on bed with MacBook on lap">
            <a:extLst>
              <a:ext uri="{FF2B5EF4-FFF2-40B4-BE49-F238E27FC236}">
                <a16:creationId xmlns:a16="http://schemas.microsoft.com/office/drawing/2014/main" id="{D570D969-6EE8-7847-A722-65B00F66D1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70" r="14193" b="2"/>
          <a:stretch/>
        </p:blipFill>
        <p:spPr bwMode="auto">
          <a:xfrm>
            <a:off x="6529065" y="10"/>
            <a:ext cx="5662937" cy="6857990"/>
          </a:xfrm>
          <a:custGeom>
            <a:avLst/>
            <a:gdLst/>
            <a:ahLst/>
            <a:cxnLst/>
            <a:rect l="l" t="t" r="r" b="b"/>
            <a:pathLst>
              <a:path w="5662937" h="6858000">
                <a:moveTo>
                  <a:pt x="598332" y="0"/>
                </a:moveTo>
                <a:lnTo>
                  <a:pt x="5662937" y="0"/>
                </a:lnTo>
                <a:lnTo>
                  <a:pt x="5662937" y="6858000"/>
                </a:lnTo>
                <a:lnTo>
                  <a:pt x="0" y="6858000"/>
                </a:lnTo>
                <a:lnTo>
                  <a:pt x="78957" y="6777438"/>
                </a:lnTo>
                <a:cubicBezTo>
                  <a:pt x="291624" y="6544265"/>
                  <a:pt x="490445" y="6275955"/>
                  <a:pt x="672224" y="5969316"/>
                </a:cubicBezTo>
                <a:cubicBezTo>
                  <a:pt x="914596" y="5515036"/>
                  <a:pt x="1066079" y="5030470"/>
                  <a:pt x="1217562" y="4515619"/>
                </a:cubicBezTo>
                <a:cubicBezTo>
                  <a:pt x="1338748" y="3970483"/>
                  <a:pt x="1399341" y="3516203"/>
                  <a:pt x="1399341" y="3061922"/>
                </a:cubicBezTo>
                <a:cubicBezTo>
                  <a:pt x="1399341" y="1948936"/>
                  <a:pt x="1190579" y="1021447"/>
                  <a:pt x="773055" y="27945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6446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5D1035C-3BF0-4FE0-B3A3-1062F8600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D2FB8E-62AF-5742-A272-96B56E8DAC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098" y="1522828"/>
            <a:ext cx="6233642" cy="3583745"/>
          </a:xfrm>
        </p:spPr>
        <p:txBody>
          <a:bodyPr>
            <a:normAutofit fontScale="92500"/>
          </a:bodyPr>
          <a:lstStyle/>
          <a:p>
            <a:pPr algn="ctr"/>
            <a:r>
              <a:rPr lang="ru-RU" sz="2400" dirty="0"/>
              <a:t>Общество, страдающее от стремительного падения норм приличия, роста детской проституции, подростковой беременности, сексуального насилия над женщинами и детьми, разрушенной наркотиками человеческой психики и организованной преступности, вряд ли в состоянии допустить, чтобы порнография усугубляла эти пороки.</a:t>
            </a:r>
            <a:r>
              <a:rPr lang="en-US" sz="2400" dirty="0"/>
              <a:t> </a:t>
            </a:r>
          </a:p>
          <a:p>
            <a:pPr algn="ctr"/>
            <a:endParaRPr lang="en-US" sz="2400" dirty="0"/>
          </a:p>
        </p:txBody>
      </p:sp>
      <p:pic>
        <p:nvPicPr>
          <p:cNvPr id="1026" name="Picture 2" descr="woman with head resting on hand">
            <a:extLst>
              <a:ext uri="{FF2B5EF4-FFF2-40B4-BE49-F238E27FC236}">
                <a16:creationId xmlns:a16="http://schemas.microsoft.com/office/drawing/2014/main" id="{0AC5AD3B-9699-BF47-9956-C94F8EC179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66" r="21315" b="-1"/>
          <a:stretch/>
        </p:blipFill>
        <p:spPr bwMode="auto">
          <a:xfrm>
            <a:off x="6529065" y="10"/>
            <a:ext cx="5662937" cy="6857990"/>
          </a:xfrm>
          <a:custGeom>
            <a:avLst/>
            <a:gdLst/>
            <a:ahLst/>
            <a:cxnLst/>
            <a:rect l="l" t="t" r="r" b="b"/>
            <a:pathLst>
              <a:path w="5662937" h="6858000">
                <a:moveTo>
                  <a:pt x="598332" y="0"/>
                </a:moveTo>
                <a:lnTo>
                  <a:pt x="5662937" y="0"/>
                </a:lnTo>
                <a:lnTo>
                  <a:pt x="5662937" y="6858000"/>
                </a:lnTo>
                <a:lnTo>
                  <a:pt x="0" y="6858000"/>
                </a:lnTo>
                <a:lnTo>
                  <a:pt x="78957" y="6777438"/>
                </a:lnTo>
                <a:cubicBezTo>
                  <a:pt x="291624" y="6544265"/>
                  <a:pt x="490445" y="6275955"/>
                  <a:pt x="672224" y="5969316"/>
                </a:cubicBezTo>
                <a:cubicBezTo>
                  <a:pt x="914596" y="5515036"/>
                  <a:pt x="1066079" y="5030470"/>
                  <a:pt x="1217562" y="4515619"/>
                </a:cubicBezTo>
                <a:cubicBezTo>
                  <a:pt x="1338748" y="3970483"/>
                  <a:pt x="1399341" y="3516203"/>
                  <a:pt x="1399341" y="3061922"/>
                </a:cubicBezTo>
                <a:cubicBezTo>
                  <a:pt x="1399341" y="1948936"/>
                  <a:pt x="1190579" y="1021447"/>
                  <a:pt x="773055" y="27945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6432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05D1035C-3BF0-4FE0-B3A3-1062F8600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5BE24F-CF00-BE48-8BA5-8EAB4206C0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321" y="1246530"/>
            <a:ext cx="6356049" cy="470410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60000"/>
              </a:lnSpc>
              <a:buNone/>
            </a:pPr>
            <a:r>
              <a:rPr lang="ru-RU" sz="2800" dirty="0"/>
              <a:t>Воистину мудрым является наставление первого великого христианского богослова: «Что только истинно, что честно, что справедливо, что чисто, что любезно, что достославно, что только добродетель и похвала, о том помышляйте» (Фил. 4:8). Будет хорошо, если все христиане примут во внимание этот совет.</a:t>
            </a:r>
            <a:r>
              <a:rPr lang="en-US" sz="2800" dirty="0"/>
              <a:t> </a:t>
            </a:r>
          </a:p>
        </p:txBody>
      </p:sp>
      <p:pic>
        <p:nvPicPr>
          <p:cNvPr id="7170" name="Picture 2" descr="girl reading book">
            <a:extLst>
              <a:ext uri="{FF2B5EF4-FFF2-40B4-BE49-F238E27FC236}">
                <a16:creationId xmlns:a16="http://schemas.microsoft.com/office/drawing/2014/main" id="{7BB028A3-9941-9F48-BD25-10139313EA1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93" r="22288" b="-1"/>
          <a:stretch/>
        </p:blipFill>
        <p:spPr bwMode="auto">
          <a:xfrm>
            <a:off x="6529065" y="10"/>
            <a:ext cx="5662937" cy="6857990"/>
          </a:xfrm>
          <a:custGeom>
            <a:avLst/>
            <a:gdLst/>
            <a:ahLst/>
            <a:cxnLst/>
            <a:rect l="l" t="t" r="r" b="b"/>
            <a:pathLst>
              <a:path w="5662937" h="6858000">
                <a:moveTo>
                  <a:pt x="598332" y="0"/>
                </a:moveTo>
                <a:lnTo>
                  <a:pt x="5662937" y="0"/>
                </a:lnTo>
                <a:lnTo>
                  <a:pt x="5662937" y="6858000"/>
                </a:lnTo>
                <a:lnTo>
                  <a:pt x="0" y="6858000"/>
                </a:lnTo>
                <a:lnTo>
                  <a:pt x="78957" y="6777438"/>
                </a:lnTo>
                <a:cubicBezTo>
                  <a:pt x="291624" y="6544265"/>
                  <a:pt x="490445" y="6275955"/>
                  <a:pt x="672224" y="5969316"/>
                </a:cubicBezTo>
                <a:cubicBezTo>
                  <a:pt x="914596" y="5515036"/>
                  <a:pt x="1066079" y="5030470"/>
                  <a:pt x="1217562" y="4515619"/>
                </a:cubicBezTo>
                <a:cubicBezTo>
                  <a:pt x="1338748" y="3970483"/>
                  <a:pt x="1399341" y="3516203"/>
                  <a:pt x="1399341" y="3061922"/>
                </a:cubicBezTo>
                <a:cubicBezTo>
                  <a:pt x="1399341" y="1948936"/>
                  <a:pt x="1190579" y="1021447"/>
                  <a:pt x="773055" y="27945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5927548"/>
      </p:ext>
    </p:extLst>
  </p:cSld>
  <p:clrMapOvr>
    <a:masterClrMapping/>
  </p:clrMapOvr>
</p:sld>
</file>

<file path=ppt/theme/theme1.xml><?xml version="1.0" encoding="utf-8"?>
<a:theme xmlns:a="http://schemas.openxmlformats.org/drawingml/2006/main" name="BlobVTI">
  <a:themeElements>
    <a:clrScheme name="AnalogousFromDarkSeedLeftStep">
      <a:dk1>
        <a:srgbClr val="000000"/>
      </a:dk1>
      <a:lt1>
        <a:srgbClr val="FFFFFF"/>
      </a:lt1>
      <a:dk2>
        <a:srgbClr val="1B2830"/>
      </a:dk2>
      <a:lt2>
        <a:srgbClr val="F0F3F2"/>
      </a:lt2>
      <a:accent1>
        <a:srgbClr val="DB358E"/>
      </a:accent1>
      <a:accent2>
        <a:srgbClr val="C923C1"/>
      </a:accent2>
      <a:accent3>
        <a:srgbClr val="9E35DB"/>
      </a:accent3>
      <a:accent4>
        <a:srgbClr val="5635CD"/>
      </a:accent4>
      <a:accent5>
        <a:srgbClr val="3557DB"/>
      </a:accent5>
      <a:accent6>
        <a:srgbClr val="238AC9"/>
      </a:accent6>
      <a:hlink>
        <a:srgbClr val="3F44BF"/>
      </a:hlink>
      <a:folHlink>
        <a:srgbClr val="7F7F7F"/>
      </a:folHlink>
    </a:clrScheme>
    <a:fontScheme name="Blob">
      <a:majorFont>
        <a:latin typeface="Rockwell Nova Light"/>
        <a:ea typeface=""/>
        <a:cs typeface=""/>
      </a:majorFont>
      <a:minorFont>
        <a:latin typeface="Avenir Next LT Pro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bVTI" id="{06D3AACF-B619-4265-899F-5E2FB3A445D5}" vid="{F5918863-BA1A-4735-81A8-3E7BFBDA847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1118</Words>
  <Application>Microsoft Macintosh PowerPoint</Application>
  <PresentationFormat>Widescreen</PresentationFormat>
  <Paragraphs>42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Avenir Next LT Pro</vt:lpstr>
      <vt:lpstr>Calibri</vt:lpstr>
      <vt:lpstr>Rockwell Nova Light</vt:lpstr>
      <vt:lpstr>The Hand Extrablack</vt:lpstr>
      <vt:lpstr>BlobVTI</vt:lpstr>
      <vt:lpstr>Заявление Церкви АСД по вопросу  о порнографии </vt:lpstr>
      <vt:lpstr>PowerPoint Presentation</vt:lpstr>
      <vt:lpstr>1. Порнография пагубна </vt:lpstr>
      <vt:lpstr>2. Порнография унижает человеческое достоинство</vt:lpstr>
      <vt:lpstr>3. Порнография лишает зрителя или читателя чуткости </vt:lpstr>
      <vt:lpstr>4. Порнография эксплуатирует человека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Pornography </dc:title>
  <dc:creator>Arrais, Raquel</dc:creator>
  <cp:lastModifiedBy>Microsoft Office User</cp:lastModifiedBy>
  <cp:revision>13</cp:revision>
  <dcterms:created xsi:type="dcterms:W3CDTF">2021-03-29T13:40:36Z</dcterms:created>
  <dcterms:modified xsi:type="dcterms:W3CDTF">2021-07-06T21:02:43Z</dcterms:modified>
</cp:coreProperties>
</file>