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75" r:id="rId7"/>
    <p:sldId id="261" r:id="rId8"/>
    <p:sldId id="268" r:id="rId9"/>
    <p:sldId id="260" r:id="rId10"/>
    <p:sldId id="262" r:id="rId11"/>
    <p:sldId id="269" r:id="rId12"/>
    <p:sldId id="271" r:id="rId13"/>
    <p:sldId id="272" r:id="rId14"/>
    <p:sldId id="273" r:id="rId15"/>
    <p:sldId id="277" r:id="rId16"/>
    <p:sldId id="274" r:id="rId17"/>
    <p:sldId id="276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2" r:id="rId32"/>
    <p:sldId id="291" r:id="rId33"/>
    <p:sldId id="293" r:id="rId34"/>
    <p:sldId id="294" r:id="rId3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646A"/>
    <a:srgbClr val="5E6373"/>
    <a:srgbClr val="A8B1AA"/>
    <a:srgbClr val="DE8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007BC76-B972-F2A6-576C-B4EA2A789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5468E9E5-3E59-2CE5-3152-A1F16A0E1C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3C55046-9A0B-D774-C6B9-E637A39F2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30/06/2024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2188F71-DD25-EE01-6850-CEECB11B3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0919CE2-749A-5BF4-2CAB-F9D9BD68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920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C4063B-EB39-76DA-A051-D8FAC906E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CDB1E51-8895-7952-069C-D7867E9B2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8BF3769-856D-F0B3-BF0A-15A23EF15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30/06/2024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C26EBE0-15FD-C626-31D6-058E070C6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37EACBD-467D-FBF8-B2C5-D1CE5434D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1611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8384DB61-4D2B-68CF-742E-5A2105D9B9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B04C7BC-EC4F-357D-939C-4A83A618DB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72032C4-7D52-32CD-51D7-5C3BD443D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30/06/2024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9C1571C-4BA8-67BD-6E9C-DA74F3E17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3083481-9B41-1C55-288F-43E0117E4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6080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3EA3A22-CFF4-4FD7-0D01-6EE68517A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BFB49A3-DFA0-9882-CD99-538989B73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D8EB6CB-FDB0-56FF-A250-1015EC619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30/06/2024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18FBB6D-B890-5AE4-3B14-2A4C6A6DF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8DE9148-B801-AC1D-E9B3-870EFF6B5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7890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C52DC4-092C-0B67-3BBC-AFDDA87D5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431B5A0-6594-0923-4A2D-2DDD6C713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A0695A1-481B-1E79-2E31-36E387D49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30/06/2024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12B2A26-D894-5162-8BAD-06D00A3D4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2D9580A-6AF6-2F2D-E30F-FC3EE8F07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2867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8ACF7AA-B3FD-79B1-6AE2-3B064842C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DB705DF-4D6A-0CF5-F9B8-23F3D0FB4F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29C15D0-5599-0240-1BD5-801CC578E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81AD005-3CCE-AF19-FF1B-7F29C499C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30/06/2024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FED1DED-B187-C2EE-DDEF-28CDB7403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A3BD4A4-D064-B5E9-DDBC-5E25E045F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163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8E4A74-C41A-1F71-1477-CA09AEF6C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EEFCE21-9169-0F94-410E-B938AEADF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5CB15C6-473E-7784-23D3-B6ED2DE9B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CD5864F0-E273-1F16-F0EB-B9F1B83158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D24FF94E-0507-5E82-2BCF-7377114B17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BAFA44A3-0114-DDA4-9EF0-87E91D2A6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30/06/2024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60377783-660C-D39E-D2D0-6BF98D151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1AEF9AA5-8E4F-F7CD-33E9-B7794BBA1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91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DC9312F-4DAF-FAE5-4AAB-39B9691CE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DB131BF-B9FF-7C84-D45F-474D76123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30/06/2024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29417E3-436F-2E84-921B-74484C528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39EE9F0-1DBC-F573-E2B8-CE20062EB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744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07B5B57E-F04B-3079-73B8-0639DE603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30/06/2024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E403B380-ACEB-CD8B-67A4-2F1E1BBF8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46EE92F-E2C0-BA3B-6029-371530206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5514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39C2615-22F2-8C54-6D75-63EF3395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B86110E-3510-7B75-9DE8-11604C4E1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C6ACEA4-DEB3-385B-3A00-9AF343D2D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91A2596-EC95-1BA2-DF68-782AA9EFD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30/06/2024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4E09BAC-1C7A-8528-AEBC-5C30A6574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56BCBF8-26D8-B80D-6ED8-E19900855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1769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7244614-450D-FCEA-96D2-8AF8DD828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45987AED-23F5-E5F4-2AB6-6F439C3756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B297F53-5FC6-9663-C31B-3382DB0B4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C77D5A1-4694-A2B5-7474-6DB6B758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30/06/2024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9A19BA5-7361-BD5F-8D49-7ED81FE3B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CCF5C22-5CFF-C0C7-67A9-9A035C1F0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976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00A441DD-D9B4-033A-06AE-39F00A091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BE5B379-CA6C-C0BC-5953-4E354ED13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475C338-5207-ABFC-FD22-01E247CC72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29ADE-8CFD-4149-873B-3F8662D8AEAA}" type="datetimeFigureOut">
              <a:rPr lang="pt-BR" smtClean="0"/>
              <a:t>30/06/2024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E5E2FBA-F896-00F0-594A-7D3813B62B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6CB4833-CF0B-3672-8589-BF102C0ED1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0832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DEC13DD-AC22-48CB-6771-9744EF262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74819" y="1838872"/>
            <a:ext cx="7633854" cy="643866"/>
          </a:xfrm>
        </p:spPr>
        <p:txBody>
          <a:bodyPr>
            <a:noAutofit/>
          </a:bodyPr>
          <a:lstStyle/>
          <a:p>
            <a:pPr algn="l"/>
            <a:r>
              <a:rPr lang="ru-RU" sz="4400" b="1" dirty="0" smtClean="0">
                <a:solidFill>
                  <a:schemeClr val="bg1"/>
                </a:solidFill>
                <a:latin typeface="Montserrat ExtraBold" panose="00000900000000000000" pitchFamily="50" charset="0"/>
              </a:rPr>
              <a:t>Проинформированная о существовании эмоциональных травм</a:t>
            </a:r>
            <a:endParaRPr lang="pt-BR" sz="4400" b="1" dirty="0">
              <a:solidFill>
                <a:schemeClr val="bg1"/>
              </a:solidFill>
              <a:latin typeface="Montserrat ExtraBold" panose="00000900000000000000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BC4E3FF-6D03-72E9-2E46-3F042BA61574}"/>
              </a:ext>
            </a:extLst>
          </p:cNvPr>
          <p:cNvSpPr txBox="1"/>
          <p:nvPr/>
        </p:nvSpPr>
        <p:spPr>
          <a:xfrm>
            <a:off x="4856019" y="6098186"/>
            <a:ext cx="50707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200" spc="300" dirty="0">
                <a:latin typeface="Impact" panose="020B0806030902050204" pitchFamily="34" charset="0"/>
              </a:rPr>
              <a:t>Остановитеэтосейчас</a:t>
            </a:r>
            <a:br>
              <a:rPr lang="ru-RU" sz="1200" spc="300" dirty="0">
                <a:latin typeface="Impact" panose="020B0806030902050204" pitchFamily="34" charset="0"/>
              </a:rPr>
            </a:br>
            <a:r>
              <a:rPr lang="ru-RU" sz="1200" spc="300" dirty="0">
                <a:latin typeface="Impact" panose="020B0806030902050204" pitchFamily="34" charset="0"/>
              </a:rPr>
              <a:t>Адвентисты говорятНЕТнасилию</a:t>
            </a:r>
            <a:endParaRPr lang="en-US" sz="1200" spc="300" dirty="0">
              <a:latin typeface="Impact" panose="020B080603090205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4B275F6-B509-656A-9CBD-D6CB06C709BF}"/>
              </a:ext>
            </a:extLst>
          </p:cNvPr>
          <p:cNvSpPr txBox="1"/>
          <p:nvPr/>
        </p:nvSpPr>
        <p:spPr>
          <a:xfrm>
            <a:off x="595746" y="315378"/>
            <a:ext cx="60960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600" b="1" dirty="0" smtClean="0">
                <a:ln w="28575">
                  <a:solidFill>
                    <a:schemeClr val="bg1"/>
                  </a:solidFill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ExtraBold" panose="00000900000000000000" pitchFamily="50" charset="0"/>
              </a:rPr>
              <a:t>Церковь - </a:t>
            </a:r>
            <a:endParaRPr lang="pt-BR" sz="9600" dirty="0">
              <a:ln w="28575">
                <a:solidFill>
                  <a:schemeClr val="bg1"/>
                </a:solidFill>
              </a:ln>
              <a:noFill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ExtraBold" panose="000009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AFBB3B1-C752-FC7A-4745-F801C298A3C9}"/>
              </a:ext>
            </a:extLst>
          </p:cNvPr>
          <p:cNvSpPr txBox="1"/>
          <p:nvPr/>
        </p:nvSpPr>
        <p:spPr>
          <a:xfrm>
            <a:off x="6512745" y="4637943"/>
            <a:ext cx="3947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</a:rPr>
              <a:t>Автор </a:t>
            </a:r>
            <a:r>
              <a:rPr lang="ru-RU" smtClean="0">
                <a:solidFill>
                  <a:schemeClr val="bg1"/>
                </a:solidFill>
              </a:rPr>
              <a:t>Джоанна </a:t>
            </a:r>
            <a:r>
              <a:rPr lang="ru-RU" smtClean="0">
                <a:solidFill>
                  <a:schemeClr val="bg1"/>
                </a:solidFill>
              </a:rPr>
              <a:t>Дэниел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ru-RU" dirty="0" smtClean="0">
                <a:solidFill>
                  <a:schemeClr val="bg1"/>
                </a:solidFill>
              </a:rPr>
              <a:t>При участии Саманты Фессал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899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2364" y="1034473"/>
            <a:ext cx="7499928" cy="5449453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endParaRPr lang="en-US" sz="4800" dirty="0"/>
          </a:p>
          <a:p>
            <a:pPr marL="0" indent="0">
              <a:buNone/>
            </a:pPr>
            <a:endParaRPr lang="en-US" sz="4800" dirty="0"/>
          </a:p>
          <a:p>
            <a:pPr marL="742950" indent="-742950">
              <a:buFont typeface="+mj-lt"/>
              <a:buAutoNum type="arabicPeriod"/>
            </a:pPr>
            <a:r>
              <a:rPr lang="ru-RU" sz="3200" b="1" dirty="0" smtClean="0"/>
              <a:t>Создать команду </a:t>
            </a:r>
            <a:r>
              <a:rPr lang="ru-RU" sz="3200" b="1" dirty="0"/>
              <a:t>лидеров, которые изучили специфику травмы</a:t>
            </a:r>
            <a:r>
              <a:rPr lang="ru-RU" sz="3200" b="1" dirty="0" smtClean="0"/>
              <a:t>.</a:t>
            </a:r>
            <a:endParaRPr lang="en-US" sz="3200" b="1" dirty="0"/>
          </a:p>
        </p:txBody>
      </p:sp>
      <p:sp>
        <p:nvSpPr>
          <p:cNvPr id="4" name="Title 1">
            <a:extLst>
              <a:ext uri="{FF2B5EF4-FFF2-40B4-BE49-F238E27FC236}">
                <a16:creationId xmlns="" xmlns:a16="http://schemas.microsoft.com/office/drawing/2014/main" id="{5B0BF0B3-49DC-F959-0F7A-56A5A225A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09" y="2176671"/>
            <a:ext cx="2089728" cy="4307256"/>
          </a:xfrm>
        </p:spPr>
        <p:txBody>
          <a:bodyPr>
            <a:normAutofit/>
          </a:bodyPr>
          <a:lstStyle/>
          <a:p>
            <a:pPr algn="ctr"/>
            <a:r>
              <a:rPr lang="ru-RU" sz="2600" b="1" dirty="0" smtClean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ПЯТЬ КЛЮЧЕЙ </a:t>
            </a:r>
            <a:br>
              <a:rPr lang="ru-RU" sz="2600" b="1" dirty="0" smtClean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</a:br>
            <a:r>
              <a:rPr lang="en-US" sz="2600" dirty="0" smtClean="0">
                <a:latin typeface="Futura LT Book" panose="02000504030000020003" pitchFamily="2" charset="0"/>
              </a:rPr>
              <a:t> </a:t>
            </a:r>
            <a:r>
              <a:rPr lang="ru-RU" sz="1600" dirty="0" smtClean="0">
                <a:latin typeface="Futura LT Book" panose="02000504030000020003" pitchFamily="2" charset="0"/>
              </a:rPr>
              <a:t>ДЛЯ СЛУЖЕНИЯ ВОССТАНОВЛЕНИЯ</a:t>
            </a:r>
            <a:r>
              <a:rPr lang="en-US" sz="1600" dirty="0">
                <a:latin typeface="Futura LT Book" panose="02000504030000020003" pitchFamily="2" charset="0"/>
              </a:rPr>
              <a:t/>
            </a:r>
            <a:br>
              <a:rPr lang="en-US" sz="1600" dirty="0">
                <a:latin typeface="Futura LT Book" panose="02000504030000020003" pitchFamily="2" charset="0"/>
              </a:rPr>
            </a:br>
            <a:r>
              <a:rPr lang="en-US" sz="2600" dirty="0">
                <a:latin typeface="Futura LT Book" panose="02000504030000020003" pitchFamily="2" charset="0"/>
              </a:rPr>
              <a:t/>
            </a:r>
            <a:br>
              <a:rPr lang="en-US" sz="2600" dirty="0">
                <a:latin typeface="Futura LT Book" panose="02000504030000020003" pitchFamily="2" charset="0"/>
              </a:rPr>
            </a:br>
            <a:r>
              <a:rPr lang="en-US" sz="2600" dirty="0">
                <a:latin typeface="Futura LT Book" panose="02000504030000020003" pitchFamily="2" charset="0"/>
              </a:rPr>
              <a:t/>
            </a:r>
            <a:br>
              <a:rPr lang="en-US" sz="2600" dirty="0">
                <a:latin typeface="Futura LT Book" panose="02000504030000020003" pitchFamily="2" charset="0"/>
              </a:rPr>
            </a:br>
            <a:r>
              <a:rPr lang="en-US" sz="2600" dirty="0">
                <a:latin typeface="Futura LT Book" panose="02000504030000020003" pitchFamily="2" charset="0"/>
              </a:rPr>
              <a:t/>
            </a:r>
            <a:br>
              <a:rPr lang="en-US" sz="2600" dirty="0">
                <a:latin typeface="Futura LT Book" panose="02000504030000020003" pitchFamily="2" charset="0"/>
              </a:rPr>
            </a:br>
            <a:endParaRPr lang="en-US" sz="2600" dirty="0">
              <a:latin typeface="Futura LT Book" panose="02000504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751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189635"/>
            <a:ext cx="9959109" cy="1325563"/>
          </a:xfrm>
        </p:spPr>
        <p:txBody>
          <a:bodyPr>
            <a:normAutofit/>
          </a:bodyPr>
          <a:lstStyle/>
          <a:p>
            <a:r>
              <a:rPr lang="ru-RU" sz="4000" b="1" dirty="0"/>
              <a:t>Т</a:t>
            </a:r>
            <a:r>
              <a:rPr lang="ru-RU" sz="4000" b="1" dirty="0" smtClean="0"/>
              <a:t>равмоинформированные лидеры</a:t>
            </a:r>
            <a:endParaRPr lang="en-US" sz="4000" b="1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lvl="0"/>
            <a:r>
              <a:rPr lang="ru-RU" dirty="0"/>
              <a:t>Понимать долгосрочное воздействие травмы - поведенческие, психические и физические последствия.</a:t>
            </a:r>
          </a:p>
          <a:p>
            <a:pPr lvl="0"/>
            <a:r>
              <a:rPr lang="ru-RU" dirty="0"/>
              <a:t>Признать, что травма также влияет на духовную жизнь.</a:t>
            </a:r>
          </a:p>
          <a:p>
            <a:pPr lvl="0"/>
            <a:r>
              <a:rPr lang="ru-RU" dirty="0"/>
              <a:t>Знать, что НДО (неблагоприятный детский опыт) влияет на семьи на протяжении многих поколений.</a:t>
            </a:r>
          </a:p>
          <a:p>
            <a:pPr lvl="0"/>
            <a:r>
              <a:rPr lang="ru-RU" dirty="0"/>
              <a:t>Определите последствия НДО, включая депрессию, тревогу, панические атаки, проблемы со сном, стресс, изменения в поведении и низкую самооценку.</a:t>
            </a:r>
          </a:p>
        </p:txBody>
      </p:sp>
    </p:spTree>
    <p:extLst>
      <p:ext uri="{BB962C8B-B14F-4D97-AF65-F5344CB8AC3E}">
        <p14:creationId xmlns:p14="http://schemas.microsoft.com/office/powerpoint/2010/main" val="233630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ru-RU" sz="2800" b="1" dirty="0"/>
              <a:t>Лидеры церкви, учитывающие специфику травмы:</a:t>
            </a:r>
            <a:endParaRPr lang="en-US" sz="2800" b="1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lvl="0"/>
            <a:endParaRPr lang="ru-RU" dirty="0" smtClean="0"/>
          </a:p>
          <a:p>
            <a:pPr lvl="0"/>
            <a:r>
              <a:rPr lang="ru-RU" dirty="0" smtClean="0"/>
              <a:t>Задают </a:t>
            </a:r>
            <a:r>
              <a:rPr lang="ru-RU" dirty="0"/>
              <a:t>тон для других.</a:t>
            </a:r>
          </a:p>
          <a:p>
            <a:pPr lvl="0"/>
            <a:r>
              <a:rPr lang="ru-RU" dirty="0"/>
              <a:t>Проявляют терпение, когда поведение кажется нежелательным.</a:t>
            </a:r>
          </a:p>
          <a:p>
            <a:pPr lvl="0"/>
            <a:r>
              <a:rPr lang="ru-RU" dirty="0"/>
              <a:t>Задавайте вопросы, например: "Что вам нужно?". </a:t>
            </a:r>
          </a:p>
          <a:p>
            <a:pPr lvl="0"/>
            <a:r>
              <a:rPr lang="ru-RU" dirty="0"/>
              <a:t>Правильно реагируют на обвинения в жестоком обращении.</a:t>
            </a:r>
          </a:p>
        </p:txBody>
      </p:sp>
    </p:spTree>
    <p:extLst>
      <p:ext uri="{BB962C8B-B14F-4D97-AF65-F5344CB8AC3E}">
        <p14:creationId xmlns:p14="http://schemas.microsoft.com/office/powerpoint/2010/main" val="3682111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2364" y="1034473"/>
            <a:ext cx="7499928" cy="544945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4800" dirty="0">
              <a:solidFill>
                <a:srgbClr val="5E6373"/>
              </a:solidFill>
            </a:endParaRP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1. Создать </a:t>
            </a:r>
            <a:r>
              <a:rPr lang="ru-RU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команду лидеров.</a:t>
            </a:r>
            <a:endParaRPr lang="ru-RU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ru-RU" sz="3600" b="1" dirty="0"/>
              <a:t>2. Понимать сложности, с которыми могут столкнуться жертвы.</a:t>
            </a:r>
            <a:endParaRPr lang="en-US" sz="3600" b="1" dirty="0"/>
          </a:p>
          <a:p>
            <a:pPr marL="0" indent="0">
              <a:buNone/>
            </a:pPr>
            <a:endParaRPr lang="en-US" sz="4400" dirty="0"/>
          </a:p>
        </p:txBody>
      </p:sp>
      <p:sp>
        <p:nvSpPr>
          <p:cNvPr id="4" name="Title 1">
            <a:extLst>
              <a:ext uri="{FF2B5EF4-FFF2-40B4-BE49-F238E27FC236}">
                <a16:creationId xmlns="" xmlns:a16="http://schemas.microsoft.com/office/drawing/2014/main" id="{5B0BF0B3-49DC-F959-0F7A-56A5A225A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09" y="2216427"/>
            <a:ext cx="2145146" cy="42675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ПЯТЬ КЛЮЧЕЙ </a:t>
            </a:r>
            <a:br>
              <a:rPr lang="ru-RU" sz="28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</a:br>
            <a:r>
              <a:rPr lang="en-US" sz="2400" dirty="0">
                <a:latin typeface="Futura LT Book" panose="02000504030000020003" pitchFamily="2" charset="0"/>
              </a:rPr>
              <a:t> </a:t>
            </a:r>
            <a:r>
              <a:rPr lang="ru-RU" sz="1600" dirty="0">
                <a:latin typeface="Futura LT Book" panose="02000504030000020003" pitchFamily="2" charset="0"/>
              </a:rPr>
              <a:t>ДЛЯ СЛУЖЕНИЯ ВОССТАНОВЛЕНИЯ</a:t>
            </a:r>
            <a:r>
              <a:rPr lang="en-US" sz="1800" dirty="0">
                <a:latin typeface="Futura LT Book" panose="02000504030000020003" pitchFamily="2" charset="0"/>
              </a:rPr>
              <a:t/>
            </a:r>
            <a:br>
              <a:rPr lang="en-US" sz="1800" dirty="0">
                <a:latin typeface="Futura LT Book" panose="02000504030000020003" pitchFamily="2" charset="0"/>
              </a:rPr>
            </a:br>
            <a:r>
              <a:rPr lang="en-US" sz="2800" dirty="0">
                <a:latin typeface="Futura LT Book" panose="02000504030000020003" pitchFamily="2" charset="0"/>
              </a:rPr>
              <a:t/>
            </a:r>
            <a:br>
              <a:rPr lang="en-US" sz="2800" dirty="0">
                <a:latin typeface="Futura LT Book" panose="02000504030000020003" pitchFamily="2" charset="0"/>
              </a:rPr>
            </a:br>
            <a:r>
              <a:rPr lang="en-US" sz="2600" dirty="0">
                <a:latin typeface="Futura LT Book" panose="02000504030000020003" pitchFamily="2" charset="0"/>
              </a:rPr>
              <a:t/>
            </a:r>
            <a:br>
              <a:rPr lang="en-US" sz="2600" dirty="0">
                <a:latin typeface="Futura LT Book" panose="02000504030000020003" pitchFamily="2" charset="0"/>
              </a:rPr>
            </a:br>
            <a:r>
              <a:rPr lang="en-US" sz="2600" dirty="0">
                <a:latin typeface="Futura LT Book" panose="02000504030000020003" pitchFamily="2" charset="0"/>
              </a:rPr>
              <a:t/>
            </a:r>
            <a:br>
              <a:rPr lang="en-US" sz="2600" dirty="0">
                <a:latin typeface="Futura LT Book" panose="02000504030000020003" pitchFamily="2" charset="0"/>
              </a:rPr>
            </a:br>
            <a:r>
              <a:rPr lang="en-US" sz="2600" dirty="0">
                <a:latin typeface="Futura LT Book" panose="02000504030000020003" pitchFamily="2" charset="0"/>
              </a:rPr>
              <a:t/>
            </a:r>
            <a:br>
              <a:rPr lang="en-US" sz="2600" dirty="0">
                <a:latin typeface="Futura LT Book" panose="02000504030000020003" pitchFamily="2" charset="0"/>
              </a:rPr>
            </a:br>
            <a:r>
              <a:rPr lang="en-US" sz="2600" dirty="0">
                <a:latin typeface="Futura LT Book" panose="02000504030000020003" pitchFamily="2" charset="0"/>
              </a:rPr>
              <a:t/>
            </a:r>
            <a:br>
              <a:rPr lang="en-US" sz="2600" dirty="0">
                <a:latin typeface="Futura LT Book" panose="02000504030000020003" pitchFamily="2" charset="0"/>
              </a:rPr>
            </a:br>
            <a:endParaRPr lang="en-US" sz="2600" dirty="0">
              <a:latin typeface="Futura LT Book" panose="02000504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90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Futura LT Book" panose="02000504030000020003" pitchFamily="2" charset="0"/>
              </a:rPr>
              <a:t>Барьеры </a:t>
            </a:r>
            <a:r>
              <a:rPr lang="ru-RU" sz="4000" dirty="0">
                <a:latin typeface="Futura LT Book" panose="02000504030000020003" pitchFamily="2" charset="0"/>
              </a:rPr>
              <a:t>на пути к получению услуг:</a:t>
            </a:r>
            <a:endParaRPr lang="en-US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lvl="0"/>
            <a:r>
              <a:rPr lang="ru-RU" dirty="0"/>
              <a:t>Язык</a:t>
            </a:r>
          </a:p>
          <a:p>
            <a:pPr lvl="0"/>
            <a:r>
              <a:rPr lang="ru-RU" dirty="0"/>
              <a:t>Культура</a:t>
            </a:r>
          </a:p>
          <a:p>
            <a:pPr lvl="0"/>
            <a:r>
              <a:rPr lang="ru-RU" dirty="0"/>
              <a:t>Финансы</a:t>
            </a:r>
          </a:p>
          <a:p>
            <a:pPr lvl="0"/>
            <a:r>
              <a:rPr lang="ru-RU" dirty="0"/>
              <a:t>Страх осуждения</a:t>
            </a:r>
          </a:p>
          <a:p>
            <a:pPr lvl="0"/>
            <a:r>
              <a:rPr lang="ru-RU" dirty="0"/>
              <a:t>Списки ожидания</a:t>
            </a:r>
          </a:p>
          <a:p>
            <a:r>
              <a:rPr lang="ru-RU" dirty="0"/>
              <a:t>Отсутствие доступа к государственным фондам и услугам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394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7661" y="2339611"/>
            <a:ext cx="8174283" cy="4108474"/>
          </a:xfrm>
        </p:spPr>
        <p:txBody>
          <a:bodyPr/>
          <a:lstStyle/>
          <a:p>
            <a:r>
              <a:rPr lang="ru-RU" dirty="0" smtClean="0"/>
              <a:t>Знакомиться </a:t>
            </a:r>
            <a:r>
              <a:rPr lang="ru-RU" dirty="0"/>
              <a:t>с местными ресурсами, предназначенными для оказания помощи травмированным людям.</a:t>
            </a:r>
          </a:p>
          <a:p>
            <a:r>
              <a:rPr lang="ru-RU" dirty="0" smtClean="0"/>
              <a:t>Содействовать </a:t>
            </a:r>
            <a:r>
              <a:rPr lang="ru-RU" dirty="0"/>
              <a:t>получению профессиональной помощи и ресурсов для них.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618A11C-5275-E67A-B233-71A08524952E}"/>
              </a:ext>
            </a:extLst>
          </p:cNvPr>
          <p:cNvSpPr txBox="1"/>
          <p:nvPr/>
        </p:nvSpPr>
        <p:spPr>
          <a:xfrm>
            <a:off x="1818861" y="735496"/>
            <a:ext cx="812026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Церковь, учитывающая травму, будет</a:t>
            </a:r>
            <a:r>
              <a:rPr lang="ru-RU" sz="3600" dirty="0" smtClean="0"/>
              <a:t>:</a:t>
            </a:r>
          </a:p>
          <a:p>
            <a:endParaRPr lang="ru-RU" sz="4400" dirty="0"/>
          </a:p>
          <a:p>
            <a:endParaRPr lang="en-US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39487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763989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Futura LT Book" panose="02000504030000020003" pitchFamily="2" charset="0"/>
              </a:rPr>
              <a:t>Занятие в группе</a:t>
            </a:r>
            <a:endParaRPr lang="en-US" sz="4000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38151" y="3467312"/>
            <a:ext cx="5181600" cy="2949795"/>
          </a:xfrm>
        </p:spPr>
        <p:txBody>
          <a:bodyPr>
            <a:normAutofit/>
          </a:bodyPr>
          <a:lstStyle/>
          <a:p>
            <a:endParaRPr lang="pt-BR" dirty="0"/>
          </a:p>
          <a:p>
            <a:pPr lvl="0"/>
            <a:r>
              <a:rPr lang="ru-RU" b="1" dirty="0"/>
              <a:t> </a:t>
            </a:r>
            <a:r>
              <a:rPr lang="en-US" dirty="0" err="1"/>
              <a:t>Язык</a:t>
            </a:r>
            <a:endParaRPr lang="ru-RU" dirty="0"/>
          </a:p>
          <a:p>
            <a:pPr lvl="0"/>
            <a:r>
              <a:rPr lang="en-US" dirty="0" err="1"/>
              <a:t>Культура</a:t>
            </a:r>
            <a:endParaRPr lang="ru-RU" dirty="0"/>
          </a:p>
          <a:p>
            <a:pPr lvl="0"/>
            <a:r>
              <a:rPr lang="en-US" dirty="0" err="1" smtClean="0"/>
              <a:t>Финансы</a:t>
            </a:r>
            <a:endParaRPr lang="ru-RU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FB19A850-332A-F44C-785A-F522ED47D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3645" y="3435640"/>
            <a:ext cx="4824628" cy="3013138"/>
          </a:xfrm>
        </p:spPr>
        <p:txBody>
          <a:bodyPr>
            <a:normAutofit/>
          </a:bodyPr>
          <a:lstStyle/>
          <a:p>
            <a:endParaRPr lang="en-US" dirty="0"/>
          </a:p>
          <a:p>
            <a:pPr lvl="0"/>
            <a:r>
              <a:rPr lang="en-US" dirty="0" err="1"/>
              <a:t>Страх</a:t>
            </a:r>
            <a:r>
              <a:rPr lang="en-US" dirty="0"/>
              <a:t> </a:t>
            </a:r>
            <a:r>
              <a:rPr lang="en-US" dirty="0" err="1"/>
              <a:t>осуждения</a:t>
            </a:r>
            <a:endParaRPr lang="ru-RU" dirty="0"/>
          </a:p>
          <a:p>
            <a:pPr lvl="0"/>
            <a:r>
              <a:rPr lang="ru-RU" dirty="0"/>
              <a:t>Очередь</a:t>
            </a:r>
          </a:p>
          <a:p>
            <a:pPr lvl="0"/>
            <a:r>
              <a:rPr lang="ru-RU" dirty="0"/>
              <a:t>Отсутствие доступа к государственным фондам и услугам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D3436FF-8269-6499-547D-C7DDBB6ED3BE}"/>
              </a:ext>
            </a:extLst>
          </p:cNvPr>
          <p:cNvSpPr txBox="1"/>
          <p:nvPr/>
        </p:nvSpPr>
        <p:spPr>
          <a:xfrm>
            <a:off x="938151" y="1923803"/>
            <a:ext cx="876398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Вопрос для обсуждения</a:t>
            </a:r>
            <a:r>
              <a:rPr lang="en-US" sz="2800" b="1" dirty="0" smtClean="0"/>
              <a:t>:</a:t>
            </a:r>
            <a:endParaRPr lang="en-US" sz="2800" b="1" dirty="0"/>
          </a:p>
          <a:p>
            <a:pPr lvl="0"/>
            <a:r>
              <a:rPr lang="ru-RU" sz="2800" dirty="0"/>
              <a:t>Что может сделать ваша церковь, чтобы помочь людям, столкнувшимся с этими барьерами в получении помощи?</a:t>
            </a:r>
            <a:r>
              <a:rPr lang="ru-RU" sz="3200" b="1" dirty="0"/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671661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1601" y="1034473"/>
            <a:ext cx="7499928" cy="54494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 Создать команду лидеров.</a:t>
            </a:r>
          </a:p>
          <a:p>
            <a:pPr marL="0" indent="0">
              <a:buNone/>
            </a:pPr>
            <a:r>
              <a:rPr lang="ru-RU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2. Понимать сложности, с которыми могут столкнуться жертвы.</a:t>
            </a:r>
            <a:endParaRPr lang="en-US" sz="4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ru-RU" sz="4800" dirty="0" smtClean="0"/>
              <a:t>3. Активно слушать</a:t>
            </a:r>
            <a:r>
              <a:rPr lang="en-US" sz="4800" dirty="0" smtClean="0"/>
              <a:t>.</a:t>
            </a:r>
            <a:endParaRPr lang="en-US" sz="4800" dirty="0"/>
          </a:p>
        </p:txBody>
      </p:sp>
      <p:sp>
        <p:nvSpPr>
          <p:cNvPr id="4" name="Title 1">
            <a:extLst>
              <a:ext uri="{FF2B5EF4-FFF2-40B4-BE49-F238E27FC236}">
                <a16:creationId xmlns="" xmlns:a16="http://schemas.microsoft.com/office/drawing/2014/main" id="{5B0BF0B3-49DC-F959-0F7A-56A5A225A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09" y="2136913"/>
            <a:ext cx="2089728" cy="434701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ПЯТЬ КЛЮЧЕЙ </a:t>
            </a:r>
            <a:br>
              <a:rPr lang="ru-RU" sz="28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</a:br>
            <a:r>
              <a:rPr lang="en-US" sz="1400" dirty="0">
                <a:latin typeface="Futura" panose="020B0602020204020303" pitchFamily="34" charset="-79"/>
                <a:cs typeface="Futura" panose="020B0602020204020303" pitchFamily="34" charset="-79"/>
              </a:rPr>
              <a:t> </a:t>
            </a:r>
            <a:r>
              <a:rPr lang="ru-RU" sz="1400" dirty="0">
                <a:latin typeface="Futura" panose="020B0602020204020303" pitchFamily="34" charset="-79"/>
                <a:cs typeface="Futura" panose="020B0602020204020303" pitchFamily="34" charset="-79"/>
              </a:rPr>
              <a:t>ДЛЯ СЛУЖЕНИЯ ВОССТАНОВЛЕНИЯ</a:t>
            </a:r>
            <a:r>
              <a:rPr lang="en-US" sz="28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/>
            </a:r>
            <a:br>
              <a:rPr lang="en-US" sz="28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</a:br>
            <a:r>
              <a:rPr lang="en-US" sz="2800" dirty="0">
                <a:latin typeface="Futura LT Book" panose="02000504030000020003" pitchFamily="2" charset="0"/>
              </a:rPr>
              <a:t/>
            </a:r>
            <a:br>
              <a:rPr lang="en-US" sz="2800" dirty="0">
                <a:latin typeface="Futura LT Book" panose="02000504030000020003" pitchFamily="2" charset="0"/>
              </a:rPr>
            </a:br>
            <a:r>
              <a:rPr lang="en-US" sz="2600" dirty="0">
                <a:latin typeface="Futura LT Book" panose="02000504030000020003" pitchFamily="2" charset="0"/>
              </a:rPr>
              <a:t/>
            </a:r>
            <a:br>
              <a:rPr lang="en-US" sz="2600" dirty="0">
                <a:latin typeface="Futura LT Book" panose="02000504030000020003" pitchFamily="2" charset="0"/>
              </a:rPr>
            </a:br>
            <a:endParaRPr lang="en-US" sz="2600" dirty="0">
              <a:latin typeface="Futura LT Book" panose="02000504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0435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9043" y="217344"/>
            <a:ext cx="8435612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Futura LT Book" panose="02000504030000020003" pitchFamily="2" charset="0"/>
              </a:rPr>
              <a:t>Барьеры на пути к активному слушанию:</a:t>
            </a:r>
            <a:endParaRPr lang="en-US" sz="4000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lvl="0"/>
            <a:r>
              <a:rPr lang="ru-RU" dirty="0"/>
              <a:t>Общественные взгляды на жестокое обращение</a:t>
            </a:r>
          </a:p>
          <a:p>
            <a:pPr lvl="0"/>
            <a:r>
              <a:rPr lang="en-US" dirty="0" err="1"/>
              <a:t>Ценности</a:t>
            </a:r>
            <a:r>
              <a:rPr lang="en-US" dirty="0"/>
              <a:t> </a:t>
            </a:r>
            <a:r>
              <a:rPr lang="en-US" dirty="0" err="1"/>
              <a:t>слушателя</a:t>
            </a:r>
            <a:endParaRPr lang="ru-RU" dirty="0"/>
          </a:p>
          <a:p>
            <a:pPr lvl="0"/>
            <a:r>
              <a:rPr lang="en-US" dirty="0" err="1"/>
              <a:t>Личные</a:t>
            </a:r>
            <a:r>
              <a:rPr lang="en-US" dirty="0"/>
              <a:t> </a:t>
            </a:r>
            <a:r>
              <a:rPr lang="en-US" dirty="0" err="1"/>
              <a:t>взгляды</a:t>
            </a:r>
            <a:r>
              <a:rPr lang="en-US" dirty="0"/>
              <a:t> </a:t>
            </a:r>
            <a:r>
              <a:rPr lang="en-US" dirty="0" err="1"/>
              <a:t>слушателя</a:t>
            </a:r>
            <a:endParaRPr lang="ru-RU" dirty="0"/>
          </a:p>
          <a:p>
            <a:pPr lvl="0"/>
            <a:r>
              <a:rPr lang="en-US" dirty="0" err="1"/>
              <a:t>Мнение</a:t>
            </a:r>
            <a:r>
              <a:rPr lang="en-US" dirty="0"/>
              <a:t> </a:t>
            </a:r>
            <a:r>
              <a:rPr lang="en-US" dirty="0" err="1"/>
              <a:t>слушателя</a:t>
            </a:r>
            <a:r>
              <a:rPr lang="en-US" dirty="0"/>
              <a:t> о </a:t>
            </a:r>
            <a:r>
              <a:rPr lang="en-US" dirty="0" err="1"/>
              <a:t>злоумышленнике</a:t>
            </a:r>
            <a:endParaRPr lang="ru-RU" dirty="0"/>
          </a:p>
          <a:p>
            <a:pPr lvl="0"/>
            <a:r>
              <a:rPr lang="ru-RU" dirty="0"/>
              <a:t>Читать лекции или давать советы</a:t>
            </a:r>
          </a:p>
          <a:p>
            <a:pPr lvl="0"/>
            <a:r>
              <a:rPr lang="en-US" dirty="0" err="1"/>
              <a:t>Отрицание</a:t>
            </a:r>
            <a:r>
              <a:rPr lang="en-US" dirty="0"/>
              <a:t> </a:t>
            </a:r>
            <a:r>
              <a:rPr lang="en-US" dirty="0" err="1"/>
              <a:t>чувств</a:t>
            </a:r>
            <a:r>
              <a:rPr lang="en-US" dirty="0"/>
              <a:t> </a:t>
            </a:r>
            <a:r>
              <a:rPr lang="en-US" dirty="0" err="1"/>
              <a:t>другого</a:t>
            </a:r>
            <a:r>
              <a:rPr lang="en-US" dirty="0"/>
              <a:t> </a:t>
            </a:r>
            <a:r>
              <a:rPr lang="en-US" dirty="0" err="1"/>
              <a:t>человека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99935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Futura LT Book" panose="02000504030000020003" pitchFamily="2" charset="0"/>
              </a:rPr>
              <a:t>Эффективное слушание – это:</a:t>
            </a:r>
            <a:endParaRPr lang="en-US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lvl="0"/>
            <a:r>
              <a:rPr lang="ru-RU" dirty="0"/>
              <a:t>Уделять </a:t>
            </a:r>
            <a:r>
              <a:rPr lang="ru-RU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время</a:t>
            </a:r>
            <a:r>
              <a:rPr lang="ru-RU" dirty="0"/>
              <a:t> тому, чтобы слушать. </a:t>
            </a:r>
          </a:p>
          <a:p>
            <a:pPr lvl="0"/>
            <a:r>
              <a:rPr lang="en-US" dirty="0" err="1"/>
              <a:t>Слушать</a:t>
            </a:r>
            <a:r>
              <a:rPr lang="en-US" dirty="0"/>
              <a:t> с </a:t>
            </a:r>
            <a:r>
              <a:rPr lang="en-US" b="1" dirty="0" err="1" smtClean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сочу</a:t>
            </a:r>
            <a:r>
              <a:rPr lang="ru-RU" b="1" dirty="0" smtClean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в</a:t>
            </a:r>
            <a:r>
              <a:rPr lang="en-US" b="1" dirty="0" err="1" smtClean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ствием</a:t>
            </a:r>
            <a:r>
              <a:rPr lang="en-US" dirty="0"/>
              <a:t>.</a:t>
            </a:r>
            <a:endParaRPr lang="ru-RU" dirty="0"/>
          </a:p>
          <a:p>
            <a:pPr lvl="0"/>
            <a:r>
              <a:rPr lang="en-US" dirty="0" err="1"/>
              <a:t>Слушать</a:t>
            </a:r>
            <a:r>
              <a:rPr lang="en-US" dirty="0"/>
              <a:t> </a:t>
            </a:r>
            <a:r>
              <a:rPr lang="en-US" b="1" dirty="0" err="1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без</a:t>
            </a:r>
            <a:r>
              <a:rPr lang="en-US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 </a:t>
            </a:r>
            <a:r>
              <a:rPr lang="en-US" b="1" dirty="0" err="1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осуждения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335908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Futura LT Book" panose="02000504030000020003" pitchFamily="2" charset="0"/>
              </a:rPr>
              <a:t>Исаия 43:2.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«</a:t>
            </a:r>
            <a:r>
              <a:rPr lang="ru-RU" dirty="0"/>
              <a:t>Будешь ли переходить через </a:t>
            </a:r>
            <a:r>
              <a:rPr lang="ru-RU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воды</a:t>
            </a:r>
            <a:r>
              <a:rPr lang="ru-RU" dirty="0"/>
              <a:t>,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		Я </a:t>
            </a:r>
            <a:r>
              <a:rPr lang="ru-RU" dirty="0"/>
              <a:t>с тобою,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	— </a:t>
            </a:r>
            <a:r>
              <a:rPr lang="ru-RU" dirty="0"/>
              <a:t>через </a:t>
            </a:r>
            <a:r>
              <a:rPr lang="ru-RU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реки</a:t>
            </a:r>
            <a:r>
              <a:rPr lang="ru-RU" dirty="0"/>
              <a:t> ли,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		они </a:t>
            </a:r>
            <a:r>
              <a:rPr lang="ru-RU" dirty="0"/>
              <a:t>не потопят тебя;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пойдешь </a:t>
            </a:r>
            <a:r>
              <a:rPr lang="ru-RU" dirty="0"/>
              <a:t>ли через </a:t>
            </a:r>
            <a:r>
              <a:rPr lang="ru-RU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огонь</a:t>
            </a:r>
            <a:r>
              <a:rPr lang="ru-RU" dirty="0"/>
              <a:t>,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	не </a:t>
            </a:r>
            <a:r>
              <a:rPr lang="ru-RU" dirty="0"/>
              <a:t>обожжешься,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и </a:t>
            </a:r>
            <a:r>
              <a:rPr lang="ru-RU" dirty="0"/>
              <a:t>пламя не опалит тебя». </a:t>
            </a:r>
            <a:endParaRPr lang="ru-RU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9651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217344"/>
            <a:ext cx="9959109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Futura LT Book" panose="02000504030000020003" pitchFamily="2" charset="0"/>
              </a:rPr>
              <a:t>Иакова </a:t>
            </a:r>
            <a:r>
              <a:rPr lang="pt-BR" sz="4000" dirty="0" smtClean="0">
                <a:solidFill>
                  <a:schemeClr val="bg1"/>
                </a:solidFill>
                <a:latin typeface="Futura LT Book" panose="02000504030000020003" pitchFamily="2" charset="0"/>
              </a:rPr>
              <a:t>1:19</a:t>
            </a:r>
            <a:r>
              <a:rPr lang="ru-RU" sz="4000" dirty="0" smtClean="0">
                <a:solidFill>
                  <a:schemeClr val="bg1"/>
                </a:solidFill>
                <a:latin typeface="Futura LT Book" panose="02000504030000020003" pitchFamily="2" charset="0"/>
              </a:rPr>
              <a:t>.</a:t>
            </a:r>
            <a:endParaRPr lang="pt-BR" sz="4000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ru-RU" dirty="0" smtClean="0"/>
              <a:t>«Итак</a:t>
            </a:r>
            <a:r>
              <a:rPr lang="ru-RU" dirty="0"/>
              <a:t>, братья мои возлюбленные</a:t>
            </a:r>
            <a:r>
              <a:rPr lang="ru-RU" dirty="0" smtClean="0"/>
              <a:t>,</a:t>
            </a:r>
          </a:p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dirty="0"/>
              <a:t>пусть </a:t>
            </a:r>
            <a:r>
              <a:rPr lang="ru-RU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каждый</a:t>
            </a:r>
            <a:r>
              <a:rPr lang="ru-RU" dirty="0"/>
              <a:t> человек будет </a:t>
            </a:r>
            <a:endParaRPr lang="ru-RU" dirty="0" smtClean="0"/>
          </a:p>
          <a:p>
            <a:pPr marL="0" indent="0" algn="ctr">
              <a:buNone/>
            </a:pPr>
            <a:r>
              <a:rPr lang="ru-RU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быстр</a:t>
            </a:r>
            <a:r>
              <a:rPr lang="ru-RU" dirty="0" smtClean="0"/>
              <a:t> </a:t>
            </a:r>
            <a:r>
              <a:rPr lang="ru-RU" dirty="0"/>
              <a:t>на слух, </a:t>
            </a:r>
            <a:endParaRPr lang="ru-RU" dirty="0" smtClean="0"/>
          </a:p>
          <a:p>
            <a:pPr marL="0" indent="0" algn="ctr">
              <a:buNone/>
            </a:pPr>
            <a:r>
              <a:rPr lang="ru-RU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медлителен</a:t>
            </a:r>
            <a:r>
              <a:rPr lang="ru-RU" dirty="0" smtClean="0"/>
              <a:t> </a:t>
            </a:r>
            <a:r>
              <a:rPr lang="ru-RU" dirty="0"/>
              <a:t>на слова, </a:t>
            </a:r>
            <a:endParaRPr lang="ru-RU" dirty="0" smtClean="0"/>
          </a:p>
          <a:p>
            <a:pPr marL="0" indent="0" algn="ctr">
              <a:buNone/>
            </a:pPr>
            <a:r>
              <a:rPr lang="ru-RU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медлителен</a:t>
            </a:r>
            <a:r>
              <a:rPr lang="ru-RU" dirty="0" smtClean="0"/>
              <a:t> </a:t>
            </a:r>
            <a:r>
              <a:rPr lang="ru-RU" dirty="0"/>
              <a:t>на гнев</a:t>
            </a:r>
            <a:r>
              <a:rPr lang="ru-RU" dirty="0" smtClean="0"/>
              <a:t>".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87029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217344"/>
            <a:ext cx="9959109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Futura LT Book" panose="02000504030000020003" pitchFamily="2" charset="0"/>
              </a:rPr>
              <a:t>Притчи </a:t>
            </a:r>
            <a:r>
              <a:rPr lang="en-US" sz="4000" dirty="0" smtClean="0">
                <a:solidFill>
                  <a:schemeClr val="bg1"/>
                </a:solidFill>
                <a:latin typeface="Futura LT Book" panose="02000504030000020003" pitchFamily="2" charset="0"/>
              </a:rPr>
              <a:t>25:11</a:t>
            </a:r>
            <a:r>
              <a:rPr lang="ru-RU" sz="4000" dirty="0" smtClean="0">
                <a:solidFill>
                  <a:schemeClr val="bg1"/>
                </a:solidFill>
                <a:latin typeface="Futura LT Book" panose="02000504030000020003" pitchFamily="2" charset="0"/>
              </a:rPr>
              <a:t>.</a:t>
            </a:r>
            <a:endParaRPr lang="en-US" sz="4000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ru-RU" dirty="0" smtClean="0"/>
              <a:t>«</a:t>
            </a:r>
            <a:r>
              <a:rPr lang="ru-RU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Уместно сказанное </a:t>
            </a:r>
            <a:r>
              <a:rPr lang="ru-RU" dirty="0"/>
              <a:t>слово </a:t>
            </a:r>
            <a:endParaRPr lang="ru-RU" dirty="0" smtClean="0"/>
          </a:p>
          <a:p>
            <a:pPr algn="ctr">
              <a:buFontTx/>
              <a:buChar char="-"/>
            </a:pPr>
            <a:r>
              <a:rPr lang="ru-RU" dirty="0" smtClean="0"/>
              <a:t>как </a:t>
            </a:r>
          </a:p>
          <a:p>
            <a:pPr algn="ctr">
              <a:buFontTx/>
              <a:buChar char="-"/>
            </a:pPr>
            <a:r>
              <a:rPr lang="ru-RU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золотые</a:t>
            </a:r>
            <a:r>
              <a:rPr lang="ru-RU" dirty="0" smtClean="0"/>
              <a:t> </a:t>
            </a:r>
            <a:r>
              <a:rPr lang="ru-RU" dirty="0"/>
              <a:t>яблоки </a:t>
            </a:r>
            <a:endParaRPr lang="ru-RU" dirty="0" smtClean="0"/>
          </a:p>
          <a:p>
            <a:pPr algn="ctr">
              <a:buFontTx/>
              <a:buChar char="-"/>
            </a:pPr>
            <a:r>
              <a:rPr lang="ru-RU" dirty="0" smtClean="0"/>
              <a:t>в </a:t>
            </a:r>
            <a:r>
              <a:rPr lang="ru-RU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серебряной</a:t>
            </a:r>
            <a:r>
              <a:rPr lang="ru-RU" dirty="0"/>
              <a:t> </a:t>
            </a:r>
            <a:r>
              <a:rPr lang="ru-RU" dirty="0" smtClean="0"/>
              <a:t>посуде».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56845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2364" y="1034473"/>
            <a:ext cx="7499928" cy="54494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 Создать команду лидеров.</a:t>
            </a:r>
          </a:p>
          <a:p>
            <a:pPr marL="0" indent="0">
              <a:buNone/>
            </a:pPr>
            <a:r>
              <a:rPr lang="ru-RU" sz="4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2. Понимать сложности, с которыми могут столкнуться жертвы.</a:t>
            </a:r>
            <a:endParaRPr lang="en-US" sz="4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ru-RU" sz="4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3. Активно слушать</a:t>
            </a:r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ru-RU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ru-RU" sz="4400" dirty="0" smtClean="0"/>
              <a:t>4. Сохранять конфиденциальность</a:t>
            </a:r>
            <a:r>
              <a:rPr lang="en-US" sz="4400" dirty="0" smtClean="0"/>
              <a:t>.</a:t>
            </a:r>
            <a:endParaRPr lang="en-US" sz="4400" dirty="0"/>
          </a:p>
        </p:txBody>
      </p:sp>
      <p:sp>
        <p:nvSpPr>
          <p:cNvPr id="4" name="Title 1">
            <a:extLst>
              <a:ext uri="{FF2B5EF4-FFF2-40B4-BE49-F238E27FC236}">
                <a16:creationId xmlns="" xmlns:a16="http://schemas.microsoft.com/office/drawing/2014/main" id="{5B0BF0B3-49DC-F959-0F7A-56A5A225A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09" y="2840471"/>
            <a:ext cx="2089728" cy="3643455"/>
          </a:xfrm>
        </p:spPr>
        <p:txBody>
          <a:bodyPr>
            <a:normAutofit/>
          </a:bodyPr>
          <a:lstStyle/>
          <a:p>
            <a:pPr algn="ctr"/>
            <a:r>
              <a:rPr lang="en-US" sz="26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/>
            </a:r>
            <a:br>
              <a:rPr lang="en-US" sz="26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</a:br>
            <a:r>
              <a:rPr lang="en-US" sz="26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/>
            </a:r>
            <a:br>
              <a:rPr lang="en-US" sz="26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</a:br>
            <a:r>
              <a:rPr lang="ru-RU" sz="28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ПЯТЬ КЛЮЧЕЙ </a:t>
            </a:r>
            <a:r>
              <a:rPr lang="ru-RU" sz="48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/>
            </a:r>
            <a:br>
              <a:rPr lang="ru-RU" sz="48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</a:br>
            <a:r>
              <a:rPr lang="en-US" sz="2800" dirty="0">
                <a:latin typeface="Futura" panose="020B0602020204020303" pitchFamily="34" charset="-79"/>
                <a:cs typeface="Futura" panose="020B0602020204020303" pitchFamily="34" charset="-79"/>
              </a:rPr>
              <a:t> </a:t>
            </a:r>
            <a:r>
              <a:rPr lang="ru-RU" sz="1400" dirty="0">
                <a:latin typeface="Futura" panose="020B0602020204020303" pitchFamily="34" charset="-79"/>
                <a:cs typeface="Futura" panose="020B0602020204020303" pitchFamily="34" charset="-79"/>
              </a:rPr>
              <a:t>ДЛЯ СЛУЖЕНИЯ ВОССТАНОВЛЕНИЯ</a:t>
            </a:r>
            <a:endParaRPr lang="en-US" sz="2600" dirty="0">
              <a:latin typeface="Futura LT Book" panose="02000504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2539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Futura LT Book" panose="02000504030000020003" pitchFamily="2" charset="0"/>
              </a:rPr>
              <a:t>Сохранение конфиденциальности – это: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r>
              <a:rPr lang="ru-RU" dirty="0" smtClean="0"/>
              <a:t>Слушать</a:t>
            </a:r>
            <a:r>
              <a:rPr lang="ru-RU" dirty="0"/>
              <a:t>, имея возможность слушать.</a:t>
            </a:r>
          </a:p>
          <a:p>
            <a:r>
              <a:rPr lang="ru-RU" dirty="0" smtClean="0"/>
              <a:t>Слушать </a:t>
            </a:r>
            <a:r>
              <a:rPr lang="ru-RU" dirty="0"/>
              <a:t>без предрассудков.</a:t>
            </a:r>
          </a:p>
          <a:p>
            <a:r>
              <a:rPr lang="ru-RU" dirty="0" smtClean="0"/>
              <a:t>Слушать </a:t>
            </a:r>
            <a:r>
              <a:rPr lang="ru-RU" dirty="0"/>
              <a:t>так, чтобы ваша собственная история не подавляла вас.</a:t>
            </a:r>
          </a:p>
          <a:p>
            <a:r>
              <a:rPr lang="ru-RU" dirty="0" smtClean="0"/>
              <a:t>Слушать </a:t>
            </a:r>
            <a:r>
              <a:rPr lang="ru-RU" dirty="0"/>
              <a:t>с желанием помочь.</a:t>
            </a:r>
          </a:p>
          <a:p>
            <a:r>
              <a:rPr lang="ru-RU" dirty="0" smtClean="0"/>
              <a:t>Слушать</a:t>
            </a:r>
            <a:r>
              <a:rPr lang="ru-RU" dirty="0"/>
              <a:t>, не сплетничая и не предавая доверие человека.</a:t>
            </a:r>
          </a:p>
        </p:txBody>
      </p:sp>
    </p:spTree>
    <p:extLst>
      <p:ext uri="{BB962C8B-B14F-4D97-AF65-F5344CB8AC3E}">
        <p14:creationId xmlns:p14="http://schemas.microsoft.com/office/powerpoint/2010/main" val="21047110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617" y="217344"/>
            <a:ext cx="9564624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Futura LT Book" panose="02000504030000020003" pitchFamily="2" charset="0"/>
              </a:rPr>
              <a:t>Работа в группах</a:t>
            </a:r>
            <a:endParaRPr lang="en-US" sz="4000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	Вопрос для обсуждения</a:t>
            </a:r>
            <a:r>
              <a:rPr lang="en-US" b="1" dirty="0" smtClean="0"/>
              <a:t>:</a:t>
            </a:r>
            <a:endParaRPr lang="ru-RU" b="1" dirty="0" smtClean="0"/>
          </a:p>
          <a:p>
            <a:pPr marL="0" indent="0">
              <a:buNone/>
            </a:pPr>
            <a:endParaRPr lang="en-US" b="1" dirty="0"/>
          </a:p>
          <a:p>
            <a:pPr lvl="1"/>
            <a:r>
              <a:rPr lang="ru-RU" sz="2800" dirty="0"/>
              <a:t>Как вы можете помочь создать в вашей церкви безопасное пространство для людей, переживших насилие?</a:t>
            </a:r>
          </a:p>
        </p:txBody>
      </p:sp>
    </p:spTree>
    <p:extLst>
      <p:ext uri="{BB962C8B-B14F-4D97-AF65-F5344CB8AC3E}">
        <p14:creationId xmlns:p14="http://schemas.microsoft.com/office/powerpoint/2010/main" val="2564731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2364" y="1034473"/>
            <a:ext cx="7499928" cy="54494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1. </a:t>
            </a:r>
            <a:r>
              <a:rPr lang="ru-RU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Создать команду лидеров.</a:t>
            </a:r>
          </a:p>
          <a:p>
            <a:pPr marL="0" indent="0">
              <a:buNone/>
            </a:pPr>
            <a:r>
              <a:rPr lang="ru-RU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2. Понимать сложности, с которыми могут столкнуться жертвы.</a:t>
            </a: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ru-RU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3. Активно слушать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ru-RU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ru-RU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4. Сохранять конфиденциальность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endParaRPr lang="ru-RU" sz="36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ru-RU" sz="3600" dirty="0" smtClean="0"/>
              <a:t>5. Обеспечить безопасность и поддержку</a:t>
            </a:r>
            <a:r>
              <a:rPr lang="en-US" sz="3600" dirty="0" smtClean="0"/>
              <a:t>.</a:t>
            </a:r>
            <a:endParaRPr lang="en-US" sz="3600" dirty="0"/>
          </a:p>
        </p:txBody>
      </p:sp>
      <p:sp>
        <p:nvSpPr>
          <p:cNvPr id="4" name="Title 1">
            <a:extLst>
              <a:ext uri="{FF2B5EF4-FFF2-40B4-BE49-F238E27FC236}">
                <a16:creationId xmlns="" xmlns:a16="http://schemas.microsoft.com/office/drawing/2014/main" id="{5B0BF0B3-49DC-F959-0F7A-56A5A225A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09" y="2840471"/>
            <a:ext cx="2089728" cy="3643455"/>
          </a:xfrm>
        </p:spPr>
        <p:txBody>
          <a:bodyPr>
            <a:normAutofit/>
          </a:bodyPr>
          <a:lstStyle/>
          <a:p>
            <a:pPr algn="ctr"/>
            <a:r>
              <a:rPr lang="en-US" sz="26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/>
            </a:r>
            <a:br>
              <a:rPr lang="en-US" sz="26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</a:br>
            <a:r>
              <a:rPr lang="en-US" sz="26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/>
            </a:r>
            <a:br>
              <a:rPr lang="en-US" sz="26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</a:br>
            <a:r>
              <a:rPr lang="ru-RU" sz="31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ПЯТЬ КЛЮЧЕЙ </a:t>
            </a:r>
            <a:r>
              <a:rPr lang="ru-RU" sz="80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/>
            </a:r>
            <a:br>
              <a:rPr lang="ru-RU" sz="8000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</a:br>
            <a:r>
              <a:rPr lang="en-US" sz="4800" dirty="0">
                <a:latin typeface="Futura" panose="020B0602020204020303" pitchFamily="34" charset="-79"/>
                <a:cs typeface="Futura" panose="020B0602020204020303" pitchFamily="34" charset="-79"/>
              </a:rPr>
              <a:t> </a:t>
            </a:r>
            <a:r>
              <a:rPr lang="ru-RU" sz="1400" dirty="0">
                <a:latin typeface="Futura" panose="020B0602020204020303" pitchFamily="34" charset="-79"/>
                <a:cs typeface="Futura" panose="020B0602020204020303" pitchFamily="34" charset="-79"/>
              </a:rPr>
              <a:t>ДЛЯ СЛУЖЕНИЯ </a:t>
            </a:r>
            <a:r>
              <a:rPr lang="ru-RU" sz="1400" dirty="0" smtClean="0">
                <a:latin typeface="Futura" panose="020B0602020204020303" pitchFamily="34" charset="-79"/>
                <a:cs typeface="Futura" panose="020B0602020204020303" pitchFamily="34" charset="-79"/>
              </a:rPr>
              <a:t>ВОССТАНОВЛЕНИЯ</a:t>
            </a:r>
            <a:endParaRPr lang="en-US" sz="1200" dirty="0">
              <a:latin typeface="Futura LT Book" panose="02000504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6201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ru-RU" sz="4000" dirty="0"/>
              <a:t>Церковь, учитывающая травму, будет</a:t>
            </a:r>
            <a:r>
              <a:rPr lang="ru-RU" sz="4000" dirty="0" smtClean="0"/>
              <a:t>:</a:t>
            </a:r>
            <a:endParaRPr lang="en-US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201" y="2370571"/>
            <a:ext cx="9959109" cy="4351338"/>
          </a:xfrm>
        </p:spPr>
        <p:txBody>
          <a:bodyPr/>
          <a:lstStyle/>
          <a:p>
            <a:r>
              <a:rPr lang="ru-RU" dirty="0" smtClean="0"/>
              <a:t>Планировать </a:t>
            </a:r>
            <a:r>
              <a:rPr lang="ru-RU" dirty="0"/>
              <a:t>общее благополучие всех членов.</a:t>
            </a:r>
          </a:p>
          <a:p>
            <a:r>
              <a:rPr lang="ru-RU" dirty="0" smtClean="0"/>
              <a:t>Предоставлять </a:t>
            </a:r>
            <a:r>
              <a:rPr lang="ru-RU" dirty="0"/>
              <a:t>людям возможность найти эмоциональную поддержку.</a:t>
            </a:r>
          </a:p>
          <a:p>
            <a:r>
              <a:rPr lang="ru-RU" dirty="0" smtClean="0"/>
              <a:t>Создавать </a:t>
            </a:r>
            <a:r>
              <a:rPr lang="ru-RU" dirty="0"/>
              <a:t>возможности для построения отношений.</a:t>
            </a:r>
          </a:p>
        </p:txBody>
      </p:sp>
    </p:spTree>
    <p:extLst>
      <p:ext uri="{BB962C8B-B14F-4D97-AF65-F5344CB8AC3E}">
        <p14:creationId xmlns:p14="http://schemas.microsoft.com/office/powerpoint/2010/main" val="35584466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1" y="2118070"/>
            <a:ext cx="7499928" cy="4078656"/>
          </a:xfrm>
        </p:spPr>
        <p:txBody>
          <a:bodyPr/>
          <a:lstStyle/>
          <a:p>
            <a:pPr marL="0" indent="0">
              <a:buNone/>
            </a:pPr>
            <a:r>
              <a:rPr lang="ru-RU" i="1" dirty="0">
                <a:solidFill>
                  <a:srgbClr val="A1646A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Безопасность</a:t>
            </a:r>
            <a:r>
              <a:rPr lang="ru-RU" dirty="0"/>
              <a:t> - это </a:t>
            </a:r>
            <a:r>
              <a:rPr lang="ru-RU" dirty="0" smtClean="0"/>
              <a:t>когда:</a:t>
            </a:r>
            <a:endParaRPr lang="en-US" dirty="0" smtClean="0"/>
          </a:p>
          <a:p>
            <a:r>
              <a:rPr lang="ru-RU" dirty="0"/>
              <a:t>Люди чувствуют себя комфортно, когда просят о том, что им нужно.</a:t>
            </a:r>
          </a:p>
          <a:p>
            <a:r>
              <a:rPr lang="ru-RU" dirty="0" smtClean="0"/>
              <a:t>Слушатели </a:t>
            </a:r>
            <a:r>
              <a:rPr lang="ru-RU" dirty="0"/>
              <a:t>знают, как найти помощь, если она необходима.</a:t>
            </a:r>
          </a:p>
          <a:p>
            <a:r>
              <a:rPr lang="ru-RU" dirty="0" smtClean="0"/>
              <a:t>Люди </a:t>
            </a:r>
            <a:r>
              <a:rPr lang="ru-RU" dirty="0"/>
              <a:t>верят, что их истории будут услышаны.</a:t>
            </a:r>
          </a:p>
          <a:p>
            <a:r>
              <a:rPr lang="ru-RU" dirty="0" smtClean="0"/>
              <a:t>Слушатели </a:t>
            </a:r>
            <a:r>
              <a:rPr lang="ru-RU" dirty="0"/>
              <a:t>сохраняют конфиденциальность того, что необходимо.</a:t>
            </a:r>
          </a:p>
        </p:txBody>
      </p:sp>
      <p:sp>
        <p:nvSpPr>
          <p:cNvPr id="6" name="Title 5">
            <a:extLst>
              <a:ext uri="{FF2B5EF4-FFF2-40B4-BE49-F238E27FC236}">
                <a16:creationId xmlns="" xmlns:a16="http://schemas.microsoft.com/office/drawing/2014/main" id="{C5EE61A0-F22B-C585-3C3D-86A51B797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1637" y="541472"/>
            <a:ext cx="9316278" cy="1507135"/>
          </a:xfrm>
        </p:spPr>
        <p:txBody>
          <a:bodyPr>
            <a:normAutofit/>
          </a:bodyPr>
          <a:lstStyle/>
          <a:p>
            <a:r>
              <a:rPr lang="ru-RU" sz="3600" b="1" dirty="0"/>
              <a:t>В церкви, не безразличной к травмам людей </a:t>
            </a:r>
          </a:p>
        </p:txBody>
      </p:sp>
    </p:spTree>
    <p:extLst>
      <p:ext uri="{BB962C8B-B14F-4D97-AF65-F5344CB8AC3E}">
        <p14:creationId xmlns:p14="http://schemas.microsoft.com/office/powerpoint/2010/main" val="24186667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7234" y="2295957"/>
            <a:ext cx="7499928" cy="393950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i="1" dirty="0">
                <a:solidFill>
                  <a:srgbClr val="A1646A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Развивать доверие</a:t>
            </a:r>
            <a:r>
              <a:rPr lang="ru-RU" dirty="0"/>
              <a:t>, чтобы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endParaRPr lang="en-US" sz="1050" dirty="0"/>
          </a:p>
          <a:p>
            <a:r>
              <a:rPr lang="ru-RU" dirty="0"/>
              <a:t>Существовала прозрачность.</a:t>
            </a:r>
          </a:p>
          <a:p>
            <a:r>
              <a:rPr lang="ru-RU" dirty="0" smtClean="0"/>
              <a:t>Готовить </a:t>
            </a:r>
            <a:r>
              <a:rPr lang="ru-RU" dirty="0"/>
              <a:t>честных людеров, заслуживающих доверия. </a:t>
            </a:r>
          </a:p>
          <a:p>
            <a:r>
              <a:rPr lang="ru-RU" dirty="0" smtClean="0"/>
              <a:t>Ожидания </a:t>
            </a:r>
            <a:r>
              <a:rPr lang="ru-RU" dirty="0"/>
              <a:t>ясны.</a:t>
            </a:r>
          </a:p>
          <a:p>
            <a:r>
              <a:rPr lang="ru-RU" dirty="0" smtClean="0"/>
              <a:t>Чувства </a:t>
            </a:r>
            <a:r>
              <a:rPr lang="ru-RU" dirty="0"/>
              <a:t>приветствуются.</a:t>
            </a:r>
          </a:p>
          <a:p>
            <a:r>
              <a:rPr lang="ru-RU" dirty="0" smtClean="0"/>
              <a:t>Люди </a:t>
            </a:r>
            <a:r>
              <a:rPr lang="ru-RU" dirty="0"/>
              <a:t>участся быть более чуткими к горю других.</a:t>
            </a:r>
          </a:p>
        </p:txBody>
      </p:sp>
      <p:sp>
        <p:nvSpPr>
          <p:cNvPr id="6" name="Title 5">
            <a:extLst>
              <a:ext uri="{FF2B5EF4-FFF2-40B4-BE49-F238E27FC236}">
                <a16:creationId xmlns="" xmlns:a16="http://schemas.microsoft.com/office/drawing/2014/main" id="{3D43CC37-EA0B-E00C-E8A4-8E7651162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852" y="831848"/>
            <a:ext cx="9654209" cy="1325563"/>
          </a:xfrm>
        </p:spPr>
        <p:txBody>
          <a:bodyPr>
            <a:noAutofit/>
          </a:bodyPr>
          <a:lstStyle/>
          <a:p>
            <a:r>
              <a:rPr lang="ru-RU" sz="3600" b="1" dirty="0"/>
              <a:t>Церковь, заботящаяся о людях переживших травму, будет</a:t>
            </a:r>
            <a:r>
              <a:rPr lang="ru-RU" b="1" dirty="0"/>
              <a:t/>
            </a:r>
            <a:br>
              <a:rPr lang="ru-RU" b="1" dirty="0"/>
            </a:br>
            <a:endParaRPr lang="ru-RU" sz="2800" i="1" dirty="0">
              <a:solidFill>
                <a:srgbClr val="A1646A"/>
              </a:solidFill>
              <a:latin typeface="Futura Medium" panose="020B0602020204020303" pitchFamily="34" charset="-79"/>
              <a:ea typeface="+mn-ea"/>
              <a:cs typeface="Futura Medium" panose="020B06020202040203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1813389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4611" y="2464836"/>
            <a:ext cx="7499928" cy="3643455"/>
          </a:xfrm>
        </p:spPr>
        <p:txBody>
          <a:bodyPr/>
          <a:lstStyle/>
          <a:p>
            <a:pPr marL="0" indent="0">
              <a:buNone/>
            </a:pPr>
            <a:r>
              <a:rPr lang="ru-RU" i="1" dirty="0" smtClean="0">
                <a:solidFill>
                  <a:srgbClr val="A1646A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Создавать </a:t>
            </a:r>
            <a:r>
              <a:rPr lang="ru-RU" i="1" dirty="0">
                <a:solidFill>
                  <a:srgbClr val="A1646A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группы поддержки </a:t>
            </a:r>
            <a:r>
              <a:rPr lang="ru-RU" dirty="0"/>
              <a:t>для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endParaRPr lang="en-US" sz="1100" dirty="0"/>
          </a:p>
          <a:p>
            <a:r>
              <a:rPr lang="ru-RU" dirty="0"/>
              <a:t>Переживших сексуальное насилие</a:t>
            </a:r>
          </a:p>
          <a:p>
            <a:r>
              <a:rPr lang="ru-RU" dirty="0" smtClean="0"/>
              <a:t>Восстановление </a:t>
            </a:r>
            <a:r>
              <a:rPr lang="ru-RU" dirty="0"/>
              <a:t>после развода </a:t>
            </a:r>
          </a:p>
          <a:p>
            <a:r>
              <a:rPr lang="ru-RU" dirty="0" smtClean="0"/>
              <a:t>Поддержка </a:t>
            </a:r>
            <a:r>
              <a:rPr lang="ru-RU" dirty="0"/>
              <a:t>в переживании горя.</a:t>
            </a: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3ABEE7CC-DD59-E0FD-C477-2A4765DAB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683" y="732873"/>
            <a:ext cx="9226826" cy="1325563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>Церковь, учитывающая присутствие людей в церкви, которые пережили травму </a:t>
            </a:r>
            <a:r>
              <a:rPr lang="ru-RU" sz="4000" b="1" dirty="0" smtClean="0"/>
              <a:t>будет…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11684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3946" y="522144"/>
            <a:ext cx="7894782" cy="1325563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chemeClr val="bg1"/>
                </a:solidFill>
                <a:latin typeface="Futura LT Book" panose="02000504030000020003" pitchFamily="2" charset="0"/>
              </a:rPr>
              <a:t>Определение слова Травма?</a:t>
            </a:r>
            <a:endParaRPr lang="en-US" sz="4000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Травма возникает в результате события, серии событий или совокупности обстоятельств, которые воспринимаются человеком как плохие или угрожающие жизни</a:t>
            </a:r>
            <a:r>
              <a:rPr lang="ru-RU" dirty="0" smtClean="0"/>
              <a:t>.</a:t>
            </a:r>
            <a:endParaRPr lang="en-US" dirty="0"/>
          </a:p>
          <a:p>
            <a:r>
              <a:rPr lang="ru-RU" dirty="0"/>
              <a:t>Хотя опыт травмы уникален для каждого конкретного человека, в целом он может вызвать длительные негативные последствия, ограничивая способность успешно функционировать или достигать психического, физического, социального, эмоционального или духовного благополучия.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pPr marL="0" indent="0">
              <a:buNone/>
            </a:pPr>
            <a:endParaRPr lang="pt-BR" dirty="0"/>
          </a:p>
          <a:p>
            <a:pPr marL="0" indent="0" algn="r">
              <a:buNone/>
            </a:pPr>
            <a:r>
              <a:rPr lang="ru-RU" sz="2000" dirty="0" smtClean="0">
                <a:hlinkClick r:id="rId3"/>
              </a:rPr>
              <a:t>Ссылка на источник на языке оригинала - </a:t>
            </a:r>
            <a:r>
              <a:rPr lang="pt-BR" sz="2000" dirty="0" smtClean="0">
                <a:hlinkClick r:id="rId3"/>
              </a:rPr>
              <a:t>https</a:t>
            </a:r>
            <a:r>
              <a:rPr lang="pt-BR" sz="2000" dirty="0">
                <a:hlinkClick r:id="rId3"/>
              </a:rPr>
              <a:t>://www.gov.uk</a:t>
            </a:r>
            <a:endParaRPr lang="pt-BR" sz="20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618081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217344"/>
            <a:ext cx="9959109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Futura LT Book" panose="02000504030000020003" pitchFamily="2" charset="0"/>
              </a:rPr>
              <a:t>Работа в группах</a:t>
            </a:r>
            <a:endParaRPr lang="en-US" sz="4000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Вопрос для обсуждения</a:t>
            </a:r>
            <a:r>
              <a:rPr lang="en-US" b="1" dirty="0" smtClean="0"/>
              <a:t>:</a:t>
            </a:r>
            <a:endParaRPr lang="en-US" b="1" dirty="0"/>
          </a:p>
          <a:p>
            <a:pPr marL="0" indent="0">
              <a:buNone/>
            </a:pPr>
            <a:r>
              <a:rPr lang="ru-RU" sz="2400" dirty="0"/>
              <a:t>Если бы вы выбрали одну из этих групп поддержки для проведения в качестве служения церковной общины для травмированных людей, что бы это было? Почему? Какие еще группы поддержки могли бы быть полезны?</a:t>
            </a:r>
          </a:p>
          <a:p>
            <a:r>
              <a:rPr lang="ru-RU" sz="2400" dirty="0" smtClean="0"/>
              <a:t>Пережившие </a:t>
            </a:r>
            <a:r>
              <a:rPr lang="ru-RU" sz="2400" dirty="0"/>
              <a:t>сексуальное насилие</a:t>
            </a:r>
          </a:p>
          <a:p>
            <a:r>
              <a:rPr lang="ru-RU" sz="2400" dirty="0" smtClean="0"/>
              <a:t>Восстановление </a:t>
            </a:r>
            <a:r>
              <a:rPr lang="ru-RU" sz="2400" dirty="0"/>
              <a:t>после развода</a:t>
            </a:r>
          </a:p>
          <a:p>
            <a:r>
              <a:rPr lang="ru-RU" sz="2400" dirty="0" smtClean="0"/>
              <a:t>Поддержка </a:t>
            </a:r>
            <a:r>
              <a:rPr lang="ru-RU" sz="2400" dirty="0"/>
              <a:t>в переживании горя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ru-RU" sz="2400" dirty="0"/>
              <a:t>Какие еще группы поддержки могут быть полезны?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574238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Futura LT Book" panose="02000504030000020003" pitchFamily="2" charset="0"/>
              </a:rPr>
              <a:t>Эффективное слушание</a:t>
            </a:r>
            <a:endParaRPr lang="en-US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Эффективное </a:t>
            </a:r>
            <a:r>
              <a:rPr lang="ru-RU" dirty="0"/>
              <a:t>слушание имеет решающее значение на пути к исцелению. Некоторые роли, которые выполняет слушатель, могут помешать ему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Это упражнение поможет выявить неправильное поведение во время слушания. </a:t>
            </a:r>
          </a:p>
        </p:txBody>
      </p:sp>
    </p:spTree>
    <p:extLst>
      <p:ext uri="{BB962C8B-B14F-4D97-AF65-F5344CB8AC3E}">
        <p14:creationId xmlns:p14="http://schemas.microsoft.com/office/powerpoint/2010/main" val="42218428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217344"/>
            <a:ext cx="9959109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Futura LT Book" panose="02000504030000020003" pitchFamily="2" charset="0"/>
              </a:rPr>
              <a:t>Работа в группе</a:t>
            </a:r>
            <a:endParaRPr lang="en-US" sz="4000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marL="3657600" lvl="8" indent="0">
              <a:buNone/>
            </a:pPr>
            <a:r>
              <a:rPr lang="ru-RU" sz="2800" b="1" dirty="0" smtClean="0"/>
              <a:t>Роли слушателей</a:t>
            </a:r>
            <a:r>
              <a:rPr lang="en-US" sz="2800" b="1" dirty="0" smtClean="0"/>
              <a:t>:</a:t>
            </a:r>
            <a:endParaRPr lang="en-US" sz="2800" b="1" dirty="0"/>
          </a:p>
          <a:p>
            <a:pPr lvl="1"/>
            <a:r>
              <a:rPr lang="ru-RU" dirty="0"/>
              <a:t>Мисс Критик</a:t>
            </a:r>
          </a:p>
          <a:p>
            <a:pPr lvl="1"/>
            <a:r>
              <a:rPr lang="ru-RU" dirty="0"/>
              <a:t>Мисс Безразличие</a:t>
            </a:r>
          </a:p>
          <a:p>
            <a:pPr lvl="1"/>
            <a:r>
              <a:rPr lang="ru-RU" dirty="0"/>
              <a:t>Мисс </a:t>
            </a:r>
            <a:r>
              <a:rPr lang="ru-RU" dirty="0" smtClean="0"/>
              <a:t>Редактор</a:t>
            </a:r>
            <a:endParaRPr lang="ru-RU" dirty="0"/>
          </a:p>
          <a:p>
            <a:pPr lvl="1"/>
            <a:r>
              <a:rPr lang="ru-RU" dirty="0"/>
              <a:t>Мисс Заботливый друг</a:t>
            </a:r>
          </a:p>
          <a:p>
            <a:pPr lvl="1"/>
            <a:r>
              <a:rPr lang="ru-RU" dirty="0"/>
              <a:t>Мисс Проповедник</a:t>
            </a:r>
          </a:p>
          <a:p>
            <a:pPr lvl="1"/>
            <a:r>
              <a:rPr lang="ru-RU" dirty="0"/>
              <a:t>Мисс </a:t>
            </a:r>
            <a:r>
              <a:rPr lang="ru-RU" dirty="0" smtClean="0"/>
              <a:t>Менеджер</a:t>
            </a:r>
            <a:endParaRPr lang="ru-RU" dirty="0"/>
          </a:p>
          <a:p>
            <a:pPr lvl="1"/>
            <a:r>
              <a:rPr lang="ru-RU" dirty="0"/>
              <a:t>Мисс Всезнайка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310724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Futura LT Book" panose="02000504030000020003" pitchFamily="2" charset="0"/>
              </a:rPr>
              <a:t>Эллен Г. Уайт</a:t>
            </a:r>
            <a:endParaRPr lang="en-US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ru-RU" b="1" dirty="0"/>
              <a:t>«Мы все, как отдельные </a:t>
            </a:r>
            <a:r>
              <a:rPr lang="ru-RU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нити</a:t>
            </a:r>
            <a:r>
              <a:rPr lang="ru-RU" b="1" dirty="0"/>
              <a:t>, </a:t>
            </a: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/>
              <a:t>вплетены </a:t>
            </a:r>
            <a:r>
              <a:rPr lang="ru-RU" b="1" dirty="0"/>
              <a:t>в великую </a:t>
            </a:r>
            <a:r>
              <a:rPr lang="ru-RU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ткань</a:t>
            </a:r>
            <a:r>
              <a:rPr lang="ru-RU" b="1" dirty="0"/>
              <a:t> человечества, </a:t>
            </a: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/>
              <a:t>и </a:t>
            </a:r>
            <a:r>
              <a:rPr lang="ru-RU" b="1" dirty="0"/>
              <a:t>все, что мы можем </a:t>
            </a:r>
            <a:r>
              <a:rPr lang="ru-RU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сделать</a:t>
            </a:r>
            <a:r>
              <a:rPr lang="ru-RU" b="1" dirty="0"/>
              <a:t> </a:t>
            </a: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/>
              <a:t>для </a:t>
            </a:r>
            <a:r>
              <a:rPr lang="ru-RU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блага</a:t>
            </a:r>
            <a:r>
              <a:rPr lang="ru-RU" b="1" dirty="0"/>
              <a:t> других, </a:t>
            </a: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/>
              <a:t>вернется </a:t>
            </a:r>
            <a:r>
              <a:rPr lang="ru-RU" b="1" dirty="0"/>
              <a:t>нам </a:t>
            </a:r>
            <a:r>
              <a:rPr lang="ru-RU" b="1" dirty="0">
                <a:solidFill>
                  <a:srgbClr val="5E6373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благословением</a:t>
            </a:r>
            <a:r>
              <a:rPr lang="ru-RU" b="1" dirty="0"/>
              <a:t>».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en-US" sz="1800" dirty="0" smtClean="0"/>
              <a:t>—</a:t>
            </a:r>
            <a:r>
              <a:rPr lang="ru-RU" sz="1800" i="1" dirty="0" smtClean="0"/>
              <a:t>Патриархи и Пророки</a:t>
            </a:r>
            <a:r>
              <a:rPr lang="en-US" sz="1800" i="1" dirty="0" smtClean="0"/>
              <a:t>,</a:t>
            </a:r>
            <a:r>
              <a:rPr lang="en-US" sz="1800" dirty="0" smtClean="0"/>
              <a:t> 534</a:t>
            </a:r>
            <a:r>
              <a:rPr lang="ru-RU" sz="1800" dirty="0" smtClean="0"/>
              <a:t>,4.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1993887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Futura LT Book" panose="02000504030000020003" pitchFamily="2" charset="0"/>
              </a:rPr>
              <a:t>1 </a:t>
            </a:r>
            <a:r>
              <a:rPr lang="ru-RU" sz="4000" dirty="0" smtClean="0">
                <a:latin typeface="Futura LT Book" panose="02000504030000020003" pitchFamily="2" charset="0"/>
              </a:rPr>
              <a:t>Фессалоникийцам </a:t>
            </a:r>
            <a:r>
              <a:rPr lang="en-US" sz="4000" dirty="0" smtClean="0">
                <a:latin typeface="Futura LT Book" panose="02000504030000020003" pitchFamily="2" charset="0"/>
              </a:rPr>
              <a:t>5:11</a:t>
            </a:r>
            <a:r>
              <a:rPr lang="ru-RU" sz="4000" dirty="0" smtClean="0">
                <a:latin typeface="Futura LT Book" panose="02000504030000020003" pitchFamily="2" charset="0"/>
              </a:rPr>
              <a:t>.</a:t>
            </a:r>
            <a:endParaRPr lang="en-US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«</a:t>
            </a:r>
            <a:r>
              <a:rPr lang="ru-RU" dirty="0"/>
              <a:t>Посему </a:t>
            </a:r>
            <a:r>
              <a:rPr lang="ru-RU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увещевайте</a:t>
            </a:r>
            <a:r>
              <a:rPr lang="ru-RU" b="1" dirty="0"/>
              <a:t> </a:t>
            </a:r>
            <a:r>
              <a:rPr lang="ru-RU" dirty="0"/>
              <a:t>друг друга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и</a:t>
            </a:r>
            <a:r>
              <a:rPr lang="ru-RU" b="1" dirty="0" smtClean="0"/>
              <a:t> </a:t>
            </a:r>
            <a:r>
              <a:rPr lang="ru-RU" b="1" dirty="0">
                <a:solidFill>
                  <a:srgbClr val="A1646A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назидайте</a:t>
            </a:r>
            <a:r>
              <a:rPr lang="ru-RU" b="1" dirty="0"/>
              <a:t> </a:t>
            </a:r>
            <a:r>
              <a:rPr lang="ru-RU" dirty="0"/>
              <a:t>один другого,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как </a:t>
            </a:r>
            <a:r>
              <a:rPr lang="ru-RU" dirty="0"/>
              <a:t>вы и делаете</a:t>
            </a:r>
            <a:r>
              <a:rPr lang="ru-RU" dirty="0" smtClean="0"/>
              <a:t>».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513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2364" y="1034473"/>
            <a:ext cx="7499928" cy="54494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Я чувствую вашу боль</a:t>
            </a:r>
          </a:p>
          <a:p>
            <a:pPr marL="0" indent="0">
              <a:buNone/>
            </a:pPr>
            <a:r>
              <a:rPr lang="ru-RU" dirty="0"/>
              <a:t>и хочу прикоснуться к обиде </a:t>
            </a:r>
          </a:p>
          <a:p>
            <a:pPr marL="0" indent="0">
              <a:buNone/>
            </a:pPr>
            <a:r>
              <a:rPr lang="ru-RU" dirty="0"/>
              <a:t>и заставить ее растаять. </a:t>
            </a:r>
          </a:p>
          <a:p>
            <a:pPr marL="0" indent="0">
              <a:buNone/>
            </a:pPr>
            <a:r>
              <a:rPr lang="ru-RU" dirty="0"/>
              <a:t>Да, я знаю, что не могу увидеть </a:t>
            </a:r>
          </a:p>
          <a:p>
            <a:pPr marL="0" indent="0">
              <a:buNone/>
            </a:pPr>
            <a:r>
              <a:rPr lang="ru-RU" dirty="0"/>
              <a:t>широту и глубину этой темной долины, </a:t>
            </a:r>
          </a:p>
          <a:p>
            <a:pPr marL="0" indent="0">
              <a:buNone/>
            </a:pPr>
            <a:r>
              <a:rPr lang="ru-RU" dirty="0"/>
              <a:t>в которой ты находишься. </a:t>
            </a:r>
          </a:p>
          <a:p>
            <a:pPr marL="0" indent="0">
              <a:buNone/>
            </a:pPr>
            <a:r>
              <a:rPr lang="ru-RU" dirty="0"/>
              <a:t>Я не могу знать. </a:t>
            </a:r>
          </a:p>
          <a:p>
            <a:pPr marL="0" indent="0">
              <a:buNone/>
            </a:pPr>
            <a:r>
              <a:rPr lang="ru-RU" dirty="0"/>
              <a:t>насколько острым является нож </a:t>
            </a:r>
          </a:p>
          <a:p>
            <a:pPr marL="0" indent="0">
              <a:buNone/>
            </a:pPr>
            <a:r>
              <a:rPr lang="ru-RU" dirty="0"/>
              <a:t>в твоей душе. </a:t>
            </a:r>
          </a:p>
        </p:txBody>
      </p:sp>
      <p:sp>
        <p:nvSpPr>
          <p:cNvPr id="4" name="Title 1">
            <a:extLst>
              <a:ext uri="{FF2B5EF4-FFF2-40B4-BE49-F238E27FC236}">
                <a16:creationId xmlns="" xmlns:a16="http://schemas.microsoft.com/office/drawing/2014/main" id="{5B0BF0B3-49DC-F959-0F7A-56A5A225A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09" y="2840471"/>
            <a:ext cx="2089728" cy="364345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Наладить контакт </a:t>
            </a:r>
            <a:r>
              <a:rPr lang="pt-BR" sz="2800" dirty="0">
                <a:latin typeface="Futura LT Book" panose="02000504030000020003" pitchFamily="2" charset="0"/>
              </a:rPr>
              <a:t/>
            </a:r>
            <a:br>
              <a:rPr lang="pt-BR" sz="2800" dirty="0">
                <a:latin typeface="Futura LT Book" panose="02000504030000020003" pitchFamily="2" charset="0"/>
              </a:rPr>
            </a:br>
            <a:r>
              <a:rPr lang="pt-BR" sz="2800" dirty="0">
                <a:latin typeface="Futura LT Book" panose="02000504030000020003" pitchFamily="2" charset="0"/>
              </a:rPr>
              <a:t/>
            </a:r>
            <a:br>
              <a:rPr lang="pt-BR" sz="2800" dirty="0">
                <a:latin typeface="Futura LT Book" panose="02000504030000020003" pitchFamily="2" charset="0"/>
              </a:rPr>
            </a:br>
            <a:endParaRPr lang="pt-BR" sz="2000" dirty="0">
              <a:latin typeface="Futura LT Book" panose="02000504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621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2364" y="1034473"/>
            <a:ext cx="7499928" cy="54494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Ибо </a:t>
            </a:r>
            <a:r>
              <a:rPr lang="ru-RU" dirty="0"/>
              <a:t>на его пути стоишь ты, а не я. </a:t>
            </a:r>
          </a:p>
          <a:p>
            <a:pPr marL="0" indent="0">
              <a:buNone/>
            </a:pPr>
            <a:r>
              <a:rPr lang="ru-RU" dirty="0"/>
              <a:t>Но я знал и другие долины, </a:t>
            </a:r>
          </a:p>
          <a:p>
            <a:pPr marL="0" indent="0">
              <a:buNone/>
            </a:pPr>
            <a:r>
              <a:rPr lang="ru-RU" dirty="0"/>
              <a:t>и в моем сердце до сих пор остаются шрамы от ножевых ран. </a:t>
            </a:r>
          </a:p>
          <a:p>
            <a:pPr marL="0" indent="0">
              <a:buNone/>
            </a:pPr>
            <a:r>
              <a:rPr lang="ru-RU" dirty="0"/>
              <a:t>И все же, я бы прошел по вашей дороге </a:t>
            </a:r>
          </a:p>
          <a:p>
            <a:pPr marL="0" indent="0">
              <a:buNone/>
            </a:pPr>
            <a:r>
              <a:rPr lang="ru-RU" dirty="0"/>
              <a:t>и принял бы твою боль.</a:t>
            </a:r>
          </a:p>
          <a:p>
            <a:pPr marL="0" indent="0">
              <a:buNone/>
            </a:pPr>
            <a:r>
              <a:rPr lang="ru-RU" dirty="0"/>
              <a:t>если бы мог. </a:t>
            </a:r>
          </a:p>
          <a:p>
            <a:pPr marL="0" indent="0">
              <a:buNone/>
            </a:pPr>
            <a:r>
              <a:rPr lang="ru-RU" dirty="0"/>
              <a:t>Но не могу. </a:t>
            </a:r>
          </a:p>
        </p:txBody>
      </p:sp>
      <p:sp>
        <p:nvSpPr>
          <p:cNvPr id="4" name="Title 1">
            <a:extLst>
              <a:ext uri="{FF2B5EF4-FFF2-40B4-BE49-F238E27FC236}">
                <a16:creationId xmlns="" xmlns:a16="http://schemas.microsoft.com/office/drawing/2014/main" id="{5B0BF0B3-49DC-F959-0F7A-56A5A225A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09" y="2840471"/>
            <a:ext cx="2089728" cy="364345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/>
              <a:t>Наладить контакт</a:t>
            </a:r>
            <a:r>
              <a:rPr lang="pt-BR" sz="2800" dirty="0">
                <a:latin typeface="Futura LT Book" panose="02000504030000020003" pitchFamily="2" charset="0"/>
              </a:rPr>
              <a:t/>
            </a:r>
            <a:br>
              <a:rPr lang="pt-BR" sz="2800" dirty="0">
                <a:latin typeface="Futura LT Book" panose="02000504030000020003" pitchFamily="2" charset="0"/>
              </a:rPr>
            </a:br>
            <a:r>
              <a:rPr lang="pt-BR" sz="2800" dirty="0">
                <a:latin typeface="Futura LT Book" panose="02000504030000020003" pitchFamily="2" charset="0"/>
              </a:rPr>
              <a:t/>
            </a:r>
            <a:br>
              <a:rPr lang="pt-BR" sz="2800" dirty="0">
                <a:latin typeface="Futura LT Book" panose="02000504030000020003" pitchFamily="2" charset="0"/>
              </a:rPr>
            </a:br>
            <a:r>
              <a:rPr lang="pt-BR" sz="2800" dirty="0">
                <a:latin typeface="Futura LT Book" panose="02000504030000020003" pitchFamily="2" charset="0"/>
              </a:rPr>
              <a:t/>
            </a:r>
            <a:br>
              <a:rPr lang="pt-BR" sz="2800" dirty="0">
                <a:latin typeface="Futura LT Book" panose="02000504030000020003" pitchFamily="2" charset="0"/>
              </a:rPr>
            </a:br>
            <a:endParaRPr lang="pt-BR" sz="2000" dirty="0">
              <a:latin typeface="Futura LT Book" panose="02000504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523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2364" y="1034473"/>
            <a:ext cx="7499928" cy="54494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И все же, возможно, каким-то образом </a:t>
            </a:r>
          </a:p>
          <a:p>
            <a:pPr marL="0" indent="0">
              <a:buNone/>
            </a:pPr>
            <a:r>
              <a:rPr lang="ru-RU" dirty="0"/>
              <a:t>я могу быть рукой, за которую можно держаться </a:t>
            </a:r>
            <a:r>
              <a:rPr lang="ru-RU" dirty="0" smtClean="0"/>
              <a:t>в </a:t>
            </a:r>
            <a:r>
              <a:rPr lang="ru-RU" dirty="0"/>
              <a:t>темноте. </a:t>
            </a:r>
          </a:p>
          <a:p>
            <a:pPr marL="0" indent="0">
              <a:buNone/>
            </a:pPr>
            <a:r>
              <a:rPr lang="ru-RU" dirty="0"/>
              <a:t>В какой-то мере попытаться притупить </a:t>
            </a:r>
          </a:p>
          <a:p>
            <a:pPr marL="0" indent="0">
              <a:buNone/>
            </a:pPr>
            <a:r>
              <a:rPr lang="ru-RU" dirty="0"/>
              <a:t>остроту боли. Но если нет - </a:t>
            </a:r>
          </a:p>
          <a:p>
            <a:pPr marL="0" indent="0">
              <a:buNone/>
            </a:pPr>
            <a:r>
              <a:rPr lang="ru-RU" dirty="0"/>
              <a:t>это может немного помочь </a:t>
            </a:r>
          </a:p>
          <a:p>
            <a:pPr marL="0" indent="0">
              <a:buNone/>
            </a:pPr>
            <a:r>
              <a:rPr lang="ru-RU" dirty="0"/>
              <a:t>просто знать, что мне не все равно.</a:t>
            </a:r>
          </a:p>
          <a:p>
            <a:pPr marL="0" indent="0">
              <a:buNone/>
            </a:pPr>
            <a:r>
              <a:rPr lang="en-US" sz="1800" dirty="0" smtClean="0"/>
              <a:t>https</a:t>
            </a:r>
            <a:r>
              <a:rPr lang="en-US" sz="1800" dirty="0"/>
              <a:t>://www.rigden.co.uk/poems/reaching-out/</a:t>
            </a:r>
          </a:p>
        </p:txBody>
      </p:sp>
      <p:sp>
        <p:nvSpPr>
          <p:cNvPr id="4" name="Title 1">
            <a:extLst>
              <a:ext uri="{FF2B5EF4-FFF2-40B4-BE49-F238E27FC236}">
                <a16:creationId xmlns="" xmlns:a16="http://schemas.microsoft.com/office/drawing/2014/main" id="{5B0BF0B3-49DC-F959-0F7A-56A5A225A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09" y="2840471"/>
            <a:ext cx="2089728" cy="364345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/>
              <a:t>Наладить контакт</a:t>
            </a:r>
            <a:r>
              <a:rPr lang="en-US" sz="2800" dirty="0">
                <a:latin typeface="Futura LT Book" panose="02000504030000020003" pitchFamily="2" charset="0"/>
              </a:rPr>
              <a:t/>
            </a:r>
            <a:br>
              <a:rPr lang="en-US" sz="2800" dirty="0">
                <a:latin typeface="Futura LT Book" panose="02000504030000020003" pitchFamily="2" charset="0"/>
              </a:rPr>
            </a:br>
            <a:r>
              <a:rPr lang="en-US" sz="2800" dirty="0">
                <a:latin typeface="Futura LT Book" panose="02000504030000020003" pitchFamily="2" charset="0"/>
              </a:rPr>
              <a:t/>
            </a:r>
            <a:br>
              <a:rPr lang="en-US" sz="2800" dirty="0">
                <a:latin typeface="Futura LT Book" panose="02000504030000020003" pitchFamily="2" charset="0"/>
              </a:rPr>
            </a:br>
            <a:r>
              <a:rPr lang="ru-RU" sz="2000" dirty="0"/>
              <a:t>Кристина Ригден © 1989</a:t>
            </a:r>
            <a:br>
              <a:rPr lang="ru-RU" sz="2000" dirty="0"/>
            </a:br>
            <a:endParaRPr lang="en-US" sz="2000" dirty="0">
              <a:latin typeface="Futura LT Book" panose="02000504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146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Futura LT Book" panose="02000504030000020003" pitchFamily="2" charset="0"/>
              </a:rPr>
              <a:t>Что вы думаете</a:t>
            </a:r>
            <a:r>
              <a:rPr lang="en-US" sz="4000" dirty="0" smtClean="0">
                <a:latin typeface="Futura LT Book" panose="02000504030000020003" pitchFamily="2" charset="0"/>
              </a:rPr>
              <a:t>?</a:t>
            </a:r>
            <a:endParaRPr lang="en-US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Иоанна 4:1-29 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lvl="0"/>
            <a:r>
              <a:rPr lang="ru-RU" dirty="0"/>
              <a:t>Почему Иисус попросил ее дать Ему воды напиться? </a:t>
            </a:r>
            <a:endParaRPr lang="en-US" dirty="0"/>
          </a:p>
          <a:p>
            <a:pPr lvl="0"/>
            <a:r>
              <a:rPr lang="ru-RU" dirty="0"/>
              <a:t>Почему Он подвел ее к разговору о ее семейной ситуации?</a:t>
            </a:r>
          </a:p>
          <a:p>
            <a:pPr lvl="0"/>
            <a:r>
              <a:rPr lang="ru-RU" dirty="0"/>
              <a:t>Что сделало ее таким сильным свидетелем?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75961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ru-RU" sz="3200" b="1" dirty="0"/>
              <a:t>ЦЕРКОВЬ, УЧИТЫВАЮЩАЯ ТРАВМЫ </a:t>
            </a:r>
            <a:r>
              <a:rPr lang="ru-RU" sz="3200" b="1" dirty="0" smtClean="0"/>
              <a:t>ЛЮДЕЙ, ЭТО:</a:t>
            </a:r>
            <a:endParaRPr lang="en-US" sz="3200" b="1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r>
              <a:rPr lang="ru-RU" dirty="0"/>
              <a:t>Осознание влияние травмы на жизнь членов церкви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 smtClean="0"/>
              <a:t>Чуткая </a:t>
            </a:r>
            <a:r>
              <a:rPr lang="ru-RU" dirty="0"/>
              <a:t>и сострадательная, создающая безопасную среду для поклонения Богу.</a:t>
            </a:r>
          </a:p>
        </p:txBody>
      </p:sp>
    </p:spTree>
    <p:extLst>
      <p:ext uri="{BB962C8B-B14F-4D97-AF65-F5344CB8AC3E}">
        <p14:creationId xmlns:p14="http://schemas.microsoft.com/office/powerpoint/2010/main" val="2494185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217344"/>
            <a:ext cx="9959109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Futura LT Book" panose="02000504030000020003" pitchFamily="2" charset="0"/>
              </a:rPr>
              <a:t>ПЯТЬ КЛЮЧЕЙ</a:t>
            </a:r>
            <a:r>
              <a:rPr lang="en-US" sz="4000" b="1" dirty="0">
                <a:solidFill>
                  <a:schemeClr val="bg1"/>
                </a:solidFill>
                <a:latin typeface="Futura LT Book" panose="02000504030000020003" pitchFamily="2" charset="0"/>
              </a:rPr>
              <a:t/>
            </a:r>
            <a:br>
              <a:rPr lang="en-US" sz="4000" b="1" dirty="0">
                <a:solidFill>
                  <a:schemeClr val="bg1"/>
                </a:solidFill>
                <a:latin typeface="Futura LT Book" panose="02000504030000020003" pitchFamily="2" charset="0"/>
              </a:rPr>
            </a:br>
            <a:r>
              <a:rPr lang="ru-RU" sz="4000" dirty="0" smtClean="0">
                <a:solidFill>
                  <a:schemeClr val="bg1"/>
                </a:solidFill>
                <a:latin typeface="Futura LT Book" panose="02000504030000020003" pitchFamily="2" charset="0"/>
              </a:rPr>
              <a:t>для служения восстановления</a:t>
            </a:r>
            <a:endParaRPr lang="en-US" sz="4000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Церковь, знающая о травме, </a:t>
            </a:r>
            <a:r>
              <a:rPr lang="ru-RU" b="1" dirty="0" smtClean="0"/>
              <a:t>будет:</a:t>
            </a:r>
            <a:endParaRPr lang="ru-RU" b="1" dirty="0"/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Создавать </a:t>
            </a:r>
            <a:r>
              <a:rPr lang="ru-RU" sz="2800" dirty="0"/>
              <a:t>команду лидеров</a:t>
            </a:r>
            <a:r>
              <a:rPr lang="en-US" sz="2800" dirty="0" smtClean="0"/>
              <a:t>.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Понимать </a:t>
            </a:r>
            <a:r>
              <a:rPr lang="ru-RU" sz="2800" dirty="0"/>
              <a:t>сложности, с которыми могут столкнуться жертвы</a:t>
            </a:r>
            <a:r>
              <a:rPr lang="ru-RU" sz="2800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3.  Активное </a:t>
            </a:r>
            <a:r>
              <a:rPr lang="ru-RU" dirty="0"/>
              <a:t>слушание.</a:t>
            </a:r>
          </a:p>
          <a:p>
            <a:pPr marL="0" indent="0">
              <a:buNone/>
            </a:pPr>
            <a:r>
              <a:rPr lang="ru-RU" dirty="0" smtClean="0"/>
              <a:t>4.  Соблюдать </a:t>
            </a:r>
            <a:r>
              <a:rPr lang="ru-RU" dirty="0"/>
              <a:t>конфиденциальность.</a:t>
            </a:r>
          </a:p>
          <a:p>
            <a:pPr marL="0" indent="0">
              <a:buNone/>
            </a:pPr>
            <a:r>
              <a:rPr lang="ru-RU" dirty="0" smtClean="0"/>
              <a:t>5.  Обеспечивать </a:t>
            </a:r>
            <a:r>
              <a:rPr lang="ru-RU" dirty="0"/>
              <a:t>безопасность и поддержку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2106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5587</TotalTime>
  <Words>1116</Words>
  <Application>Microsoft Office PowerPoint</Application>
  <PresentationFormat>Widescreen</PresentationFormat>
  <Paragraphs>213</Paragraphs>
  <Slides>34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43" baseType="lpstr">
      <vt:lpstr>Arial</vt:lpstr>
      <vt:lpstr>Calibri</vt:lpstr>
      <vt:lpstr>Calibri Light</vt:lpstr>
      <vt:lpstr>Futura</vt:lpstr>
      <vt:lpstr>Futura LT Book</vt:lpstr>
      <vt:lpstr>Futura Medium</vt:lpstr>
      <vt:lpstr>Impact</vt:lpstr>
      <vt:lpstr>Montserrat ExtraBold</vt:lpstr>
      <vt:lpstr>Office Theme</vt:lpstr>
      <vt:lpstr>Apresentação do PowerPoint</vt:lpstr>
      <vt:lpstr>Исаия 43:2.</vt:lpstr>
      <vt:lpstr>Определение слова Травма?</vt:lpstr>
      <vt:lpstr>Наладить контакт   </vt:lpstr>
      <vt:lpstr>Наладить контакт   </vt:lpstr>
      <vt:lpstr>Наладить контакт  Кристина Ригден © 1989 </vt:lpstr>
      <vt:lpstr>Что вы думаете?</vt:lpstr>
      <vt:lpstr>ЦЕРКОВЬ, УЧИТЫВАЮЩАЯ ТРАВМЫ ЛЮДЕЙ, ЭТО:</vt:lpstr>
      <vt:lpstr>ПЯТЬ КЛЮЧЕЙ для служения восстановления</vt:lpstr>
      <vt:lpstr>ПЯТЬ КЛЮЧЕЙ   ДЛЯ СЛУЖЕНИЯ ВОССТАНОВЛЕНИЯ    </vt:lpstr>
      <vt:lpstr>Травмоинформированные лидеры</vt:lpstr>
      <vt:lpstr>Лидеры церкви, учитывающие специфику травмы:</vt:lpstr>
      <vt:lpstr>ПЯТЬ КЛЮЧЕЙ   ДЛЯ СЛУЖЕНИЯ ВОССТАНОВЛЕНИЯ      </vt:lpstr>
      <vt:lpstr>Барьеры на пути к получению услуг:</vt:lpstr>
      <vt:lpstr>Apresentação do PowerPoint</vt:lpstr>
      <vt:lpstr>Занятие в группе</vt:lpstr>
      <vt:lpstr>ПЯТЬ КЛЮЧЕЙ   ДЛЯ СЛУЖЕНИЯ ВОССТАНОВЛЕНИЯ   </vt:lpstr>
      <vt:lpstr>Барьеры на пути к активному слушанию:</vt:lpstr>
      <vt:lpstr>Эффективное слушание – это:</vt:lpstr>
      <vt:lpstr>Иакова 1:19.</vt:lpstr>
      <vt:lpstr>Притчи 25:11.</vt:lpstr>
      <vt:lpstr>  ПЯТЬ КЛЮЧЕЙ   ДЛЯ СЛУЖЕНИЯ ВОССТАНОВЛЕНИЯ</vt:lpstr>
      <vt:lpstr>Сохранение конфиденциальности – это:</vt:lpstr>
      <vt:lpstr>Работа в группах</vt:lpstr>
      <vt:lpstr>  ПЯТЬ КЛЮЧЕЙ   ДЛЯ СЛУЖЕНИЯ ВОССТАНОВЛЕНИЯ</vt:lpstr>
      <vt:lpstr>Церковь, учитывающая травму, будет:</vt:lpstr>
      <vt:lpstr>В церкви, не безразличной к травмам людей </vt:lpstr>
      <vt:lpstr>Церковь, заботящаяся о людях переживших травму, будет </vt:lpstr>
      <vt:lpstr>Церковь, учитывающая присутствие людей в церкви, которые пережили травму будет…</vt:lpstr>
      <vt:lpstr>Работа в группах</vt:lpstr>
      <vt:lpstr>Эффективное слушание</vt:lpstr>
      <vt:lpstr>Работа в группе</vt:lpstr>
      <vt:lpstr>Эллен Г. Уайт</vt:lpstr>
      <vt:lpstr>1 Фессалоникийцам 5:11.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God’s love</dc:title>
  <dc:creator>Erika Miike</dc:creator>
  <cp:lastModifiedBy>Conta da Microsoft</cp:lastModifiedBy>
  <cp:revision>30</cp:revision>
  <cp:lastPrinted>2024-04-03T15:18:36Z</cp:lastPrinted>
  <dcterms:created xsi:type="dcterms:W3CDTF">2023-02-14T12:16:54Z</dcterms:created>
  <dcterms:modified xsi:type="dcterms:W3CDTF">2024-06-30T09:17:37Z</dcterms:modified>
</cp:coreProperties>
</file>