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3" r:id="rId6"/>
    <p:sldId id="264" r:id="rId7"/>
    <p:sldId id="270" r:id="rId8"/>
    <p:sldId id="277" r:id="rId9"/>
    <p:sldId id="268" r:id="rId10"/>
    <p:sldId id="261" r:id="rId11"/>
    <p:sldId id="272" r:id="rId12"/>
    <p:sldId id="265" r:id="rId13"/>
    <p:sldId id="273" r:id="rId14"/>
    <p:sldId id="266" r:id="rId15"/>
    <p:sldId id="262" r:id="rId16"/>
    <p:sldId id="276" r:id="rId17"/>
    <p:sldId id="274" r:id="rId18"/>
    <p:sldId id="275" r:id="rId19"/>
    <p:sldId id="278" r:id="rId20"/>
    <p:sldId id="267" r:id="rId21"/>
    <p:sldId id="260" r:id="rId22"/>
    <p:sldId id="271" r:id="rId23"/>
    <p:sldId id="269" r:id="rId2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E6373"/>
    <a:srgbClr val="A8B1AA"/>
    <a:srgbClr val="A1646A"/>
    <a:srgbClr val="DE8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97" autoAdjust="0"/>
    <p:restoredTop sz="71279" autoAdjust="0"/>
  </p:normalViewPr>
  <p:slideViewPr>
    <p:cSldViewPr snapToGrid="0">
      <p:cViewPr varScale="1">
        <p:scale>
          <a:sx n="82" d="100"/>
          <a:sy n="82" d="100"/>
        </p:scale>
        <p:origin x="1536" y="84"/>
      </p:cViewPr>
      <p:guideLst/>
    </p:cSldViewPr>
  </p:slideViewPr>
  <p:notesTextViewPr>
    <p:cViewPr>
      <p:scale>
        <a:sx n="200" d="100"/>
        <a:sy n="2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2BFF45-5E5B-244E-87EE-D94693AEAF65}" type="datetimeFigureOut">
              <a:rPr lang="en-US" smtClean="0"/>
              <a:t>8/19/2025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172CA8-85E2-9743-98BC-C0452C2DC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5046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Представьте себе потрясение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этой 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пары, когда их сын сказал им эти слова? Кто будет заботиться о них, оплачивать их медицинские счета, обеспечивать их едой и кровом? Всё это делалось во имя религии! Как он мог подумать, что отдать эти деньги Богу станет для него благословением?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172CA8-85E2-9743-98BC-C0452C2DCA4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8292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CCEA3F-8141-DAE5-5A20-6B6A21D5C4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59A5EEB-2078-A863-835E-949AA089F4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E3A9030-940B-5CA7-8A6E-E0926DB5AD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7DABB1-2AE3-F038-3146-DB9428E4CE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172CA8-85E2-9743-98BC-C0452C2DCA4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9766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9BF8B5-08AB-5F55-7CB0-5B7D638FF6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7AE9CC0-50F1-F811-F841-6EBC4D4746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81B5303-4AAA-2086-F40E-44F34ED7CA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Библия даёт нам множество примеров того, как Бог относился к пожилым людям. Эти люди были уже в преклонном возрасте, но Бог оказывал им почтение. В Иове 12:12 сказано: «Разве не у стареющих мудрость?  Разве долгая жизнь не приносит разум? Все в руках Бога.»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F09F17-E6DF-BE3C-5FBA-A839FF709E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172CA8-85E2-9743-98BC-C0452C2DCA4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6261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351FFF-9D58-17EB-1E11-7CFD1C6AFA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5905DEE-2A84-F7D9-1043-87C0E0AF64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92B9B1-10A0-545E-D582-E34CE5EA24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5D708C-4F39-A185-9DE4-AE8EC3470E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172CA8-85E2-9743-98BC-C0452C2DCA4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0708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657405-98C3-4199-CE26-5AD533A3F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204AF89-404D-4852-0F8D-4BFD78404C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4D5C3F2-36AF-49DC-3FF0-7969B6011E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C45358-E92C-E4D9-F87A-A1EEF2480F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172CA8-85E2-9743-98BC-C0452C2DCA4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6363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60C1F5-4822-9672-790C-7EE013E8E1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508C06C-9FF9-2A80-DA71-CC09C2EE32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E641BEA-C809-E067-EFA9-5AE29E694D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Библия говорит, что Бог неизменен; основываясь только на этом, мы можем с уверенностью ответить, что Бог по-прежнему хочет, чтобы мы относились к пожилым с уважением и почтением.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B45DBD-D68E-C362-CE2F-7EA40ABD290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172CA8-85E2-9743-98BC-C0452C2DCA4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04754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436644-8C5D-3E2F-BB32-21DCD704F1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E411081-3237-88BD-FE77-13C5AA6654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B93AE8A-8566-C8EF-18A2-39E173BF49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63F9F7-24FC-85E1-9374-4143C603C6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172CA8-85E2-9743-98BC-C0452C2DCA4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11815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57C8C-8B48-9356-2F10-5C1AF7B536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5F514CB-3B58-DDA5-B852-863D36AF36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1B4EABD-1A23-78CD-CDDE-26D1374669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Если вы не уверены, спросите их. Пусть они расскажут вам, что видят, слышат и чувствуют. 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84DCE2-7BC3-F721-26D3-94BB4B731EF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172CA8-85E2-9743-98BC-C0452C2DCA4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32797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571171-CD98-0A75-8D60-3EEDBD374E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3B91B7C-8893-A37E-6E75-C977900362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A2B0323-561E-E2BC-BAF1-E92C66C425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D07B51-6C40-67DA-5C1F-6B86479D76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172CA8-85E2-9743-98BC-C0452C2DCA4E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1986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44801A-6E0F-D46C-DB3A-0B39DC02CB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CD82587-3F6B-7976-3C24-958F2D238C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549729F-A7AA-6F97-1304-343AAD77B2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5743FE-95AC-374A-CD6C-2024476F16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172CA8-85E2-9743-98BC-C0452C2DCA4E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48253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A3E53F-24EB-A9D5-2B27-E58628439B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521ED62-0958-32AA-C365-4980BE363E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7E1D60A-6E7D-475A-789F-3D7919772E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библейские времена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 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было медицинской страховки для пенсионеров, пенсионных выплат или какого-либо государственного социального обеспечения, как во многих странах сейчас. Но нам всё равно нужно заботиться о том, чтобы наши пожилые родственники имели утешение и радость в старости. В Соединённых Штатах появилась новость о старике, который жил один. Он умер, и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целый год прошел прежде чем его нашли мертвым.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398F1E-8C47-DD3A-9368-AF99F1BCF8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172CA8-85E2-9743-98BC-C0452C2DCA4E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6216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 Вы думаете об этом тексте «Почитай отца твоего и мать твою»? Что он значит для Вас?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172CA8-85E2-9743-98BC-C0452C2DCA4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12705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Независимо от того, жестокое обращение по отношению пожилым происходит из жадности (мы думаем, что можем получить их деньги), или из чувства гнева, мести или просто из-за банального греха, это приносит вред всем. И наоборот, хорошо обращаясь с пожилыми, будь то родители, другие люди, находящиеся на нашем попечении, или члены церкви, мы получим благословение. И именно этого Бог ожидает от нас.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172CA8-85E2-9743-98BC-C0452C2DCA4E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39868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5C2048-3242-1558-EDFF-3C4287B7CA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A82751E-5DBE-55F9-808B-6B0C1D6E0C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6FF2F78-A9A6-3B23-B1B4-FFB5BA1A6E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Даже сегодня Он призывает нас прекратить жестокое обращение с пожилыми. “Почитай (относись с почтением, должным послушанием и учтивостью) отца твоего и мать твою, чтобы продлились дни твои на земле, которую Господь, Бог твой, дает тебе.” (Исход 20:12). Тогда мы можем сделать так, как сказано в Псалме 148:13, 14.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D5A4FF-8F45-6781-94B3-1423F3C7FF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172CA8-85E2-9743-98BC-C0452C2DCA4E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9955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91CE1E-0958-27DC-E1F4-BD0501EE29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BA9219D-4251-B9C0-2BC4-EEDBD2D6D7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8583648-7B7E-88F8-ED8C-2258DD0739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последние дни земной истории, в последнее время, молодые и пожилые трудятся вместе., как мы читаем об этом в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Иоиля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2:28, 29.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9BE04C-C16D-63F4-CEE7-5759E43FC5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172CA8-85E2-9743-98BC-C0452C2DCA4E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9936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 протяжении многих лет в День профилактики насилия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enditnow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® мы делились информацией о насилии над детьми, о супружеском насилии, заботе о тех, кто подвергся насилию, и защите пострадавших. Однако в этот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 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 хотели бы сосредоточиться на другом виде насилия, который становится всё более серьёзной проблемой. Это проблема жестокого обращения с пожилыми людьми.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172CA8-85E2-9743-98BC-C0452C2DCA4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755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C40D4C-FAF3-387D-39AF-16FA34BCD8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41E7D4D-DCCF-7F41-FD23-E1D305DFB6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8326CD0-09F1-38E5-76A2-2347DDBEEC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>
                <a:effectLst/>
              </a:rPr>
              <a:t>Я бы хотел, чтобы вы запомнили стих,</a:t>
            </a:r>
            <a:r>
              <a:rPr lang="ru-RU" baseline="0" dirty="0" smtClean="0">
                <a:effectLst/>
              </a:rPr>
              <a:t> который мы прочитали в начале</a:t>
            </a:r>
            <a:r>
              <a:rPr lang="ru-RU" dirty="0" smtClean="0">
                <a:effectLst/>
              </a:rPr>
              <a:t>. Есть еще один стих, который нам нужно прочитать, прежде чем мы продолжим обсуждать эту тему. Давайте обратимся к Притчам 23:22.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94D7CA-7F4B-F182-F68D-CE75C99801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172CA8-85E2-9743-98BC-C0452C2DCA4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5537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31179E-3B6A-7223-2DC7-C44513DFB0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974AB6-99C4-DE4F-DDC9-EF2AFE813F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7E5EA5C-5A08-5B82-F1E1-4D7F56AF05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Финансовое насилие, пожалуй, является наиболее распространённой формой насилия по отношению к пожилым людям. И подобно тому, как в сегодняшней истории о молодом человеке по имени Марк, который оскорблял своих родителей во имя религии, так и сегодня верующие люди иногда оскорбляют своих родителей — иногда намеренно, иногда неосознанно. 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9399E5-E7A9-7843-D972-1DD9200319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172CA8-85E2-9743-98BC-C0452C2DCA4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81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DD0737-0D34-3537-6772-BFEAF48D0D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E04726B-9359-8ECE-D67E-4BAAB2CFAD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5575ADF-6C5B-6922-2DCF-ECC09ADE83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24BF04-82C7-D00F-DD17-CA9EA17BA1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172CA8-85E2-9743-98BC-C0452C2DCA4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7659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4B9D30-A055-9261-947E-02B987B4C8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9A1F154-FC46-5672-41FB-91ADFB639E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41F60BC-3A89-3CE2-2C3B-696F75AEFA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86D714-CE2D-3FF1-8CE5-9D870F3CD5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172CA8-85E2-9743-98BC-C0452C2DCA4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1120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3A00EE-74B8-F504-3A74-123FD76952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8D0068B-6E42-5FF1-5BF8-F2F44FC389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17C6C07-2FF5-C747-275F-89B2DB1828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Если дети заслуживают смерти, проклиная своих родителей, как мы читаем в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Писании, 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Иисус, цитирует в стихе 10 (Исход 21:17 и Левит 20:9), то насколько же более заслуживают смерти те, кто морят их голодом, игнорируют или оскорбляют их каким-либо другим образом. 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38543E-B943-66B7-B2F6-2FEA3321DA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172CA8-85E2-9743-98BC-C0452C2DCA4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7430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F7939C-5FA8-A882-34F7-D7D079F064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36B8FCB-D87B-8C65-0587-ED31A083A1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778BC0A-7A42-93FF-3247-FB4B56DA9A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Есть культуры, где к пожилым относятся с большим уважением, где их почитают и уважают. К сожалению, некоторые из этих культурных ценностей становятся всё более редкими.</a:t>
            </a:r>
            <a:r>
              <a:rPr lang="ru-RU" dirty="0">
                <a:effectLst/>
              </a:rPr>
              <a:t> 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188328-33C8-CB0A-A85E-CDF87F3C58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172CA8-85E2-9743-98BC-C0452C2DCA4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361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07BC76-B972-F2A6-576C-B4EA2A7895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68E9E5-3E59-2CE5-3152-A1F16A0E1C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C55046-9A0B-D774-C6B9-E637A39F2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19/08/2025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188F71-DD25-EE01-6850-CEECB11B37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919CE2-749A-5BF4-2CAB-F9D9BD689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7920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C4063B-EB39-76DA-A051-D8FAC906E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CDB1E51-8895-7952-069C-D7867E9B21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BF3769-856D-F0B3-BF0A-15A23EF15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19/08/2025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26EBE0-15FD-C626-31D6-058E070C6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7EACBD-467D-FBF8-B2C5-D1CE5434D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1611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384DB61-4D2B-68CF-742E-5A2105D9B9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04C7BC-EC4F-357D-939C-4A83A618DB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2032C4-7D52-32CD-51D7-5C3BD443D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19/08/2025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C1571C-4BA8-67BD-6E9C-DA74F3E17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083481-9B41-1C55-288F-43E0117E4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6080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EA3A22-CFF4-4FD7-0D01-6EE68517A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FB49A3-DFA0-9882-CD99-538989B73B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8EB6CB-FDB0-56FF-A250-1015EC6194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19/08/2025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8FBB6D-B890-5AE4-3B14-2A4C6A6DF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DE9148-B801-AC1D-E9B3-870EFF6B5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7890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C52DC4-092C-0B67-3BBC-AFDDA87D5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31B5A0-6594-0923-4A2D-2DDD6C7137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0695A1-481B-1E79-2E31-36E387D498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19/08/2025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2B2A26-D894-5162-8BAD-06D00A3D4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D9580A-6AF6-2F2D-E30F-FC3EE8F07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2867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ACF7AA-B3FD-79B1-6AE2-3B064842C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B705DF-4D6A-0CF5-F9B8-23F3D0FB4F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9C15D0-5599-0240-1BD5-801CC578E8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1AD005-3CCE-AF19-FF1B-7F29C499C4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19/08/2025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ED1DED-B187-C2EE-DDEF-28CDB7403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3BD4A4-D064-B5E9-DDBC-5E25E045F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41630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E4A74-C41A-1F71-1477-CA09AEF6C2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EFCE21-9169-0F94-410E-B938AEADF3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CB15C6-473E-7784-23D3-B6ED2DE9B9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5864F0-E273-1F16-F0EB-B9F1B83158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24FF94E-0507-5E82-2BCF-7377114B17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AFA44A3-0114-DDA4-9EF0-87E91D2A6F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19/08/2025</a:t>
            </a:fld>
            <a:endParaRPr lang="pt-B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0377783-660C-D39E-D2D0-6BF98D151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AEF9AA5-8E4F-F7CD-33E9-B7794BBA1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910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C9312F-4DAF-FAE5-4AAB-39B9691CE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B131BF-B9FF-7C84-D45F-474D76123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19/08/2025</a:t>
            </a:fld>
            <a:endParaRPr lang="pt-B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29417E3-436F-2E84-921B-74484C5287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9EE9F0-1DBC-F573-E2B8-CE20062EB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67446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B5B57E-F04B-3079-73B8-0639DE603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19/08/2025</a:t>
            </a:fld>
            <a:endParaRPr lang="pt-B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403B380-ACEB-CD8B-67A4-2F1E1BBF8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6EE92F-E2C0-BA3B-6029-371530206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5514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9C2615-22F2-8C54-6D75-63EF33957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86110E-3510-7B75-9DE8-11604C4E11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6ACEA4-DEB3-385B-3A00-9AF343D2D9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1A2596-EC95-1BA2-DF68-782AA9EFD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19/08/2025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E09BAC-1C7A-8528-AEBC-5C30A6574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6BCBF8-26D8-B80D-6ED8-E19900855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1769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244614-450D-FCEA-96D2-8AF8DD828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5987AED-23F5-E5F4-2AB6-6F439C3756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297F53-5FC6-9663-C31B-3382DB0B4D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77D5A1-4694-A2B5-7474-6DB6B758A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19/08/2025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A19BA5-7361-BD5F-8D49-7ED81FE3B7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CF5C22-5CFF-C0C7-67A9-9A035C1F0A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3976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A441DD-D9B4-033A-06AE-39F00A091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E5B379-CA6C-C0BC-5953-4E354ED134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75C338-5207-ABFC-FD22-01E247CC72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629ADE-8CFD-4149-873B-3F8662D8AEAA}" type="datetimeFigureOut">
              <a:rPr lang="pt-BR" smtClean="0"/>
              <a:t>19/08/2025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5E2FBA-F896-00F0-594A-7D3813B62B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CB4833-CF0B-3672-8589-BF102C0ED1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80832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760F33-BAE4-F09D-A8AA-846F81319F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96705" y="1722525"/>
            <a:ext cx="4850000" cy="1303649"/>
          </a:xfrm>
        </p:spPr>
        <p:txBody>
          <a:bodyPr>
            <a:noAutofit/>
          </a:bodyPr>
          <a:lstStyle/>
          <a:p>
            <a:r>
              <a:rPr lang="ru-RU" sz="8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ecilia LT Light" panose="02000403040000020004" pitchFamily="2" charset="0"/>
              </a:rPr>
              <a:t>Почитай</a:t>
            </a:r>
            <a:endParaRPr lang="pt-BR" sz="8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ecilia LT Light" panose="02000403040000020004" pitchFamily="2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EC13DD-AC22-48CB-6771-9744EF262B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57735" y="4954038"/>
            <a:ext cx="7327939" cy="923330"/>
          </a:xfrm>
        </p:spPr>
        <p:txBody>
          <a:bodyPr>
            <a:noAutofit/>
          </a:bodyPr>
          <a:lstStyle/>
          <a:p>
            <a:r>
              <a:rPr lang="ru-RU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ecilia LT Light" panose="02000403040000020004" pitchFamily="2" charset="0"/>
              </a:rPr>
              <a:t>Отца Твоего и мать Твою</a:t>
            </a:r>
            <a:endParaRPr lang="pt-BR" sz="6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ecilia LT Light" panose="02000403040000020004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AF294F-D74E-39C5-9C49-563170F4A20F}"/>
              </a:ext>
            </a:extLst>
          </p:cNvPr>
          <p:cNvSpPr txBox="1"/>
          <p:nvPr/>
        </p:nvSpPr>
        <p:spPr>
          <a:xfrm>
            <a:off x="272717" y="5877368"/>
            <a:ext cx="1018673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bg1">
                    <a:lumMod val="95000"/>
                  </a:schemeClr>
                </a:solidFill>
              </a:rPr>
              <a:t>Материал был пересмотрен</a:t>
            </a:r>
            <a:r>
              <a:rPr lang="en-US" sz="2400">
                <a:solidFill>
                  <a:schemeClr val="bg1">
                    <a:lumMod val="95000"/>
                  </a:schemeClr>
                </a:solidFill>
              </a:rPr>
              <a:t>; </a:t>
            </a:r>
            <a:r>
              <a:rPr lang="ru-RU" sz="2400">
                <a:solidFill>
                  <a:schemeClr val="bg1">
                    <a:lumMod val="95000"/>
                  </a:schemeClr>
                </a:solidFill>
              </a:rPr>
              <a:t>подготовлен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bg1">
                    <a:lumMod val="95000"/>
                  </a:schemeClr>
                </a:solidFill>
              </a:rPr>
              <a:t>Хезер</a:t>
            </a:r>
            <a:r>
              <a:rPr lang="ru-RU" sz="2400" dirty="0">
                <a:solidFill>
                  <a:schemeClr val="bg1">
                    <a:lumMod val="95000"/>
                  </a:schemeClr>
                </a:solidFill>
              </a:rPr>
              <a:t>-Дон Смол и </a:t>
            </a:r>
            <a:r>
              <a:rPr lang="ru-RU" sz="2400" dirty="0" err="1">
                <a:solidFill>
                  <a:schemeClr val="bg1">
                    <a:lumMod val="95000"/>
                  </a:schemeClr>
                </a:solidFill>
              </a:rPr>
              <a:t>Ракел</a:t>
            </a:r>
            <a:r>
              <a:rPr lang="ru-RU" sz="24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bg1">
                    <a:lumMod val="95000"/>
                  </a:schemeClr>
                </a:solidFill>
              </a:rPr>
              <a:t>Арраис</a:t>
            </a:r>
            <a:endParaRPr lang="en-US" sz="2400" dirty="0">
              <a:solidFill>
                <a:schemeClr val="bg1">
                  <a:lumMod val="95000"/>
                </a:schemeClr>
              </a:solidFill>
            </a:endParaRPr>
          </a:p>
          <a:p>
            <a:pPr algn="ctr"/>
            <a:r>
              <a:rPr lang="ru-RU" sz="2400" dirty="0">
                <a:solidFill>
                  <a:schemeClr val="bg1"/>
                </a:solidFill>
              </a:rPr>
              <a:t>ко Дню борьбы против насилия </a:t>
            </a:r>
            <a:r>
              <a:rPr lang="ru-RU" sz="2400" dirty="0" err="1">
                <a:solidFill>
                  <a:schemeClr val="bg1"/>
                </a:solidFill>
              </a:rPr>
              <a:t>enditnow</a:t>
            </a:r>
            <a:r>
              <a:rPr lang="ru-RU" sz="2400" dirty="0">
                <a:solidFill>
                  <a:schemeClr val="bg1"/>
                </a:solidFill>
              </a:rPr>
              <a:t>® в 2007 году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</a:rPr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28998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4E52A44-3B28-EA11-4B19-E90FE44551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63C759C-D902-36B6-44B9-D90BABC2DC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5" y="2314039"/>
            <a:ext cx="9959109" cy="3766271"/>
          </a:xfrm>
        </p:spPr>
        <p:txBody>
          <a:bodyPr>
            <a:normAutofit lnSpcReduction="10000"/>
          </a:bodyPr>
          <a:lstStyle/>
          <a:p>
            <a:r>
              <a:rPr lang="ru-RU" dirty="0">
                <a:solidFill>
                  <a:srgbClr val="002060"/>
                </a:solidFill>
              </a:rPr>
              <a:t>Основной принцип жестокого обращения с пожилыми людьми — это неуважение и пренебрежение к тем, кто теперь считается пожилыми людьми. </a:t>
            </a:r>
          </a:p>
          <a:p>
            <a:r>
              <a:rPr lang="ru-RU" dirty="0">
                <a:solidFill>
                  <a:srgbClr val="002060"/>
                </a:solidFill>
              </a:rPr>
              <a:t>В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>
                <a:solidFill>
                  <a:srgbClr val="002060"/>
                </a:solidFill>
              </a:rPr>
              <a:t>некоторых странах, когда человек достигает определённого возраста, кажется, что он уже не нужен. </a:t>
            </a:r>
          </a:p>
          <a:p>
            <a:r>
              <a:rPr lang="ru-RU" dirty="0">
                <a:solidFill>
                  <a:srgbClr val="002060"/>
                </a:solidFill>
              </a:rPr>
              <a:t>Их воспринимают как людей, которым больше нечего предложить; они создают проблемы, от которых дети и другие члены семьи были бы рады избавиться. </a:t>
            </a:r>
          </a:p>
          <a:p>
            <a:r>
              <a:rPr lang="ru-RU" dirty="0">
                <a:solidFill>
                  <a:srgbClr val="002060"/>
                </a:solidFill>
              </a:rPr>
              <a:t>Они просто доставляют слишком много хлопот.</a:t>
            </a:r>
            <a:endParaRPr lang="pt-BR" dirty="0">
              <a:solidFill>
                <a:srgbClr val="002060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3DDB1B9-D8E1-63C6-E0D8-59480EE9BE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217344"/>
            <a:ext cx="9959109" cy="1325563"/>
          </a:xfrm>
        </p:spPr>
        <p:txBody>
          <a:bodyPr>
            <a:normAutofit/>
          </a:bodyPr>
          <a:lstStyle/>
          <a:p>
            <a:pPr algn="ctr"/>
            <a:endParaRPr lang="pt-BR" sz="3600" b="1" dirty="0">
              <a:solidFill>
                <a:schemeClr val="bg1">
                  <a:lumMod val="95000"/>
                </a:schemeClr>
              </a:solidFill>
              <a:latin typeface="Futura LT Book" panose="0200050403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72400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31C5781-2A39-9502-755B-72680D007B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6766347-1322-5827-4D08-45AEC6A576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586182"/>
            <a:ext cx="9959109" cy="3766271"/>
          </a:xfrm>
        </p:spPr>
        <p:txBody>
          <a:bodyPr/>
          <a:lstStyle/>
          <a:p>
            <a:r>
              <a:rPr lang="ru-RU" dirty="0">
                <a:solidFill>
                  <a:srgbClr val="002060"/>
                </a:solidFill>
              </a:rPr>
              <a:t>Заповедь велит нам почитать родителей. </a:t>
            </a:r>
          </a:p>
          <a:p>
            <a:r>
              <a:rPr lang="ru-RU" dirty="0">
                <a:solidFill>
                  <a:srgbClr val="002060"/>
                </a:solidFill>
              </a:rPr>
              <a:t>В книге Левит 19:32 мы читаем: «Перед </a:t>
            </a:r>
            <a:r>
              <a:rPr lang="ru-RU" dirty="0" err="1">
                <a:solidFill>
                  <a:srgbClr val="002060"/>
                </a:solidFill>
              </a:rPr>
              <a:t>лицем</a:t>
            </a:r>
            <a:r>
              <a:rPr lang="ru-RU" dirty="0">
                <a:solidFill>
                  <a:srgbClr val="002060"/>
                </a:solidFill>
              </a:rPr>
              <a:t> седого вставай и почитай лице старца, и бойся [Господа] Бога твоего. Я Господь [Бог ваш]». </a:t>
            </a:r>
          </a:p>
          <a:p>
            <a:r>
              <a:rPr lang="ru-RU" dirty="0">
                <a:solidFill>
                  <a:srgbClr val="002060"/>
                </a:solidFill>
              </a:rPr>
              <a:t>Почитать и уважать старших означает развивать чувство восхищения и почтения к кому-либо или чему-либо, относиться к человеку с должной заботой, уважением, послушанием и вежливостью.</a:t>
            </a:r>
          </a:p>
          <a:p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pt-BR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9138C5-DB9A-4130-5CF9-048E47B1DC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217344"/>
            <a:ext cx="9959109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chemeClr val="bg1">
                    <a:lumMod val="95000"/>
                  </a:schemeClr>
                </a:solidFill>
              </a:rPr>
              <a:t>Чего ожидает от нас Бог</a:t>
            </a:r>
            <a:r>
              <a:rPr lang="en-US" sz="3600" b="1" dirty="0">
                <a:solidFill>
                  <a:schemeClr val="bg1">
                    <a:lumMod val="95000"/>
                  </a:schemeClr>
                </a:solidFill>
              </a:rPr>
              <a:t>?</a:t>
            </a:r>
            <a:endParaRPr lang="pt-BR" sz="3600" b="1" dirty="0">
              <a:solidFill>
                <a:schemeClr val="bg1">
                  <a:lumMod val="95000"/>
                </a:schemeClr>
              </a:solidFill>
              <a:latin typeface="Futura LT Book" panose="0200050403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39391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3EFAD4A-BB89-1B05-802B-E406F326AC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B1F67A-5533-4F43-14EE-EC59ECE740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080" y="230992"/>
            <a:ext cx="9959109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chemeClr val="bg1">
                    <a:lumMod val="95000"/>
                  </a:schemeClr>
                </a:solidFill>
              </a:rPr>
              <a:t/>
            </a:r>
            <a:br>
              <a:rPr lang="en-US" b="1" dirty="0">
                <a:solidFill>
                  <a:schemeClr val="bg1">
                    <a:lumMod val="95000"/>
                  </a:schemeClr>
                </a:solidFill>
              </a:rPr>
            </a:br>
            <a:r>
              <a:rPr lang="ru-RU" sz="4000" b="1" dirty="0">
                <a:solidFill>
                  <a:schemeClr val="bg1">
                    <a:lumMod val="95000"/>
                  </a:schemeClr>
                </a:solidFill>
              </a:rPr>
              <a:t>Библейские примеры 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/>
            </a:r>
            <a:br>
              <a:rPr lang="en-US" dirty="0">
                <a:solidFill>
                  <a:schemeClr val="bg1">
                    <a:lumMod val="95000"/>
                  </a:schemeClr>
                </a:solidFill>
              </a:rPr>
            </a:br>
            <a:endParaRPr lang="pt-BR" sz="4000" dirty="0">
              <a:solidFill>
                <a:schemeClr val="bg1">
                  <a:lumMod val="95000"/>
                </a:schemeClr>
              </a:solidFill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EFE6D4-CD7F-9878-A31C-12244DD99B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pt-BR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EFF93EE-CEFF-7F62-C269-C0A030755E32}"/>
              </a:ext>
            </a:extLst>
          </p:cNvPr>
          <p:cNvSpPr txBox="1"/>
          <p:nvPr/>
        </p:nvSpPr>
        <p:spPr>
          <a:xfrm>
            <a:off x="446671" y="1820340"/>
            <a:ext cx="9596858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002060"/>
                </a:solidFill>
              </a:rPr>
              <a:t>Авраам </a:t>
            </a:r>
            <a:r>
              <a:rPr lang="en-US" sz="2000" dirty="0">
                <a:solidFill>
                  <a:srgbClr val="002060"/>
                </a:solidFill>
              </a:rPr>
              <a:t>—</a:t>
            </a:r>
            <a:r>
              <a:rPr lang="ru-RU" sz="2000" dirty="0">
                <a:solidFill>
                  <a:srgbClr val="002060"/>
                </a:solidFill>
              </a:rPr>
              <a:t> Когда Бог обещал Аврааму произвести </a:t>
            </a:r>
            <a:r>
              <a:rPr lang="ru-RU" sz="2000" dirty="0" smtClean="0">
                <a:solidFill>
                  <a:srgbClr val="002060"/>
                </a:solidFill>
              </a:rPr>
              <a:t>от </a:t>
            </a:r>
            <a:r>
              <a:rPr lang="ru-RU" sz="2000" dirty="0">
                <a:solidFill>
                  <a:srgbClr val="002060"/>
                </a:solidFill>
              </a:rPr>
              <a:t>него великий народ, Аврааму было 75 лет. Бог мог бы использовать кого-то помоложе, например, Лота, который был гораздо моложе и энергичнее. Но Бог выбрал Авраама. Почему?</a:t>
            </a:r>
            <a:endParaRPr lang="en-US" sz="2000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002060"/>
                </a:solidFill>
              </a:rPr>
              <a:t>Моисей </a:t>
            </a:r>
            <a:r>
              <a:rPr lang="en-US" sz="2000" dirty="0">
                <a:solidFill>
                  <a:srgbClr val="002060"/>
                </a:solidFill>
              </a:rPr>
              <a:t>—</a:t>
            </a:r>
            <a:r>
              <a:rPr lang="ru-RU" sz="2000" dirty="0">
                <a:solidFill>
                  <a:srgbClr val="002060"/>
                </a:solidFill>
              </a:rPr>
              <a:t> Ему нужен был человек, который будет послушен Его голосу, всегда будет ставить Бога на первое место, человек, сильный в вере и мужестве. Именно эти качества Бог развил в Моисее за сорок лет, проведённых в </a:t>
            </a:r>
            <a:r>
              <a:rPr lang="ru-RU" sz="2000" dirty="0" err="1">
                <a:solidFill>
                  <a:srgbClr val="002060"/>
                </a:solidFill>
              </a:rPr>
              <a:t>Мадиаме</a:t>
            </a:r>
            <a:r>
              <a:rPr lang="en-US" sz="2000" dirty="0">
                <a:solidFill>
                  <a:srgbClr val="002060"/>
                </a:solidFill>
              </a:rPr>
              <a:t>; </a:t>
            </a:r>
            <a:r>
              <a:rPr lang="ru-RU" sz="2000" dirty="0">
                <a:solidFill>
                  <a:srgbClr val="002060"/>
                </a:solidFill>
              </a:rPr>
              <a:t>и тогда Бог призвал его </a:t>
            </a:r>
            <a:r>
              <a:rPr lang="en-US" sz="2000" dirty="0">
                <a:solidFill>
                  <a:srgbClr val="002060"/>
                </a:solidFill>
              </a:rPr>
              <a:t>—</a:t>
            </a:r>
            <a:r>
              <a:rPr lang="ru-RU" sz="2000" dirty="0">
                <a:solidFill>
                  <a:srgbClr val="002060"/>
                </a:solidFill>
              </a:rPr>
              <a:t> когда Моисею было уже 80 лет</a:t>
            </a:r>
            <a:r>
              <a:rPr lang="en-US" sz="2000" dirty="0">
                <a:solidFill>
                  <a:srgbClr val="002060"/>
                </a:solidFill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002060"/>
                </a:solidFill>
              </a:rPr>
              <a:t>Ной </a:t>
            </a:r>
            <a:r>
              <a:rPr lang="en-US" sz="2000" dirty="0">
                <a:solidFill>
                  <a:srgbClr val="002060"/>
                </a:solidFill>
              </a:rPr>
              <a:t>—</a:t>
            </a:r>
            <a:r>
              <a:rPr lang="ru-RU" sz="2000" dirty="0">
                <a:solidFill>
                  <a:srgbClr val="002060"/>
                </a:solidFill>
              </a:rPr>
              <a:t> Бог призвал Ноя, когда ему было несколько сотен лет. Интересно отметить, что у Ноя было трое здоровых сыновей. Они были намного моложе Ноя, сильные и в хорошей форме, и вполне могли делать то, что было нужно Богу</a:t>
            </a:r>
            <a:r>
              <a:rPr lang="en-US" sz="2000" dirty="0">
                <a:solidFill>
                  <a:srgbClr val="002060"/>
                </a:solidFill>
              </a:rPr>
              <a:t>.</a:t>
            </a:r>
            <a:r>
              <a:rPr lang="ru-RU" sz="2000" dirty="0">
                <a:solidFill>
                  <a:srgbClr val="002060"/>
                </a:solidFill>
              </a:rPr>
              <a:t> И всё же Бог выбрал Ноя, пожилого человека.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ru-RU" sz="2000" dirty="0">
                <a:solidFill>
                  <a:srgbClr val="002060"/>
                </a:solidFill>
              </a:rPr>
              <a:t>Тем самым Бог проявил уважение к старшему поколению, потому что дал Ною видение, идею, откровение о том, что должно произойти. Его сыновьям была поручена роль опоры и силы Ноя. Но весть дошла до Ноя.</a:t>
            </a:r>
            <a:endParaRPr lang="en-US" sz="2000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002060"/>
                </a:solidFill>
              </a:rPr>
              <a:t>Иоанн </a:t>
            </a:r>
            <a:r>
              <a:rPr lang="en-US" sz="2000" b="1" dirty="0">
                <a:solidFill>
                  <a:srgbClr val="002060"/>
                </a:solidFill>
              </a:rPr>
              <a:t>—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dirty="0">
                <a:solidFill>
                  <a:srgbClr val="002060"/>
                </a:solidFill>
              </a:rPr>
              <a:t>Возлюбленный ученик Иисуса. У него было особое призвание в преклонные года</a:t>
            </a:r>
            <a:r>
              <a:rPr lang="en-US" sz="2000" dirty="0">
                <a:solidFill>
                  <a:srgbClr val="002060"/>
                </a:solidFill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19534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ECA6A2F-1BBF-938C-7AA6-6C56349896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2307234-828D-F65B-8BF2-187009CE4C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906" y="2075370"/>
            <a:ext cx="9959109" cy="41551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“История Иоанна ярко показывает нам, как Бог обращается с </a:t>
            </a:r>
            <a:r>
              <a:rPr lang="ru-RU" dirty="0" smtClean="0">
                <a:solidFill>
                  <a:srgbClr val="002060"/>
                </a:solidFill>
              </a:rPr>
              <a:t>престарелыми работниками. </a:t>
            </a:r>
            <a:r>
              <a:rPr lang="ru-RU" dirty="0">
                <a:solidFill>
                  <a:srgbClr val="002060"/>
                </a:solidFill>
              </a:rPr>
              <a:t>Когда Иоанн был сослан на остров </a:t>
            </a:r>
            <a:r>
              <a:rPr lang="ru-RU" dirty="0" err="1">
                <a:solidFill>
                  <a:srgbClr val="002060"/>
                </a:solidFill>
              </a:rPr>
              <a:t>Патмос</a:t>
            </a:r>
            <a:r>
              <a:rPr lang="ru-RU" dirty="0">
                <a:solidFill>
                  <a:srgbClr val="002060"/>
                </a:solidFill>
              </a:rPr>
              <a:t>, многие думали, что его служение окончилось, что он подобен старой надломленной трости, которая вот-вот сломается. Но Господь счел возможным использовать его и в этих обстоятельствах. Находясь вдали от места своих прежних трудов, Иоанн не прекращал свидетельствовать об истине. Даже на </a:t>
            </a:r>
            <a:r>
              <a:rPr lang="ru-RU" dirty="0" err="1">
                <a:solidFill>
                  <a:srgbClr val="002060"/>
                </a:solidFill>
              </a:rPr>
              <a:t>Патмосе</a:t>
            </a:r>
            <a:r>
              <a:rPr lang="ru-RU" dirty="0">
                <a:solidFill>
                  <a:srgbClr val="002060"/>
                </a:solidFill>
              </a:rPr>
              <a:t> приобретал он друзей и приводил их ко Христу. Он возвещал им радостную весть о воскресшем Спасителе, Который ходатайствует за Своих детей в небесном святилище до Своего возвращения на землю, когда Он возьмет их к Себе. За все предыдущие годы жизни Иоанн не получал столько откровений с неба, сколько имел в преклонном возрасте.”</a:t>
            </a:r>
            <a:r>
              <a:rPr lang="ru-RU" dirty="0"/>
              <a:t>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—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Эллен Уайт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Отражая Христа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с.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280</a:t>
            </a:r>
          </a:p>
          <a:p>
            <a:endParaRPr lang="pt-BR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BCEB300-2EFA-DCDA-D903-F7691F42A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217344"/>
            <a:ext cx="9959109" cy="1325563"/>
          </a:xfrm>
        </p:spPr>
        <p:txBody>
          <a:bodyPr>
            <a:normAutofit/>
          </a:bodyPr>
          <a:lstStyle/>
          <a:p>
            <a:pPr algn="ctr"/>
            <a:endParaRPr lang="pt-BR" sz="3600" b="1" dirty="0">
              <a:solidFill>
                <a:schemeClr val="bg1">
                  <a:lumMod val="95000"/>
                </a:schemeClr>
              </a:solidFill>
              <a:latin typeface="Futura LT Book" panose="0200050403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22518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BC0249F-1884-7443-E292-CCE7589B06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9DC8B3-F363-10A5-7E52-3ADAC0BD6B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414393" y="323942"/>
            <a:ext cx="9959109" cy="1325563"/>
          </a:xfrm>
        </p:spPr>
        <p:txBody>
          <a:bodyPr>
            <a:noAutofit/>
          </a:bodyPr>
          <a:lstStyle/>
          <a:p>
            <a:pPr algn="ctr"/>
            <a:r>
              <a:rPr lang="en-US" sz="3200" b="1" dirty="0">
                <a:solidFill>
                  <a:schemeClr val="bg1">
                    <a:lumMod val="95000"/>
                  </a:schemeClr>
                </a:solidFill>
              </a:rPr>
              <a:t/>
            </a:r>
            <a:br>
              <a:rPr lang="en-US" sz="3200" b="1" dirty="0">
                <a:solidFill>
                  <a:schemeClr val="bg1">
                    <a:lumMod val="95000"/>
                  </a:schemeClr>
                </a:solidFill>
              </a:rPr>
            </a:br>
            <a:r>
              <a:rPr lang="ru-RU" sz="3200" b="1" dirty="0">
                <a:solidFill>
                  <a:schemeClr val="bg1">
                    <a:lumMod val="95000"/>
                  </a:schemeClr>
                </a:solidFill>
              </a:rPr>
              <a:t>Бог заботится о пожилых людях и уважает их</a:t>
            </a:r>
            <a:r>
              <a:rPr lang="en-US" sz="3200" dirty="0">
                <a:solidFill>
                  <a:schemeClr val="bg1">
                    <a:lumMod val="95000"/>
                  </a:schemeClr>
                </a:solidFill>
              </a:rPr>
              <a:t/>
            </a:r>
            <a:br>
              <a:rPr lang="en-US" sz="3200" dirty="0">
                <a:solidFill>
                  <a:schemeClr val="bg1">
                    <a:lumMod val="95000"/>
                  </a:schemeClr>
                </a:solidFill>
              </a:rPr>
            </a:br>
            <a:r>
              <a:rPr lang="en-US" sz="3200" dirty="0">
                <a:solidFill>
                  <a:schemeClr val="bg1">
                    <a:lumMod val="95000"/>
                  </a:schemeClr>
                </a:solidFill>
              </a:rPr>
              <a:t> </a:t>
            </a:r>
            <a:br>
              <a:rPr lang="en-US" sz="3200" dirty="0">
                <a:solidFill>
                  <a:schemeClr val="bg1">
                    <a:lumMod val="95000"/>
                  </a:schemeClr>
                </a:solidFill>
              </a:rPr>
            </a:br>
            <a:endParaRPr lang="pt-BR" sz="3200" dirty="0">
              <a:solidFill>
                <a:schemeClr val="bg1">
                  <a:lumMod val="95000"/>
                </a:schemeClr>
              </a:solidFill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FEF584-FDC5-0435-3538-552824E046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pt-BR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4327F39-7CAA-60F9-F792-E782593C1C2A}"/>
              </a:ext>
            </a:extLst>
          </p:cNvPr>
          <p:cNvSpPr txBox="1"/>
          <p:nvPr/>
        </p:nvSpPr>
        <p:spPr>
          <a:xfrm>
            <a:off x="859972" y="2623457"/>
            <a:ext cx="8588828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ru-RU" sz="3200" dirty="0">
                <a:solidFill>
                  <a:srgbClr val="002060"/>
                </a:solidFill>
              </a:rPr>
              <a:t>«И, хотя пожилые люди теперь уже не столь энергичны, как раньше, Господь не только не отказывается от них, а наделяет их особой благодатью и </a:t>
            </a:r>
            <a:r>
              <a:rPr lang="ru-RU" sz="3200" dirty="0" smtClean="0">
                <a:solidFill>
                  <a:srgbClr val="002060"/>
                </a:solidFill>
              </a:rPr>
              <a:t>знаниями» </a:t>
            </a:r>
            <a:endParaRPr lang="ru-RU" sz="3200" dirty="0">
              <a:solidFill>
                <a:srgbClr val="002060"/>
              </a:solidFill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sz="3200" dirty="0">
                <a:solidFill>
                  <a:srgbClr val="002060"/>
                </a:solidFill>
              </a:rPr>
              <a:t>Вспомните историю с Елисеем </a:t>
            </a:r>
            <a:r>
              <a:rPr lang="en-US" sz="3200" dirty="0">
                <a:solidFill>
                  <a:srgbClr val="002060"/>
                </a:solidFill>
              </a:rPr>
              <a:t>(2 </a:t>
            </a:r>
            <a:r>
              <a:rPr lang="ru-RU" sz="3200" dirty="0">
                <a:solidFill>
                  <a:srgbClr val="002060"/>
                </a:solidFill>
              </a:rPr>
              <a:t>Царств</a:t>
            </a:r>
            <a:r>
              <a:rPr lang="en-US" sz="3200" dirty="0">
                <a:solidFill>
                  <a:srgbClr val="002060"/>
                </a:solidFill>
              </a:rPr>
              <a:t> 2:23–25).</a:t>
            </a:r>
          </a:p>
          <a:p>
            <a:pPr marL="285750" indent="-285750">
              <a:buFont typeface="Wingdings" pitchFamily="2" charset="2"/>
              <a:buChar char="Ø"/>
            </a:pPr>
            <a:endParaRPr lang="en-US" sz="32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97198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7FA6E40-E2AA-1DB7-3862-B904B76424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9DF8D65-7B5A-9705-0F30-57CD519374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586182"/>
            <a:ext cx="9959109" cy="3766271"/>
          </a:xfrm>
        </p:spPr>
        <p:txBody>
          <a:bodyPr/>
          <a:lstStyle/>
          <a:p>
            <a:r>
              <a:rPr lang="ru-RU" dirty="0">
                <a:solidFill>
                  <a:srgbClr val="002060"/>
                </a:solidFill>
              </a:rPr>
              <a:t>Как в Ветхом, так и в Новом Завете содержится множество наставлений проявления заботы о нуждающихся. Также и вдовы упоминаются часто. По сути, многие вдовы – пожилые люди. </a:t>
            </a:r>
          </a:p>
          <a:p>
            <a:r>
              <a:rPr lang="ru-RU" dirty="0">
                <a:solidFill>
                  <a:srgbClr val="002060"/>
                </a:solidFill>
              </a:rPr>
              <a:t>На протяжении всего служения Иисуса Он был особенно внимателен к нуждам вдов: воскресил сына одной вдовы, исцелил других и проявил уважение и почтение к вдове, которая пожертвовала две лепты. </a:t>
            </a:r>
          </a:p>
          <a:p>
            <a:endParaRPr lang="pt-BR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B65DA61-E55A-8B47-A0A9-0C6B239FB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217344"/>
            <a:ext cx="9959109" cy="1325563"/>
          </a:xfrm>
        </p:spPr>
        <p:txBody>
          <a:bodyPr>
            <a:normAutofit/>
          </a:bodyPr>
          <a:lstStyle/>
          <a:p>
            <a:pPr algn="ctr"/>
            <a:endParaRPr lang="pt-BR" sz="3600" b="1" dirty="0">
              <a:solidFill>
                <a:schemeClr val="bg1">
                  <a:lumMod val="95000"/>
                </a:schemeClr>
              </a:solidFill>
              <a:latin typeface="Futura LT Book" panose="0200050403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43795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054F3E-9E63-4D24-FEEF-D3B471BB9B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5507C5A-BBFC-A5A1-973B-54A4D1493B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586182"/>
            <a:ext cx="9959109" cy="3766271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ru-RU" dirty="0"/>
              <a:t>Эллен Уайт пишет нам в книге «Дочери Бога», что Бог возлагает ответственность на каждого ребенка, если он пренебрегает заботой о своих родителях, «но Бог видит и отмечает в Своих книгах это бесчувствие и равнодушие </a:t>
            </a:r>
            <a:r>
              <a:rPr lang="en-US" dirty="0"/>
              <a:t>(с.199)</a:t>
            </a:r>
            <a:r>
              <a:rPr lang="ru-RU" dirty="0"/>
              <a:t>»</a:t>
            </a:r>
            <a:r>
              <a:rPr lang="en-US" dirty="0"/>
              <a:t>.</a:t>
            </a:r>
            <a:r>
              <a:rPr lang="ru-RU" sz="3200" dirty="0"/>
              <a:t> </a:t>
            </a:r>
            <a:endParaRPr lang="en-US" sz="3200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pt-BR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565A4B-2F3E-B43A-66D9-4DC99EF1BA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217344"/>
            <a:ext cx="9959109" cy="1325563"/>
          </a:xfrm>
        </p:spPr>
        <p:txBody>
          <a:bodyPr>
            <a:normAutofit/>
          </a:bodyPr>
          <a:lstStyle/>
          <a:p>
            <a:pPr algn="ctr"/>
            <a:endParaRPr lang="pt-BR" sz="3600" b="1" dirty="0">
              <a:solidFill>
                <a:schemeClr val="bg1">
                  <a:lumMod val="95000"/>
                </a:schemeClr>
              </a:solidFill>
              <a:latin typeface="Futura LT Book" panose="0200050403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28747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86F75F0-AD99-80EE-1EE5-F0D53132B3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753D433-2058-5D8C-4794-40880B1E3B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6174" y="1959430"/>
            <a:ext cx="9959109" cy="4164424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endParaRPr lang="en-GB" sz="3000" dirty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ru-RU" sz="3000" dirty="0">
                <a:solidFill>
                  <a:srgbClr val="002060"/>
                </a:solidFill>
              </a:rPr>
              <a:t>Повышали ли вы на них голос в гневе? </a:t>
            </a:r>
          </a:p>
          <a:p>
            <a:pPr>
              <a:buFont typeface="Wingdings" pitchFamily="2" charset="2"/>
              <a:buChar char="Ø"/>
            </a:pPr>
            <a:r>
              <a:rPr lang="ru-RU" sz="3000" dirty="0">
                <a:solidFill>
                  <a:srgbClr val="002060"/>
                </a:solidFill>
              </a:rPr>
              <a:t>Обзывали ли вы их недобрыми словами или оскорблениями</a:t>
            </a:r>
            <a:r>
              <a:rPr lang="en-GB" sz="3000" dirty="0">
                <a:solidFill>
                  <a:srgbClr val="002060"/>
                </a:solidFill>
              </a:rPr>
              <a:t>? </a:t>
            </a:r>
          </a:p>
          <a:p>
            <a:pPr>
              <a:buFont typeface="Wingdings" pitchFamily="2" charset="2"/>
              <a:buChar char="Ø"/>
            </a:pPr>
            <a:r>
              <a:rPr lang="ru-RU" sz="3000" dirty="0">
                <a:solidFill>
                  <a:srgbClr val="002060"/>
                </a:solidFill>
              </a:rPr>
              <a:t>Сидели ли вы в автобусе, оставляя пожилого человека стоять? </a:t>
            </a:r>
          </a:p>
          <a:p>
            <a:pPr>
              <a:buFont typeface="Wingdings" pitchFamily="2" charset="2"/>
              <a:buChar char="Ø"/>
            </a:pPr>
            <a:r>
              <a:rPr lang="ru-RU" sz="3000" dirty="0">
                <a:solidFill>
                  <a:srgbClr val="002060"/>
                </a:solidFill>
              </a:rPr>
              <a:t>Пренебрегаем ли мы их советом? </a:t>
            </a:r>
          </a:p>
          <a:p>
            <a:pPr>
              <a:buFont typeface="Wingdings" pitchFamily="2" charset="2"/>
              <a:buChar char="Ø"/>
            </a:pPr>
            <a:r>
              <a:rPr lang="en-GB" sz="3000" dirty="0">
                <a:solidFill>
                  <a:srgbClr val="002060"/>
                </a:solidFill>
              </a:rPr>
              <a:t> </a:t>
            </a:r>
            <a:r>
              <a:rPr lang="ru-RU" sz="3000" dirty="0">
                <a:solidFill>
                  <a:srgbClr val="002060"/>
                </a:solidFill>
              </a:rPr>
              <a:t>Или считаем их старомодными, несовременными в своих взглядах и </a:t>
            </a:r>
            <a:r>
              <a:rPr lang="ru-RU" sz="3000" dirty="0" smtClean="0">
                <a:solidFill>
                  <a:srgbClr val="002060"/>
                </a:solidFill>
              </a:rPr>
              <a:t>вообще не понимают, </a:t>
            </a:r>
            <a:r>
              <a:rPr lang="ru-RU" sz="3000" dirty="0">
                <a:solidFill>
                  <a:srgbClr val="002060"/>
                </a:solidFill>
              </a:rPr>
              <a:t>в какое время они живут? </a:t>
            </a:r>
            <a:endParaRPr lang="pt-BR" sz="3000" dirty="0">
              <a:solidFill>
                <a:srgbClr val="002060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AF81A9-45E3-6298-F35C-51F3048EFB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217344"/>
            <a:ext cx="9959109" cy="1325563"/>
          </a:xfrm>
        </p:spPr>
        <p:txBody>
          <a:bodyPr>
            <a:normAutofit/>
          </a:bodyPr>
          <a:lstStyle/>
          <a:p>
            <a:pPr algn="ctr"/>
            <a:endParaRPr lang="pt-BR" sz="3600" b="1" dirty="0">
              <a:solidFill>
                <a:schemeClr val="bg1">
                  <a:lumMod val="95000"/>
                </a:schemeClr>
              </a:solidFill>
              <a:latin typeface="Futura LT Book" panose="0200050403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88612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D30BC2D-1D0F-7948-A2FE-3422BAA28B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60C96B4-1468-2FB2-2CDC-3421AB24F9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586182"/>
            <a:ext cx="9321367" cy="3766271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          Не отвергни меня во время старости; </a:t>
            </a:r>
          </a:p>
          <a:p>
            <a:pPr marL="0" indent="0">
              <a:buNone/>
            </a:pPr>
            <a:r>
              <a:rPr lang="ru-RU" dirty="0"/>
              <a:t>           когда будет оскудевать сила моя, не оставь меня,</a:t>
            </a:r>
          </a:p>
          <a:p>
            <a:pPr marL="0" indent="0">
              <a:buNone/>
            </a:pPr>
            <a:r>
              <a:rPr lang="ru-RU" dirty="0"/>
              <a:t>           И до старости, и до седины не оставь меня, Боже, </a:t>
            </a:r>
          </a:p>
          <a:p>
            <a:pPr marL="0" indent="0">
              <a:buNone/>
            </a:pPr>
            <a:r>
              <a:rPr lang="ru-RU" dirty="0"/>
              <a:t>           доколе не возвещу силы Твоей роду сему </a:t>
            </a:r>
          </a:p>
          <a:p>
            <a:r>
              <a:rPr lang="ru-RU" dirty="0"/>
              <a:t>          и всем грядущим могущества Твоего.</a:t>
            </a:r>
          </a:p>
          <a:p>
            <a:pPr marL="0" indent="0" algn="r">
              <a:buNone/>
            </a:pPr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—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Псалом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 7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0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:9, 18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pt-BR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61A8E8-98F2-FD1A-516D-F08AACAB0C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217344"/>
            <a:ext cx="9959109" cy="1325563"/>
          </a:xfrm>
        </p:spPr>
        <p:txBody>
          <a:bodyPr>
            <a:normAutofit/>
          </a:bodyPr>
          <a:lstStyle/>
          <a:p>
            <a:pPr algn="ctr"/>
            <a:endParaRPr lang="pt-BR" sz="3600" b="1" dirty="0">
              <a:solidFill>
                <a:schemeClr val="bg1">
                  <a:lumMod val="95000"/>
                </a:schemeClr>
              </a:solidFill>
              <a:latin typeface="Futura LT Book" panose="0200050403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58026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E95C8A3-C81B-C8A7-794C-C59078E86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68ADA0-CC7C-851F-D736-9B7ABE90B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217344"/>
            <a:ext cx="9959109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b="1" dirty="0">
                <a:solidFill>
                  <a:schemeClr val="bg1">
                    <a:lumMod val="95000"/>
                  </a:schemeClr>
                </a:solidFill>
              </a:rPr>
              <a:t/>
            </a:r>
            <a:br>
              <a:rPr lang="en-US" sz="3600" b="1" dirty="0">
                <a:solidFill>
                  <a:schemeClr val="bg1">
                    <a:lumMod val="95000"/>
                  </a:schemeClr>
                </a:solidFill>
              </a:rPr>
            </a:br>
            <a:r>
              <a:rPr lang="ru-RU" sz="3600" b="1" dirty="0">
                <a:solidFill>
                  <a:schemeClr val="bg1">
                    <a:lumMod val="95000"/>
                  </a:schemeClr>
                </a:solidFill>
              </a:rPr>
              <a:t>Что мы, как Церковь, можем сделать</a:t>
            </a:r>
            <a:r>
              <a:rPr lang="en-US" sz="3600" b="1" dirty="0">
                <a:solidFill>
                  <a:schemeClr val="bg1">
                    <a:lumMod val="95000"/>
                  </a:schemeClr>
                </a:solidFill>
              </a:rPr>
              <a:t>?</a:t>
            </a:r>
            <a:br>
              <a:rPr lang="en-US" sz="3600" b="1" dirty="0">
                <a:solidFill>
                  <a:schemeClr val="bg1">
                    <a:lumMod val="95000"/>
                  </a:schemeClr>
                </a:solidFill>
              </a:rPr>
            </a:br>
            <a:endParaRPr lang="pt-BR" sz="3600" b="1" dirty="0">
              <a:solidFill>
                <a:schemeClr val="bg1">
                  <a:lumMod val="95000"/>
                </a:schemeClr>
              </a:solidFill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11903E-EA7D-01C8-7A5A-BA2DB8E39D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pt-BR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978D045-6CA2-242A-FBB1-FAD52EAF78D4}"/>
              </a:ext>
            </a:extLst>
          </p:cNvPr>
          <p:cNvSpPr txBox="1"/>
          <p:nvPr/>
        </p:nvSpPr>
        <p:spPr>
          <a:xfrm>
            <a:off x="627379" y="2014330"/>
            <a:ext cx="923543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Нам </a:t>
            </a:r>
            <a:r>
              <a:rPr lang="ru-RU" sz="2400" b="1" dirty="0">
                <a:solidFill>
                  <a:srgbClr val="002060"/>
                </a:solidFill>
              </a:rPr>
              <a:t>нужно рассматривать эту проблему с точки </a:t>
            </a:r>
            <a:r>
              <a:rPr lang="ru-RU" sz="2400" b="1" dirty="0" smtClean="0">
                <a:solidFill>
                  <a:srgbClr val="002060"/>
                </a:solidFill>
              </a:rPr>
              <a:t>зрения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>
                <a:solidFill>
                  <a:srgbClr val="002060"/>
                </a:solidFill>
              </a:rPr>
              <a:t>отдельных </a:t>
            </a:r>
            <a:r>
              <a:rPr lang="ru-RU" sz="2400" b="1" dirty="0" smtClean="0">
                <a:solidFill>
                  <a:srgbClr val="002060"/>
                </a:solidFill>
              </a:rPr>
              <a:t>семей: </a:t>
            </a:r>
            <a:endParaRPr lang="ru-RU" sz="2400" b="1" dirty="0">
              <a:solidFill>
                <a:srgbClr val="002060"/>
              </a:solidFill>
            </a:endParaRPr>
          </a:p>
          <a:p>
            <a:pPr marL="914400" lvl="1" indent="-457200">
              <a:buFont typeface="Wingdings" pitchFamily="2" charset="2"/>
              <a:buChar char="Ø"/>
            </a:pPr>
            <a:r>
              <a:rPr lang="ru-RU" sz="2400" dirty="0">
                <a:solidFill>
                  <a:srgbClr val="002060"/>
                </a:solidFill>
              </a:rPr>
              <a:t>Заботимся ли мы в наших семьях о том, чтобы </a:t>
            </a:r>
            <a:r>
              <a:rPr lang="ru-RU" sz="2400" dirty="0" smtClean="0">
                <a:solidFill>
                  <a:srgbClr val="002060"/>
                </a:solidFill>
              </a:rPr>
              <a:t>по отношению к нашим пожилым родственникам была </a:t>
            </a:r>
            <a:r>
              <a:rPr lang="ru-RU" sz="2400" dirty="0">
                <a:solidFill>
                  <a:srgbClr val="002060"/>
                </a:solidFill>
              </a:rPr>
              <a:t>проявлена должная забота</a:t>
            </a:r>
            <a:r>
              <a:rPr lang="ru-RU" sz="2400" dirty="0" smtClean="0">
                <a:solidFill>
                  <a:srgbClr val="002060"/>
                </a:solidFill>
              </a:rPr>
              <a:t>?</a:t>
            </a:r>
          </a:p>
          <a:p>
            <a:pPr lvl="1"/>
            <a:r>
              <a:rPr lang="ru-RU" sz="2400" dirty="0" smtClean="0">
                <a:solidFill>
                  <a:srgbClr val="002060"/>
                </a:solidFill>
              </a:rPr>
              <a:t>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rgbClr val="002060"/>
                </a:solidFill>
              </a:rPr>
              <a:t>И </a:t>
            </a:r>
            <a:r>
              <a:rPr lang="ru-RU" sz="2400" b="1" dirty="0">
                <a:solidFill>
                  <a:srgbClr val="002060"/>
                </a:solidFill>
              </a:rPr>
              <a:t>как Церковь</a:t>
            </a:r>
            <a:r>
              <a:rPr lang="en-US" sz="2400" b="1" dirty="0">
                <a:solidFill>
                  <a:srgbClr val="002060"/>
                </a:solidFill>
              </a:rPr>
              <a:t>:</a:t>
            </a:r>
          </a:p>
          <a:p>
            <a:pPr marL="914400" lvl="1" indent="-457200">
              <a:buFont typeface="Wingdings" pitchFamily="2" charset="2"/>
              <a:buChar char="Ø"/>
            </a:pPr>
            <a:r>
              <a:rPr lang="ru-RU" sz="2400" dirty="0">
                <a:solidFill>
                  <a:srgbClr val="002060"/>
                </a:solidFill>
              </a:rPr>
              <a:t>Что мы, как Церковь, делаем для наших пожилых членов, особенно для тех, кто не может выходить из дома? </a:t>
            </a:r>
          </a:p>
          <a:p>
            <a:pPr marL="914400" lvl="1" indent="-457200">
              <a:buFont typeface="Wingdings" pitchFamily="2" charset="2"/>
              <a:buChar char="Ø"/>
            </a:pPr>
            <a:r>
              <a:rPr lang="ru-RU" sz="2400" dirty="0">
                <a:solidFill>
                  <a:srgbClr val="002060"/>
                </a:solidFill>
              </a:rPr>
              <a:t>Предоставляет ли кто-нибудь транспорт для них, если это необходимо? </a:t>
            </a:r>
          </a:p>
          <a:p>
            <a:pPr marL="914400" lvl="1" indent="-457200">
              <a:buFont typeface="Wingdings" pitchFamily="2" charset="2"/>
              <a:buChar char="Ø"/>
            </a:pPr>
            <a:r>
              <a:rPr lang="ru-RU" sz="2400" dirty="0">
                <a:solidFill>
                  <a:srgbClr val="002060"/>
                </a:solidFill>
              </a:rPr>
              <a:t>Навещаем ли мы их? </a:t>
            </a:r>
            <a:endParaRPr lang="en-US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37629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217344"/>
            <a:ext cx="9959109" cy="1325563"/>
          </a:xfrm>
        </p:spPr>
        <p:txBody>
          <a:bodyPr>
            <a:normAutofit/>
          </a:bodyPr>
          <a:lstStyle/>
          <a:p>
            <a:endParaRPr lang="pt-BR" sz="4000" dirty="0">
              <a:solidFill>
                <a:schemeClr val="bg1"/>
              </a:solidFill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Сын сказал своим родителям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:</a:t>
            </a:r>
          </a:p>
          <a:p>
            <a:pPr marL="0" indent="0">
              <a:buNone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«Я не буду заботиться о вас. Я отдам церкви деньги, которые мог бы потратить на помощь вам; и поскольку это ради Бога и для Него, то я не опозорю вас, и буду благословлён» </a:t>
            </a:r>
          </a:p>
          <a:p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Что Иисус сказал в Евангелии от Марка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7:5–13? </a:t>
            </a:r>
          </a:p>
          <a:p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Иисус обличал фарисеев в эгоцентризме и отсутствии любви к тем людям, которым они служили. То, что они освобождали ребёнка от обязанности заботиться о родителях, отдавая деньги церкви, было непростительно. Иисус называл это почитанием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только на словах,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а не сердцем.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18582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32A9C8D-172B-F885-49EF-9D1C18A31B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E4E74-4E65-F920-D0B5-E3E6B8EBBE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217344"/>
            <a:ext cx="9959109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b="1" dirty="0">
                <a:solidFill>
                  <a:schemeClr val="bg1">
                    <a:lumMod val="95000"/>
                  </a:schemeClr>
                </a:solidFill>
              </a:rPr>
              <a:t/>
            </a:r>
            <a:br>
              <a:rPr lang="en-US" sz="3600" b="1" dirty="0">
                <a:solidFill>
                  <a:schemeClr val="bg1">
                    <a:lumMod val="95000"/>
                  </a:schemeClr>
                </a:solidFill>
              </a:rPr>
            </a:br>
            <a:r>
              <a:rPr lang="ru-RU" sz="3600" b="1" dirty="0">
                <a:solidFill>
                  <a:schemeClr val="bg1">
                    <a:lumMod val="95000"/>
                  </a:schemeClr>
                </a:solidFill>
              </a:rPr>
              <a:t>Что мы, как Церковь, можем сделать</a:t>
            </a:r>
            <a:r>
              <a:rPr lang="en-US" sz="3600" b="1" dirty="0">
                <a:solidFill>
                  <a:schemeClr val="bg1">
                    <a:lumMod val="95000"/>
                  </a:schemeClr>
                </a:solidFill>
              </a:rPr>
              <a:t>?</a:t>
            </a:r>
            <a:br>
              <a:rPr lang="en-US" sz="3600" b="1" dirty="0">
                <a:solidFill>
                  <a:schemeClr val="bg1">
                    <a:lumMod val="95000"/>
                  </a:schemeClr>
                </a:solidFill>
              </a:rPr>
            </a:br>
            <a:endParaRPr lang="pt-BR" sz="3600" b="1" dirty="0">
              <a:solidFill>
                <a:schemeClr val="bg1">
                  <a:lumMod val="95000"/>
                </a:schemeClr>
              </a:solidFill>
              <a:latin typeface="Futura LT Book" panose="02000504030000020003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0ED202E-CDD3-70E9-A5A6-8105C8766D27}"/>
              </a:ext>
            </a:extLst>
          </p:cNvPr>
          <p:cNvSpPr txBox="1"/>
          <p:nvPr/>
        </p:nvSpPr>
        <p:spPr>
          <a:xfrm>
            <a:off x="564782" y="2481806"/>
            <a:ext cx="936063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>
              <a:buFont typeface="Wingdings" pitchFamily="2" charset="2"/>
              <a:buChar char="Ø"/>
            </a:pPr>
            <a:r>
              <a:rPr lang="ru-RU" sz="2400" dirty="0">
                <a:solidFill>
                  <a:srgbClr val="002060"/>
                </a:solidFill>
              </a:rPr>
              <a:t>Обслуживают ли их служением вечери, если они не могут посещать богослужения? </a:t>
            </a:r>
          </a:p>
          <a:p>
            <a:pPr marL="914400" lvl="1" indent="-457200">
              <a:buFont typeface="Wingdings" pitchFamily="2" charset="2"/>
              <a:buChar char="Ø"/>
            </a:pPr>
            <a:r>
              <a:rPr lang="ru-RU" sz="2400" dirty="0">
                <a:solidFill>
                  <a:srgbClr val="002060"/>
                </a:solidFill>
              </a:rPr>
              <a:t>Проверяет ли кто-нибудь, чтобы о них заботились   должным образом? </a:t>
            </a:r>
          </a:p>
          <a:p>
            <a:pPr marL="914400" lvl="1" indent="-457200">
              <a:buFont typeface="Wingdings" pitchFamily="2" charset="2"/>
              <a:buChar char="Ø"/>
            </a:pPr>
            <a:r>
              <a:rPr lang="ru-RU" sz="2400" dirty="0">
                <a:solidFill>
                  <a:srgbClr val="002060"/>
                </a:solidFill>
              </a:rPr>
              <a:t>Как насчёт помощи по дому, во дворе или по ремонту дома? </a:t>
            </a:r>
            <a:endParaRPr lang="en-US" sz="2400" dirty="0">
              <a:solidFill>
                <a:srgbClr val="002060"/>
              </a:solidFill>
            </a:endParaRPr>
          </a:p>
          <a:p>
            <a:r>
              <a:rPr lang="ru-RU" sz="2400" b="1" dirty="0">
                <a:solidFill>
                  <a:srgbClr val="002060"/>
                </a:solidFill>
              </a:rPr>
              <a:t>Бог призывает нас почитать родителей и уважать пожилых людей. 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37896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79A1977-B288-49E3-539B-999D45CD8E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59A7EF-29C0-D2C3-1A7D-DE7A9B6F48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672" y="217344"/>
            <a:ext cx="6328414" cy="1224957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 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 </a:t>
            </a:r>
            <a:r>
              <a:rPr lang="en-US" b="1" dirty="0"/>
              <a:t>  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 </a:t>
            </a:r>
            <a:r>
              <a:rPr lang="en-US" b="1" dirty="0"/>
              <a:t> </a:t>
            </a:r>
            <a:r>
              <a:rPr lang="ru-RU" sz="4000" b="1" dirty="0">
                <a:solidFill>
                  <a:schemeClr val="accent1">
                    <a:lumMod val="75000"/>
                  </a:schemeClr>
                </a:solidFill>
              </a:rPr>
              <a:t>Заключение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pt-BR" sz="4000" dirty="0">
              <a:latin typeface="Futura LT Book" panose="02000504030000020003" pitchFamily="2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2AF33DA-9A0F-7F75-B266-31519B2902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672" y="1706252"/>
            <a:ext cx="9926423" cy="493440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ru-RU" i="1" dirty="0"/>
              <a:t>Слушай отца своего: он дал тебе жизнь, </a:t>
            </a:r>
            <a:br>
              <a:rPr lang="ru-RU" i="1" dirty="0"/>
            </a:br>
            <a:r>
              <a:rPr lang="ru-RU" i="1" dirty="0"/>
              <a:t>и матушку свою не презирай, когда состарится.</a:t>
            </a:r>
            <a:endParaRPr lang="ru-RU" dirty="0"/>
          </a:p>
          <a:p>
            <a:pPr marL="0" indent="0">
              <a:buNone/>
            </a:pPr>
            <a:r>
              <a:rPr lang="ru-RU" i="1" dirty="0"/>
              <a:t>Стремись обрести истину, </a:t>
            </a:r>
            <a:br>
              <a:rPr lang="ru-RU" i="1" dirty="0"/>
            </a:br>
            <a:r>
              <a:rPr lang="ru-RU" i="1" dirty="0"/>
              <a:t>но не торгуй мудростью, наставлением и разумом.</a:t>
            </a:r>
            <a:endParaRPr lang="ru-RU" dirty="0"/>
          </a:p>
          <a:p>
            <a:pPr marL="0" indent="0">
              <a:buNone/>
            </a:pPr>
            <a:r>
              <a:rPr lang="ru-RU" i="1" dirty="0"/>
              <a:t>Ликовать будет отец праведника, </a:t>
            </a:r>
            <a:br>
              <a:rPr lang="ru-RU" i="1" dirty="0"/>
            </a:br>
            <a:r>
              <a:rPr lang="ru-RU" i="1" dirty="0"/>
              <a:t>и родитель мудрого человека </a:t>
            </a:r>
            <a:br>
              <a:rPr lang="ru-RU" i="1" dirty="0"/>
            </a:br>
            <a:r>
              <a:rPr lang="ru-RU" i="1" dirty="0"/>
              <a:t>будет радоваться, смотря на него.</a:t>
            </a:r>
            <a:endParaRPr lang="ru-RU" dirty="0"/>
          </a:p>
          <a:p>
            <a:pPr marL="0" indent="0">
              <a:buNone/>
            </a:pPr>
            <a:r>
              <a:rPr lang="ru-RU" i="1" dirty="0"/>
              <a:t>Возрадуются отец твой и матушка твоя, </a:t>
            </a:r>
            <a:br>
              <a:rPr lang="ru-RU" i="1" dirty="0"/>
            </a:br>
            <a:r>
              <a:rPr lang="ru-RU" i="1" dirty="0"/>
              <a:t>возликует родившая тебя!</a:t>
            </a:r>
            <a:r>
              <a:rPr lang="ru-RU" dirty="0"/>
              <a:t> (тексты 22–25).</a:t>
            </a:r>
          </a:p>
          <a:p>
            <a:pPr marL="0" indent="914400" algn="r">
              <a:buNone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—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Притчи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23:22–25,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638662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A5E973E-C636-429A-6A51-475FFDED79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32E603-426E-0FAF-8180-62F27A0A5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672" y="217344"/>
            <a:ext cx="5566414" cy="1224957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 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 </a:t>
            </a:r>
            <a:r>
              <a:rPr lang="en-US" b="1" dirty="0"/>
              <a:t>  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 </a:t>
            </a:r>
            <a:r>
              <a:rPr lang="en-US" b="1" dirty="0"/>
              <a:t> </a:t>
            </a:r>
            <a:r>
              <a:rPr lang="ru-RU" sz="4000" b="1" dirty="0">
                <a:solidFill>
                  <a:schemeClr val="accent1">
                    <a:lumMod val="75000"/>
                  </a:schemeClr>
                </a:solidFill>
              </a:rPr>
              <a:t>Заключение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pt-BR" sz="4000" dirty="0">
              <a:latin typeface="Futura LT Book" panose="02000504030000020003" pitchFamily="2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A0664E8-3921-FE9F-CA0D-660DAD21A6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672" y="1706252"/>
            <a:ext cx="9926423" cy="4934404"/>
          </a:xfrm>
        </p:spPr>
        <p:txBody>
          <a:bodyPr/>
          <a:lstStyle/>
          <a:p>
            <a:pPr marL="0" indent="0">
              <a:buNone/>
            </a:pPr>
            <a:endParaRPr lang="en-US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“Юноши и девицы, старцы и отроки, да хвалят имя Господа, ибо имя Его единого превознесено, слава Его на земле и на небесах”. </a:t>
            </a:r>
          </a:p>
          <a:p>
            <a:pPr marL="0" indent="0">
              <a:buNone/>
            </a:pPr>
            <a:endParaRPr lang="ru-RU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                                                                          </a:t>
            </a:r>
            <a:r>
              <a:rPr lang="en-GB" dirty="0">
                <a:solidFill>
                  <a:srgbClr val="002060"/>
                </a:solidFill>
              </a:rPr>
              <a:t>—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i="1" dirty="0">
                <a:solidFill>
                  <a:srgbClr val="002060"/>
                </a:solidFill>
              </a:rPr>
              <a:t>Псалом</a:t>
            </a:r>
            <a:r>
              <a:rPr lang="en-GB" i="1" dirty="0">
                <a:solidFill>
                  <a:srgbClr val="002060"/>
                </a:solidFill>
              </a:rPr>
              <a:t> 148:1</a:t>
            </a:r>
            <a:r>
              <a:rPr lang="ru-RU" i="1" dirty="0">
                <a:solidFill>
                  <a:srgbClr val="002060"/>
                </a:solidFill>
              </a:rPr>
              <a:t>3</a:t>
            </a:r>
            <a:r>
              <a:rPr lang="en-GB" i="1" dirty="0">
                <a:solidFill>
                  <a:srgbClr val="002060"/>
                </a:solidFill>
              </a:rPr>
              <a:t>, 1</a:t>
            </a:r>
            <a:r>
              <a:rPr lang="ru-RU" i="1" dirty="0">
                <a:solidFill>
                  <a:srgbClr val="002060"/>
                </a:solidFill>
              </a:rPr>
              <a:t>4</a:t>
            </a:r>
            <a:endParaRPr lang="pt-BR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64440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29C320-BE75-A2FB-9901-3D2CDC5A46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E97A54-718B-AA2C-F036-9F4C0279AA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672" y="217344"/>
            <a:ext cx="6241328" cy="1224957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 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 </a:t>
            </a:r>
            <a:r>
              <a:rPr lang="en-US" b="1" dirty="0"/>
              <a:t>  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 </a:t>
            </a:r>
            <a:r>
              <a:rPr lang="en-US" b="1" dirty="0"/>
              <a:t> </a:t>
            </a:r>
            <a:r>
              <a:rPr lang="ru-RU" sz="4000" b="1" dirty="0">
                <a:solidFill>
                  <a:schemeClr val="accent1">
                    <a:lumMod val="75000"/>
                  </a:schemeClr>
                </a:solidFill>
              </a:rPr>
              <a:t>Заключение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pt-BR" sz="4000" dirty="0">
              <a:latin typeface="Futura LT Book" panose="02000504030000020003" pitchFamily="2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45744D9-0BD6-6AE2-270F-51C470B96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672" y="1706252"/>
            <a:ext cx="9926423" cy="49344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"И будет после того, </a:t>
            </a:r>
            <a:r>
              <a:rPr lang="ru-RU" dirty="0" err="1">
                <a:solidFill>
                  <a:srgbClr val="002060"/>
                </a:solidFill>
              </a:rPr>
              <a:t>излию</a:t>
            </a:r>
            <a:r>
              <a:rPr lang="ru-RU" dirty="0">
                <a:solidFill>
                  <a:srgbClr val="002060"/>
                </a:solidFill>
              </a:rPr>
              <a:t> от Духа Моего на всякую плоть, и будут пророчествовать сыны ваши и дочери ваши; старцам вашим будут сниться сны, и юноши ваши будут видеть видения. И на рабов Моих и на рабынь Моих в те дни </a:t>
            </a:r>
            <a:r>
              <a:rPr lang="ru-RU" dirty="0" err="1">
                <a:solidFill>
                  <a:srgbClr val="002060"/>
                </a:solidFill>
              </a:rPr>
              <a:t>излию</a:t>
            </a:r>
            <a:r>
              <a:rPr lang="ru-RU" dirty="0">
                <a:solidFill>
                  <a:srgbClr val="002060"/>
                </a:solidFill>
              </a:rPr>
              <a:t> от Духа Моего." </a:t>
            </a:r>
          </a:p>
          <a:p>
            <a:pPr marL="0" indent="0" algn="r">
              <a:buNone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—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Иоиля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2:28,29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Он ценит их, наделяет силой, уважает их, и они представляют для Него большую ценность. И нам следует поступать так же!</a:t>
            </a:r>
          </a:p>
          <a:p>
            <a:endParaRPr lang="ru-RU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193505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495ABE3-FC6D-6D83-CFBE-A0B416D841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586182"/>
            <a:ext cx="9959109" cy="3766271"/>
          </a:xfrm>
        </p:spPr>
        <p:txBody>
          <a:bodyPr/>
          <a:lstStyle/>
          <a:p>
            <a:r>
              <a:rPr lang="ru-RU" dirty="0"/>
              <a:t>«Почитай отца твоего и мать твою, чтобы продлились дни твои на земле, которую Господь, Бог твой, даёт тебе» (Исход 20:12)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dirty="0"/>
              <a:t>«Почитай отца твоего и мать твою (относись с почтением, послушанием и уважением)», чтобы продлились дни твои на земле, которую Господь, Бог твой, даёт тебе» (Исход 20:12). </a:t>
            </a:r>
          </a:p>
          <a:p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pt-BR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CE2BFB-52B7-7EF9-8B86-DEEB0C94F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217344"/>
            <a:ext cx="9959109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chemeClr val="bg1">
                    <a:lumMod val="95000"/>
                  </a:schemeClr>
                </a:solidFill>
              </a:rPr>
              <a:t>Пятая Заповедь</a:t>
            </a:r>
            <a:endParaRPr lang="pt-BR" sz="3600" b="1" dirty="0">
              <a:solidFill>
                <a:schemeClr val="bg1">
                  <a:lumMod val="95000"/>
                </a:schemeClr>
              </a:solidFill>
              <a:latin typeface="Futura LT Book" panose="0200050403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02963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D7850-30E2-E571-9768-3019A337C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7461" y="217344"/>
            <a:ext cx="8867194" cy="1224957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chemeClr val="accent1">
                    <a:lumMod val="75000"/>
                  </a:schemeClr>
                </a:solidFill>
              </a:rPr>
              <a:t>Жестокое обращение с пожилыми людьми</a:t>
            </a:r>
            <a:endParaRPr lang="pt-BR" sz="3600" b="1" dirty="0">
              <a:solidFill>
                <a:schemeClr val="accent1">
                  <a:lumMod val="75000"/>
                </a:schemeClr>
              </a:solidFill>
              <a:latin typeface="Futura LT Book" panose="02000504030000020003" pitchFamily="2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49B05F0-CCED-0716-C378-4CA51B99D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64091" y="1696826"/>
            <a:ext cx="7669991" cy="4943830"/>
          </a:xfrm>
        </p:spPr>
        <p:txBody>
          <a:bodyPr/>
          <a:lstStyle/>
          <a:p>
            <a:endParaRPr lang="pt-BR" dirty="0"/>
          </a:p>
          <a:p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Жестокое обращение с пожилыми людьми -  это проблема, которая становится всё более распространённой во многих странах мира </a:t>
            </a:r>
            <a:r>
              <a:rPr lang="pt-BR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Эта проблема не ограничивается какой-либо конкретной страной, культурой, расой или классом людей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Она выходит за рамки этих границ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700950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240E824-7F12-C1D9-ED55-D0BEDC2A39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8AEE79A-EBCB-5E36-93D0-2F6B93AACF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586182"/>
            <a:ext cx="9959109" cy="3766271"/>
          </a:xfrm>
        </p:spPr>
        <p:txBody>
          <a:bodyPr/>
          <a:lstStyle/>
          <a:p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Соломон советует своему сыну: «Слушайся отца твоего, который родил тебя, и не пренебрегай матери твоей, когда она и состарится». (Притч.23:22)</a:t>
            </a:r>
          </a:p>
          <a:p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Библейский парафраз из Библии «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Message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» делает это ещё более понятным: «Слушайся отца твоего: он родил тебя; и не пренебрегай матери твоей, когда она состарится».</a:t>
            </a:r>
            <a:endParaRPr lang="pt-BR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EC8B94-81B6-07E9-BF12-1AA8C60A7A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217344"/>
            <a:ext cx="9959109" cy="1325563"/>
          </a:xfrm>
        </p:spPr>
        <p:txBody>
          <a:bodyPr>
            <a:normAutofit/>
          </a:bodyPr>
          <a:lstStyle/>
          <a:p>
            <a:pPr algn="ctr"/>
            <a:endParaRPr lang="pt-BR" sz="3600" b="1" dirty="0">
              <a:solidFill>
                <a:schemeClr val="bg1">
                  <a:lumMod val="95000"/>
                </a:schemeClr>
              </a:solidFill>
              <a:latin typeface="Futura LT Book" panose="0200050403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10248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CC2E066-3CCC-7852-7BDE-0B2EE343F5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38E3C7F-1AEA-D10B-52F3-F9E14888C4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1970828"/>
            <a:ext cx="10141197" cy="4734772"/>
          </a:xfrm>
        </p:spPr>
        <p:txBody>
          <a:bodyPr>
            <a:normAutofit fontScale="85000" lnSpcReduction="20000"/>
          </a:bodyPr>
          <a:lstStyle/>
          <a:p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Жестокое обращение и пренебрежение по отношению к пожилым людям могут быть как единичными, так и повторяющимися случаями.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Это может произойти в любых отношениях, где подразумеваются доверительные отношения или где у человека есть власть или авторитет.</a:t>
            </a:r>
          </a:p>
          <a:p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Это насилие может быть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:</a:t>
            </a:r>
          </a:p>
          <a:p>
            <a:pPr>
              <a:buFont typeface="Wingdings" pitchFamily="2" charset="2"/>
              <a:buChar char="Ø"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Физическим (например, побои)</a:t>
            </a:r>
          </a:p>
          <a:p>
            <a:pPr>
              <a:buFont typeface="Wingdings" pitchFamily="2" charset="2"/>
              <a:buChar char="Ø"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Эмоциональным 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Вербальным (например, оскорбления, унижения)</a:t>
            </a:r>
          </a:p>
          <a:p>
            <a:pPr>
              <a:buFont typeface="Wingdings" pitchFamily="2" charset="2"/>
              <a:buChar char="Ø"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Финансовым (например, изъятие денег или имущества)</a:t>
            </a:r>
          </a:p>
          <a:p>
            <a:pPr>
              <a:buFont typeface="Wingdings" pitchFamily="2" charset="2"/>
              <a:buChar char="Ø"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Сексуальным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Духовным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Некоторые виды насилия в отношении пожилых людей связаны с нарушением их прав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. </a:t>
            </a:r>
            <a:endParaRPr lang="pt-BR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0A61B5-D8BA-BE06-DAC4-AE31C91A37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217344"/>
            <a:ext cx="9959109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По данным </a:t>
            </a:r>
            <a:r>
              <a:rPr lang="ru-RU" dirty="0" smtClean="0">
                <a:solidFill>
                  <a:schemeClr val="bg1"/>
                </a:solidFill>
              </a:rPr>
              <a:t/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Всемирной </a:t>
            </a:r>
            <a:r>
              <a:rPr lang="ru-RU" dirty="0">
                <a:solidFill>
                  <a:schemeClr val="bg1"/>
                </a:solidFill>
              </a:rPr>
              <a:t>организации здравоохранения</a:t>
            </a:r>
            <a:endParaRPr lang="pt-BR" sz="3600" b="1" dirty="0">
              <a:solidFill>
                <a:schemeClr val="bg1"/>
              </a:solidFill>
              <a:latin typeface="Futura LT Book" panose="0200050403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34613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AEAEAFA-A5C7-34DB-4927-2E034BC1AD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A980DE-7777-C98C-6457-5D85A283B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672" y="217344"/>
            <a:ext cx="8201318" cy="1224957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 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 </a:t>
            </a:r>
            <a:r>
              <a:rPr lang="en-US" b="1" dirty="0"/>
              <a:t>  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 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pt-BR" sz="4000" dirty="0">
              <a:latin typeface="Futura LT Book" panose="02000504030000020003" pitchFamily="2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C13C0B5-0275-E6C5-DC1C-C904ED2155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3501" y="2149683"/>
            <a:ext cx="8009426" cy="4028601"/>
          </a:xfrm>
        </p:spPr>
        <p:txBody>
          <a:bodyPr/>
          <a:lstStyle/>
          <a:p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Пренебрежение также является насилием. Это означает невыполнение каких-либо действий, например, предоставление пожилому человеку еды, крова, лекарств, ухода или полноценного личного общения. </a:t>
            </a:r>
          </a:p>
          <a:p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Многие пожилые люди сталкиваются с несколькими формами насилия и пренебрежения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9784334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AADD4BD-2970-DE17-9F11-99547867B0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665739-FB24-613C-2FCD-D48EE491DA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672" y="217344"/>
            <a:ext cx="8201318" cy="1224957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 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 </a:t>
            </a:r>
            <a:r>
              <a:rPr lang="en-US" b="1" dirty="0"/>
              <a:t>  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 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pt-BR" sz="4000" dirty="0">
              <a:latin typeface="Futura LT Book" panose="02000504030000020003" pitchFamily="2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6815C0E-0BB0-123C-781C-456B7490CF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057" y="2062232"/>
            <a:ext cx="10410557" cy="4599825"/>
          </a:xfrm>
        </p:spPr>
        <p:txBody>
          <a:bodyPr/>
          <a:lstStyle/>
          <a:p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Виновными могут быть дети, супруг(а) или даже внуки </a:t>
            </a:r>
          </a:p>
          <a:p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Но это также могут быть друзья, соседи,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люди,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которые ухаживают за ними, арендодатели или любые люди, обладающие властью, доверием или авторитетом у людей. </a:t>
            </a:r>
          </a:p>
          <a:p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Насилие может происходить дома, в учреждениях по уходу за престарелыми (например, в домах престарелых) или в обществе.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7915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E3ABD1A-D9E2-D84E-B969-CB089A30AA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A1F039-E6D7-0124-0BD3-C83DDD7E4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91655" y="675553"/>
            <a:ext cx="9959109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b="1" dirty="0">
                <a:solidFill>
                  <a:schemeClr val="bg1">
                    <a:lumMod val="95000"/>
                  </a:schemeClr>
                </a:solidFill>
              </a:rPr>
              <a:t/>
            </a:r>
            <a:br>
              <a:rPr lang="en-US" sz="3600" b="1" dirty="0">
                <a:solidFill>
                  <a:schemeClr val="bg1">
                    <a:lumMod val="95000"/>
                  </a:schemeClr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Чего ожидает от нас Бог?</a:t>
            </a:r>
            <a:r>
              <a:rPr lang="ru-RU" dirty="0">
                <a:solidFill>
                  <a:schemeClr val="bg1"/>
                </a:solidFill>
              </a:rPr>
              <a:t/>
            </a:r>
            <a:br>
              <a:rPr lang="ru-RU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/>
            </a:r>
            <a:br>
              <a:rPr lang="en-US" dirty="0">
                <a:solidFill>
                  <a:schemeClr val="bg1"/>
                </a:solidFill>
              </a:rPr>
            </a:br>
            <a:endParaRPr lang="pt-BR" sz="4000" dirty="0">
              <a:solidFill>
                <a:schemeClr val="bg1"/>
              </a:solidFill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869826-BC5D-44DA-3524-1D68B14844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pt-BR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733AEED-A937-5C0B-CB77-9CDDAECE5771}"/>
              </a:ext>
            </a:extLst>
          </p:cNvPr>
          <p:cNvSpPr txBox="1"/>
          <p:nvPr/>
        </p:nvSpPr>
        <p:spPr>
          <a:xfrm>
            <a:off x="721649" y="2456595"/>
            <a:ext cx="9503005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</a:rPr>
              <a:t>А теперь вернёмся к истории из Евангелия от Марка 7. Вы считаете поведение и поступки этого молодого человека по отношению к родителям были жестоким обращением?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0020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</a:rPr>
              <a:t>Иисус сказал, что фарисеи «уничтожили слово Божие преданием своим» (стих 13).</a:t>
            </a:r>
            <a:endParaRPr lang="en-US" sz="2400" dirty="0">
              <a:solidFill>
                <a:srgbClr val="002060"/>
              </a:solidFill>
            </a:endParaRPr>
          </a:p>
          <a:p>
            <a:endParaRPr lang="en-US" sz="2400" dirty="0">
              <a:solidFill>
                <a:srgbClr val="0020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</a:rPr>
              <a:t>Очевидно, что долг детей, если их родители бедны, помогать им, насколько они могут.</a:t>
            </a:r>
            <a:endParaRPr lang="en-US" sz="2400" dirty="0">
              <a:solidFill>
                <a:srgbClr val="00206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1764381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2404</TotalTime>
  <Words>2400</Words>
  <Application>Microsoft Office PowerPoint</Application>
  <PresentationFormat>Широкоэкранный</PresentationFormat>
  <Paragraphs>153</Paragraphs>
  <Slides>23</Slides>
  <Notes>22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1" baseType="lpstr">
      <vt:lpstr>Aptos</vt:lpstr>
      <vt:lpstr>Arial</vt:lpstr>
      <vt:lpstr>Caecilia LT Light</vt:lpstr>
      <vt:lpstr>Calibri</vt:lpstr>
      <vt:lpstr>Calibri Light</vt:lpstr>
      <vt:lpstr>Futura LT Book</vt:lpstr>
      <vt:lpstr>Wingdings</vt:lpstr>
      <vt:lpstr>Office Theme</vt:lpstr>
      <vt:lpstr>Почитай</vt:lpstr>
      <vt:lpstr>Презентация PowerPoint</vt:lpstr>
      <vt:lpstr>Пятая Заповедь</vt:lpstr>
      <vt:lpstr>Жестокое обращение с пожилыми людьми</vt:lpstr>
      <vt:lpstr>Презентация PowerPoint</vt:lpstr>
      <vt:lpstr>По данным  Всемирной организации здравоохранения</vt:lpstr>
      <vt:lpstr>         </vt:lpstr>
      <vt:lpstr>         </vt:lpstr>
      <vt:lpstr> Чего ожидает от нас Бог?  </vt:lpstr>
      <vt:lpstr>Презентация PowerPoint</vt:lpstr>
      <vt:lpstr>Чего ожидает от нас Бог?</vt:lpstr>
      <vt:lpstr> Библейские примеры  </vt:lpstr>
      <vt:lpstr>Презентация PowerPoint</vt:lpstr>
      <vt:lpstr> Бог заботится о пожилых людях и уважает их   </vt:lpstr>
      <vt:lpstr>Презентация PowerPoint</vt:lpstr>
      <vt:lpstr>Презентация PowerPoint</vt:lpstr>
      <vt:lpstr>Презентация PowerPoint</vt:lpstr>
      <vt:lpstr>Презентация PowerPoint</vt:lpstr>
      <vt:lpstr> Что мы, как Церковь, можем сделать? </vt:lpstr>
      <vt:lpstr> Что мы, как Церковь, можем сделать? </vt:lpstr>
      <vt:lpstr>        Заключение  </vt:lpstr>
      <vt:lpstr>        Заключение  </vt:lpstr>
      <vt:lpstr>        Заключение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God’s love</dc:title>
  <dc:creator>Erika Miike</dc:creator>
  <cp:lastModifiedBy>Tatiana Kucheruk</cp:lastModifiedBy>
  <cp:revision>94</cp:revision>
  <dcterms:created xsi:type="dcterms:W3CDTF">2023-02-14T12:16:54Z</dcterms:created>
  <dcterms:modified xsi:type="dcterms:W3CDTF">2025-08-19T06:48:49Z</dcterms:modified>
</cp:coreProperties>
</file>