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8" r:id="rId2"/>
    <p:sldId id="256"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7" r:id="rId25"/>
    <p:sldId id="278" r:id="rId26"/>
    <p:sldId id="279" r:id="rId27"/>
    <p:sldId id="280" r:id="rId28"/>
    <p:sldId id="281" r:id="rId29"/>
    <p:sldId id="282" r:id="rId30"/>
    <p:sldId id="283"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41" autoAdjust="0"/>
  </p:normalViewPr>
  <p:slideViewPr>
    <p:cSldViewPr snapToGrid="0" snapToObjects="1">
      <p:cViewPr varScale="1">
        <p:scale>
          <a:sx n="64" d="100"/>
          <a:sy n="64" d="100"/>
        </p:scale>
        <p:origin x="-1344" y="-102"/>
      </p:cViewPr>
      <p:guideLst>
        <p:guide orient="horz" pos="2160"/>
        <p:guide pos="2880"/>
      </p:guideLst>
    </p:cSldViewPr>
  </p:slideViewPr>
  <p:notesTextViewPr>
    <p:cViewPr>
      <p:scale>
        <a:sx n="100" d="100"/>
        <a:sy n="100" d="100"/>
      </p:scale>
      <p:origin x="0" y="0"/>
    </p:cViewPr>
  </p:notesTextViewPr>
  <p:notesViewPr>
    <p:cSldViewPr snapToGrid="0" snapToObjects="1">
      <p:cViewPr>
        <p:scale>
          <a:sx n="68" d="100"/>
          <a:sy n="68" d="100"/>
        </p:scale>
        <p:origin x="-3000" y="-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78D20-874E-FE45-AC57-ADF9B162FBBA}" type="datetimeFigureOut">
              <a:rPr lang="en-US" smtClean="0"/>
              <a:pPr/>
              <a:t>12/21/2014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E754F-681C-8D4A-8008-F880CF09E9F4}" type="slidenum">
              <a:rPr lang="en-US" smtClean="0"/>
              <a:pPr/>
              <a:t>‹#›</a:t>
            </a:fld>
            <a:endParaRPr lang="en-US"/>
          </a:p>
        </p:txBody>
      </p:sp>
    </p:spTree>
    <p:extLst>
      <p:ext uri="{BB962C8B-B14F-4D97-AF65-F5344CB8AC3E}">
        <p14:creationId xmlns="" xmlns:p14="http://schemas.microsoft.com/office/powerpoint/2010/main" val="3544434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effectLst/>
                <a:latin typeface="+mn-lt"/>
                <a:ea typeface="+mn-ea"/>
                <a:cs typeface="+mn-cs"/>
              </a:rPr>
              <a:t>Урок 2</a:t>
            </a:r>
            <a:endParaRPr lang="en-US" sz="1200" b="1" kern="1200" cap="all" dirty="0" smtClean="0">
              <a:solidFill>
                <a:schemeClr val="tx1"/>
              </a:solidFill>
              <a:effectLst/>
              <a:latin typeface="+mn-lt"/>
              <a:ea typeface="+mn-ea"/>
              <a:cs typeface="+mn-cs"/>
            </a:endParaRPr>
          </a:p>
          <a:p>
            <a:r>
              <a:rPr lang="ru-RU" sz="1200" kern="1200" cap="all" dirty="0" smtClean="0">
                <a:solidFill>
                  <a:schemeClr val="tx1"/>
                </a:solidFill>
                <a:latin typeface="+mn-lt"/>
                <a:ea typeface="+mn-ea"/>
                <a:cs typeface="+mn-cs"/>
              </a:rPr>
              <a:t>БОЖЕСТВЕННОЕ ОБЕЩАНИЕ ДЛЯ </a:t>
            </a:r>
            <a:r>
              <a:rPr lang="ru-RU" sz="1200" kern="1200" cap="all" dirty="0" smtClean="0">
                <a:solidFill>
                  <a:schemeClr val="tx1"/>
                </a:solidFill>
                <a:latin typeface="+mn-lt"/>
                <a:ea typeface="+mn-ea"/>
                <a:cs typeface="+mn-cs"/>
              </a:rPr>
              <a:t>тех, кто тревожится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Библейские тексты для изучения на этой неделе: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Быт. 3:6–10; Ин. 14:1,</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2; </a:t>
            </a:r>
            <a:r>
              <a:rPr lang="ru-RU" sz="1200" i="1" kern="1200" dirty="0" err="1" smtClean="0">
                <a:solidFill>
                  <a:schemeClr val="tx1"/>
                </a:solidFill>
                <a:latin typeface="+mn-lt"/>
                <a:ea typeface="+mn-ea"/>
                <a:cs typeface="+mn-cs"/>
              </a:rPr>
              <a:t>Мф</a:t>
            </a:r>
            <a:r>
              <a:rPr lang="ru-RU" sz="1200" i="1" kern="1200" dirty="0" smtClean="0">
                <a:solidFill>
                  <a:schemeClr val="tx1"/>
                </a:solidFill>
                <a:latin typeface="+mn-lt"/>
                <a:ea typeface="+mn-ea"/>
                <a:cs typeface="+mn-cs"/>
              </a:rPr>
              <a:t>. 6:25–34; 18:3; </a:t>
            </a:r>
            <a:r>
              <a:rPr lang="ru-RU" sz="1200" i="1" kern="1200" dirty="0" err="1" smtClean="0">
                <a:solidFill>
                  <a:schemeClr val="tx1"/>
                </a:solidFill>
                <a:latin typeface="+mn-lt"/>
                <a:ea typeface="+mn-ea"/>
                <a:cs typeface="+mn-cs"/>
              </a:rPr>
              <a:t>Флп</a:t>
            </a:r>
            <a:r>
              <a:rPr lang="ru-RU" sz="1200" i="1" kern="1200" dirty="0" smtClean="0">
                <a:solidFill>
                  <a:schemeClr val="tx1"/>
                </a:solidFill>
                <a:latin typeface="+mn-lt"/>
                <a:ea typeface="+mn-ea"/>
                <a:cs typeface="+mn-cs"/>
              </a:rPr>
              <a:t>. 4:11, 12</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a:t>
            </a:fld>
            <a:endParaRPr lang="en-US"/>
          </a:p>
        </p:txBody>
      </p:sp>
    </p:spTree>
    <p:extLst>
      <p:ext uri="{BB962C8B-B14F-4D97-AF65-F5344CB8AC3E}">
        <p14:creationId xmlns="" xmlns:p14="http://schemas.microsoft.com/office/powerpoint/2010/main" val="297520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Господь призвал Авраама и обещал ему, что сделает через него великий народ. Годы прошли, наследника не было, Авраам засомневался, и этот фактор стал объектом его беспокойства. Стихи 2 и 3 раскрывают смысл страха Авраама: "Что ты дашь мне? ...и вот, домочадец мой наследник мой." Это поведение кажется обычной реакцией свойственной человеческой природе, оставляя кого-то после себя, или даже повлиять на будущее после смерти.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Божий ответ на озабоченность Авраама было: "Не бойся... Я твой щит , награда твоя весьма велика" (Быт 15:1). Наше будущее и будущее после нашей смерти находится в руках Небесного Отца. Он знает, что свобода от тревог очень важна для нас, и Он желает, чтобы у нас было уверенное сегодня и завтра. </a:t>
            </a:r>
          </a:p>
          <a:p>
            <a:r>
              <a:rPr lang="en-US" sz="1200" kern="1200" dirty="0" smtClean="0">
                <a:solidFill>
                  <a:schemeClr val="tx1"/>
                </a:solidFill>
                <a:effectLst/>
                <a:latin typeface="+mn-lt"/>
                <a:ea typeface="+mn-ea"/>
                <a:cs typeface="+mn-cs"/>
              </a:rPr>
              <a:t> </a:t>
            </a:r>
          </a:p>
          <a:p>
            <a:r>
              <a:rPr lang="ru-RU" sz="1200" b="1" kern="1200" dirty="0" smtClean="0">
                <a:solidFill>
                  <a:schemeClr val="tx1"/>
                </a:solidFill>
                <a:latin typeface="+mn-lt"/>
                <a:ea typeface="+mn-ea"/>
                <a:cs typeface="+mn-cs"/>
              </a:rPr>
              <a:t>Взгляните на следующие тексты. В каких еще обстоятельствах Господь заверяет "Не бойся!"?</a:t>
            </a:r>
            <a:endParaRPr lang="ru-RU" sz="1200" kern="1200" dirty="0" smtClean="0">
              <a:solidFill>
                <a:schemeClr val="tx1"/>
              </a:solidFill>
              <a:latin typeface="+mn-lt"/>
              <a:ea typeface="+mn-ea"/>
              <a:cs typeface="+mn-cs"/>
            </a:endParaRPr>
          </a:p>
          <a:p>
            <a:pPr marL="171450" indent="-171450">
              <a:buFont typeface="Arial"/>
              <a:buChar char="•"/>
            </a:pPr>
            <a:r>
              <a:rPr lang="ru-RU" sz="1200" b="0" kern="1200" dirty="0" smtClean="0">
                <a:solidFill>
                  <a:schemeClr val="tx1"/>
                </a:solidFill>
                <a:effectLst/>
                <a:latin typeface="+mn-lt"/>
                <a:ea typeface="+mn-ea"/>
                <a:cs typeface="+mn-cs"/>
              </a:rPr>
              <a:t>Втор</a:t>
            </a:r>
            <a:r>
              <a:rPr lang="en-US" sz="1200" b="0" kern="1200" dirty="0" smtClean="0">
                <a:solidFill>
                  <a:schemeClr val="tx1"/>
                </a:solidFill>
                <a:effectLst/>
                <a:latin typeface="+mn-lt"/>
                <a:ea typeface="+mn-ea"/>
                <a:cs typeface="+mn-cs"/>
              </a:rPr>
              <a:t>. 31:8</a:t>
            </a:r>
          </a:p>
          <a:p>
            <a:pPr marL="171450" indent="-171450">
              <a:buFont typeface="Arial"/>
              <a:buChar char="•"/>
            </a:pPr>
            <a:r>
              <a:rPr lang="ru-RU" sz="1200" b="0" kern="1200" dirty="0" smtClean="0">
                <a:solidFill>
                  <a:schemeClr val="tx1"/>
                </a:solidFill>
                <a:effectLst/>
                <a:latin typeface="+mn-lt"/>
                <a:ea typeface="+mn-ea"/>
                <a:cs typeface="+mn-cs"/>
              </a:rPr>
              <a:t>4</a:t>
            </a:r>
            <a:r>
              <a:rPr lang="ru-RU" sz="1200" b="0" kern="1200" baseline="0" dirty="0" smtClean="0">
                <a:solidFill>
                  <a:schemeClr val="tx1"/>
                </a:solidFill>
                <a:effectLst/>
                <a:latin typeface="+mn-lt"/>
                <a:ea typeface="+mn-ea"/>
                <a:cs typeface="+mn-cs"/>
              </a:rPr>
              <a:t> </a:t>
            </a:r>
            <a:r>
              <a:rPr lang="ru-RU" sz="1200" b="0" kern="1200" baseline="0" dirty="0" err="1" smtClean="0">
                <a:solidFill>
                  <a:schemeClr val="tx1"/>
                </a:solidFill>
                <a:effectLst/>
                <a:latin typeface="+mn-lt"/>
                <a:ea typeface="+mn-ea"/>
                <a:cs typeface="+mn-cs"/>
              </a:rPr>
              <a:t>Цар</a:t>
            </a:r>
            <a:r>
              <a:rPr lang="en-US" sz="1200" b="0" kern="1200" dirty="0" smtClean="0">
                <a:solidFill>
                  <a:schemeClr val="tx1"/>
                </a:solidFill>
                <a:effectLst/>
                <a:latin typeface="+mn-lt"/>
                <a:ea typeface="+mn-ea"/>
                <a:cs typeface="+mn-cs"/>
              </a:rPr>
              <a:t>. 20:17</a:t>
            </a:r>
          </a:p>
          <a:p>
            <a:pPr marL="171450" indent="-171450">
              <a:buFont typeface="Arial"/>
              <a:buChar char="•"/>
            </a:pPr>
            <a:r>
              <a:rPr lang="ru-RU" sz="1200" b="0" kern="1200" dirty="0" smtClean="0">
                <a:solidFill>
                  <a:schemeClr val="tx1"/>
                </a:solidFill>
                <a:effectLst/>
                <a:latin typeface="+mn-lt"/>
                <a:ea typeface="+mn-ea"/>
                <a:cs typeface="+mn-cs"/>
              </a:rPr>
              <a:t>Лк.</a:t>
            </a:r>
            <a:r>
              <a:rPr lang="en-US" sz="1200" b="0" kern="1200" dirty="0" smtClean="0">
                <a:solidFill>
                  <a:schemeClr val="tx1"/>
                </a:solidFill>
                <a:effectLst/>
                <a:latin typeface="+mn-lt"/>
                <a:ea typeface="+mn-ea"/>
                <a:cs typeface="+mn-cs"/>
              </a:rPr>
              <a:t> 21:9</a:t>
            </a:r>
          </a:p>
          <a:p>
            <a:pPr marL="171450" indent="-171450">
              <a:buFont typeface="Arial"/>
              <a:buChar char="•"/>
            </a:pPr>
            <a:r>
              <a:rPr lang="ru-RU" sz="1200" b="0" kern="1200" dirty="0" smtClean="0">
                <a:solidFill>
                  <a:schemeClr val="tx1"/>
                </a:solidFill>
                <a:effectLst/>
                <a:latin typeface="+mn-lt"/>
                <a:ea typeface="+mn-ea"/>
                <a:cs typeface="+mn-cs"/>
              </a:rPr>
              <a:t>Ин.</a:t>
            </a:r>
            <a:r>
              <a:rPr lang="en-US" sz="1200" b="0" kern="1200" dirty="0" smtClean="0">
                <a:solidFill>
                  <a:schemeClr val="tx1"/>
                </a:solidFill>
                <a:effectLst/>
                <a:latin typeface="+mn-lt"/>
                <a:ea typeface="+mn-ea"/>
                <a:cs typeface="+mn-cs"/>
              </a:rPr>
              <a:t> 14:27</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11</a:t>
            </a:fld>
            <a:endParaRPr lang="en-US"/>
          </a:p>
        </p:txBody>
      </p:sp>
    </p:spTree>
    <p:extLst>
      <p:ext uri="{BB962C8B-B14F-4D97-AF65-F5344CB8AC3E}">
        <p14:creationId xmlns="" xmlns:p14="http://schemas.microsoft.com/office/powerpoint/2010/main" val="115410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Тревога служит доказательством чувства неопределенности. Такого рода неопределенность может быть о ближайшем или далеком будущем, или даже о том, что может и не случиться, так как тревога живет только в нашей голове. Но симптомы тревоги достаточно реальны, и на эмоциональном и на физическом уровне могут причинять боль. Безусловно Господь желает оградить нас от этого.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12</a:t>
            </a:fld>
            <a:endParaRPr lang="en-US"/>
          </a:p>
        </p:txBody>
      </p:sp>
    </p:spTree>
    <p:extLst>
      <p:ext uri="{BB962C8B-B14F-4D97-AF65-F5344CB8AC3E}">
        <p14:creationId xmlns="" xmlns:p14="http://schemas.microsoft.com/office/powerpoint/2010/main" val="376910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Каким образом лучше использовать Божье заверение - "Не бойтесь"- в разных жизненных ситуациях? Как всегда помнить о том, что не важно в каком положении мы оказались, Бог сильнее и больше чем наша проблема, и что Он любит нас с такой великой любовью, что наш страх кажется мелочью?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13</a:t>
            </a:fld>
            <a:endParaRPr lang="en-US"/>
          </a:p>
        </p:txBody>
      </p:sp>
    </p:spTree>
    <p:extLst>
      <p:ext uri="{BB962C8B-B14F-4D97-AF65-F5344CB8AC3E}">
        <p14:creationId xmlns="" xmlns:p14="http://schemas.microsoft.com/office/powerpoint/2010/main" val="1039200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доверие и беспокойство</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утешающие слова Иисуса обращенные ученикам в Ин. 14:1,2. Что произошло до этого? Куда Он попытался направить их мысли?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14</a:t>
            </a:fld>
            <a:endParaRPr lang="en-US"/>
          </a:p>
        </p:txBody>
      </p:sp>
    </p:spTree>
    <p:extLst>
      <p:ext uri="{BB962C8B-B14F-4D97-AF65-F5344CB8AC3E}">
        <p14:creationId xmlns="" xmlns:p14="http://schemas.microsoft.com/office/powerpoint/2010/main" val="370024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Эти полные любви слова вдохновляют доверять Богу. Доверять Отцу, доверять Иисусу, потому что именно доверие освобождает угнетенные сердца.  Иисус сразу же направил взоры Своих учеников на Небесное Царство, которое Он приготавливает для них. Другими словами, не важно что с вами здесь происходит, важно что вас ожидает. Итак, верьте Мне и Моим обещаниям. Вот, что Иисус сказал им, и говорит нам сейчас.</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 некоторых психологических тренингах пациент должен обыграть различные жизненные ситуации, которые помогают повысить самооценку и самоуверенность. К тому же их обучают справляться со своими мыслями, когда одолевает тревога и беспокойство, чтобы таким образом их ум был направлен только на самосохранение. Также на этих тренингах обучают расслабляться и показывают технику дыхания, которую можно использовать в критических ситуациях.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Хотя эти стратегии и помогают достичь значительных результатов, они направлены только на то, чтобы научиться доверять самому себе, чтобы уменьшить вероятность появления тревоги. Это приемлемо, но недостаточно, потому что доверять себе - это очень маленький шаг. Нам необходимо, в конце концов, научиться доверять Богу.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15</a:t>
            </a:fld>
            <a:endParaRPr lang="en-US"/>
          </a:p>
        </p:txBody>
      </p:sp>
    </p:spTree>
    <p:extLst>
      <p:ext uri="{BB962C8B-B14F-4D97-AF65-F5344CB8AC3E}">
        <p14:creationId xmlns="" xmlns:p14="http://schemas.microsoft.com/office/powerpoint/2010/main" val="1355828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Каким образом псалмопевец сравнивает доверие Богу с доверием человеку? </a:t>
            </a:r>
            <a:r>
              <a:rPr lang="ru-RU" sz="1200" b="1" kern="1200" dirty="0" err="1" smtClean="0">
                <a:solidFill>
                  <a:schemeClr val="tx1"/>
                </a:solidFill>
                <a:latin typeface="+mn-lt"/>
                <a:ea typeface="+mn-ea"/>
                <a:cs typeface="+mn-cs"/>
              </a:rPr>
              <a:t>Пс</a:t>
            </a:r>
            <a:r>
              <a:rPr lang="ru-RU" sz="1200" b="1" kern="1200" dirty="0" smtClean="0">
                <a:solidFill>
                  <a:schemeClr val="tx1"/>
                </a:solidFill>
                <a:latin typeface="+mn-lt"/>
                <a:ea typeface="+mn-ea"/>
                <a:cs typeface="+mn-cs"/>
              </a:rPr>
              <a:t>. 117:8, 9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Человек склонен к переменам в отношениях и настроении, и напротив Бог в Своих обещаниях верен. Например, во время реформации король Италии и Богемии обещали реформатору Яну Гусу сохранить его транспорт и его личную безопасность. Они нарушили это обещание, и подвергли его гонениям.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Что Иисус говорит нам в Евангелии от Матфея 18:3?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Первая задача новорожденных - научиться доверять своей матери или опекуну. Если задача выполнена, то малыш чувствует себя уверенным в будущем, которое его ожидает. Это начало доверия. Иисус просит нас доверять ему, как ребенок матери своей, Он нежно заботится о нас, утешая нас и помогая нам чувствовать себя защищенными. Мы, однако, сами делаем осознанный выбор довериться или нет.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16</a:t>
            </a:fld>
            <a:endParaRPr lang="en-US"/>
          </a:p>
        </p:txBody>
      </p:sp>
    </p:spTree>
    <p:extLst>
      <p:ext uri="{BB962C8B-B14F-4D97-AF65-F5344CB8AC3E}">
        <p14:creationId xmlns="" xmlns:p14="http://schemas.microsoft.com/office/powerpoint/2010/main" val="276397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ru-RU" sz="1200" b="1" kern="1200" dirty="0" smtClean="0">
                <a:solidFill>
                  <a:schemeClr val="tx1"/>
                </a:solidFill>
                <a:latin typeface="+mn-lt"/>
                <a:ea typeface="+mn-ea"/>
                <a:cs typeface="+mn-cs"/>
              </a:rPr>
              <a:t>Уделите некоторое время на то, чтобы вспомнить о том, как Бог ответил вам на ваши молитвы или сделал что-то лучшее для вас. </a:t>
            </a:r>
          </a:p>
          <a:p>
            <a:pPr>
              <a:buFont typeface="Arial" pitchFamily="34" charset="0"/>
              <a:buChar char="•"/>
            </a:pPr>
            <a:r>
              <a:rPr lang="ru-RU" sz="1200" b="1" kern="1200" dirty="0" smtClean="0">
                <a:solidFill>
                  <a:schemeClr val="tx1"/>
                </a:solidFill>
                <a:latin typeface="+mn-lt"/>
                <a:ea typeface="+mn-ea"/>
                <a:cs typeface="+mn-cs"/>
              </a:rPr>
              <a:t>Каким образом эти рассказанные вами опыты усилили ваше доверие Небесному Отцу в сложных жизненных ситуациях, которые вызывали волнение и тревогу?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17</a:t>
            </a:fld>
            <a:endParaRPr lang="en-US"/>
          </a:p>
        </p:txBody>
      </p:sp>
    </p:spTree>
    <p:extLst>
      <p:ext uri="{BB962C8B-B14F-4D97-AF65-F5344CB8AC3E}">
        <p14:creationId xmlns="" xmlns:p14="http://schemas.microsoft.com/office/powerpoint/2010/main" val="3888965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о птицах и лилиях</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Помимо добрых советов Иисуса избегать беспокойства, какие еще уроки мы можем приобрести для себя из нагорной проповеди? </a:t>
            </a:r>
            <a:r>
              <a:rPr lang="ru-RU" sz="1200" b="1" kern="1200" dirty="0" err="1" smtClean="0">
                <a:solidFill>
                  <a:schemeClr val="tx1"/>
                </a:solidFill>
                <a:latin typeface="+mn-lt"/>
                <a:ea typeface="+mn-ea"/>
                <a:cs typeface="+mn-cs"/>
              </a:rPr>
              <a:t>Мф</a:t>
            </a:r>
            <a:r>
              <a:rPr lang="ru-RU" sz="1200" b="1" kern="1200" dirty="0" smtClean="0">
                <a:solidFill>
                  <a:schemeClr val="tx1"/>
                </a:solidFill>
                <a:latin typeface="+mn-lt"/>
                <a:ea typeface="+mn-ea"/>
                <a:cs typeface="+mn-cs"/>
              </a:rPr>
              <a:t>. 6:25-33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Через эти стихи Иисус дает нам ряд принципов, и если бы мы их все серьезно исполняли, то это помогло бы каждому верующему избегать стрессов.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18</a:t>
            </a:fld>
            <a:endParaRPr lang="en-US"/>
          </a:p>
        </p:txBody>
      </p:sp>
    </p:spTree>
    <p:extLst>
      <p:ext uri="{BB962C8B-B14F-4D97-AF65-F5344CB8AC3E}">
        <p14:creationId xmlns="" xmlns:p14="http://schemas.microsoft.com/office/powerpoint/2010/main" val="203152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Думайте об этом в перспективе (стих 25) .</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Из-за чрезмерно плотного графика мы теряем из виду действительно важные вещи. Ежедневная рутина отвлекает нас от того, во что мы верим.  Бог подарил нам жизнь. Бог сотворил наши тела.  Если у Него есть сила и могущество, оставил бы Он людей без пищи, когда проповедовал на горе? Неужели Он не дал бы нам необходимой одежды?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Наслаждаться простыми и обычными явлениями природы (стихи 26, 28-30).  </a:t>
            </a:r>
            <a:r>
              <a:rPr lang="ru-RU" sz="1200" kern="1200" dirty="0" smtClean="0">
                <a:solidFill>
                  <a:schemeClr val="tx1"/>
                </a:solidFill>
                <a:latin typeface="+mn-lt"/>
                <a:ea typeface="+mn-ea"/>
                <a:cs typeface="+mn-cs"/>
              </a:rPr>
              <a:t>Птицы и лилии настолько обычные объекты в природе. Иисус выбрал их для описания, чтобы показать сложности, которые окружают самого человека. Очевидно, что птицы не думают о завтрашнем дне, а лилия не делает ничего, чтобы быть такой красивой, коей она является, но о ней хорошо заботятся. "Бог так одевает, </a:t>
            </a:r>
            <a:r>
              <a:rPr lang="ru-RU" sz="1200" kern="1200" dirty="0" err="1" smtClean="0">
                <a:solidFill>
                  <a:schemeClr val="tx1"/>
                </a:solidFill>
                <a:latin typeface="+mn-lt"/>
                <a:ea typeface="+mn-ea"/>
                <a:cs typeface="+mn-cs"/>
              </a:rPr>
              <a:t>кольми</a:t>
            </a:r>
            <a:r>
              <a:rPr lang="ru-RU" sz="1200" kern="1200" dirty="0" smtClean="0">
                <a:solidFill>
                  <a:schemeClr val="tx1"/>
                </a:solidFill>
                <a:latin typeface="+mn-lt"/>
                <a:ea typeface="+mn-ea"/>
                <a:cs typeface="+mn-cs"/>
              </a:rPr>
              <a:t> паче вас". (стих 30)</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19</a:t>
            </a:fld>
            <a:endParaRPr lang="en-US"/>
          </a:p>
        </p:txBody>
      </p:sp>
    </p:spTree>
    <p:extLst>
      <p:ext uri="{BB962C8B-B14F-4D97-AF65-F5344CB8AC3E}">
        <p14:creationId xmlns="" xmlns:p14="http://schemas.microsoft.com/office/powerpoint/2010/main" val="2298376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Беспокоиться бесполезно и бессмысленно. (стих 27).  </a:t>
            </a:r>
            <a:r>
              <a:rPr lang="ru-RU" sz="1200" kern="1200" dirty="0" smtClean="0">
                <a:solidFill>
                  <a:schemeClr val="tx1"/>
                </a:solidFill>
                <a:latin typeface="+mn-lt"/>
                <a:ea typeface="+mn-ea"/>
                <a:cs typeface="+mn-cs"/>
              </a:rPr>
              <a:t>Анализировать проблемы, чтобы тем самым найти необходимые решения, - это более продуктивное занятие, нежели беспокоиться ради беспокойства, при этом не решив самой проблемы, а видеть во всем один негатив.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20</a:t>
            </a:fld>
            <a:endParaRPr lang="en-US"/>
          </a:p>
        </p:txBody>
      </p:sp>
    </p:spTree>
    <p:extLst>
      <p:ext uri="{BB962C8B-B14F-4D97-AF65-F5344CB8AC3E}">
        <p14:creationId xmlns="" xmlns:p14="http://schemas.microsoft.com/office/powerpoint/2010/main" val="5761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t>
            </a:r>
            <a:r>
              <a:rPr lang="ru-RU" sz="1200" b="1" kern="1200" dirty="0" smtClean="0">
                <a:solidFill>
                  <a:schemeClr val="tx1"/>
                </a:solidFill>
                <a:latin typeface="+mn-lt"/>
                <a:ea typeface="+mn-ea"/>
                <a:cs typeface="+mn-cs"/>
              </a:rPr>
              <a:t>"Все заботы ваши возложите на Него, ибо Он печется о вас"  </a:t>
            </a:r>
            <a:r>
              <a:rPr lang="ru-RU" sz="1200" i="1" kern="1200" dirty="0" smtClean="0">
                <a:solidFill>
                  <a:schemeClr val="tx1"/>
                </a:solidFill>
                <a:latin typeface="+mn-lt"/>
                <a:ea typeface="+mn-ea"/>
                <a:cs typeface="+mn-cs"/>
              </a:rPr>
              <a:t>(1 Петра 5:7).</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3</a:t>
            </a:fld>
            <a:endParaRPr lang="en-US"/>
          </a:p>
        </p:txBody>
      </p:sp>
    </p:spTree>
    <p:extLst>
      <p:ext uri="{BB962C8B-B14F-4D97-AF65-F5344CB8AC3E}">
        <p14:creationId xmlns="" xmlns:p14="http://schemas.microsoft.com/office/powerpoint/2010/main" val="2265478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Определите ваши приоритеты (стих 33).</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Иногда христиане оказываются в водовороте материализма или других проблем, которые отдаляют их от того, что действительно важно в жизни; поэтому Иисус напоминает им: "Ищите же прежде Царства Божия и правды Его, и это все приложится вам".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21</a:t>
            </a:fld>
            <a:endParaRPr lang="en-US"/>
          </a:p>
        </p:txBody>
      </p:sp>
    </p:spTree>
    <p:extLst>
      <p:ext uri="{BB962C8B-B14F-4D97-AF65-F5344CB8AC3E}">
        <p14:creationId xmlns="" xmlns:p14="http://schemas.microsoft.com/office/powerpoint/2010/main" val="3758182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Уинстон </a:t>
            </a:r>
            <a:r>
              <a:rPr lang="ru-RU" sz="1200" kern="1200" dirty="0" err="1" smtClean="0">
                <a:solidFill>
                  <a:schemeClr val="tx1"/>
                </a:solidFill>
                <a:latin typeface="+mn-lt"/>
                <a:ea typeface="+mn-ea"/>
                <a:cs typeface="+mn-cs"/>
              </a:rPr>
              <a:t>Черчиль</a:t>
            </a:r>
            <a:r>
              <a:rPr lang="ru-RU" sz="1200" kern="1200" dirty="0" smtClean="0">
                <a:solidFill>
                  <a:schemeClr val="tx1"/>
                </a:solidFill>
                <a:latin typeface="+mn-lt"/>
                <a:ea typeface="+mn-ea"/>
                <a:cs typeface="+mn-cs"/>
              </a:rPr>
              <a:t> однажды сказал: "Я помню пожилого человека, лежащего на смертном одре, который говорил, что у него было столько трудностей и переживаний в жизни, большинству из которых так  и не должно было случиться". —[</a:t>
            </a:r>
            <a:r>
              <a:rPr lang="en-US" sz="1200" kern="1200" dirty="0" smtClean="0">
                <a:solidFill>
                  <a:schemeClr val="tx1"/>
                </a:solidFill>
                <a:latin typeface="+mn-lt"/>
                <a:ea typeface="+mn-ea"/>
                <a:cs typeface="+mn-cs"/>
              </a:rPr>
              <a:t>http</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www</a:t>
            </a:r>
            <a:r>
              <a:rPr lang="ru-RU"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saidwhat</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co</a:t>
            </a:r>
            <a:r>
              <a:rPr lang="ru-RU"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uk</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quotes</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political</a:t>
            </a:r>
            <a:r>
              <a:rPr lang="ru-RU"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winston</a:t>
            </a:r>
            <a:r>
              <a:rPr lang="ru-RU" sz="1200" kern="1200" dirty="0" smtClean="0">
                <a:solidFill>
                  <a:schemeClr val="tx1"/>
                </a:solidFill>
                <a:latin typeface="+mn-lt"/>
                <a:ea typeface="+mn-ea"/>
                <a:cs typeface="+mn-cs"/>
              </a:rPr>
              <a:t>_</a:t>
            </a:r>
            <a:r>
              <a:rPr lang="en-US" sz="1200" kern="1200" dirty="0" err="1" smtClean="0">
                <a:solidFill>
                  <a:schemeClr val="tx1"/>
                </a:solidFill>
                <a:latin typeface="+mn-lt"/>
                <a:ea typeface="+mn-ea"/>
                <a:cs typeface="+mn-cs"/>
              </a:rPr>
              <a:t>churchill</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22</a:t>
            </a:fld>
            <a:endParaRPr lang="en-US"/>
          </a:p>
        </p:txBody>
      </p:sp>
    </p:spTree>
    <p:extLst>
      <p:ext uri="{BB962C8B-B14F-4D97-AF65-F5344CB8AC3E}">
        <p14:creationId xmlns="" xmlns:p14="http://schemas.microsoft.com/office/powerpoint/2010/main" val="411908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Вспомните обо всем, что вас тревожит, потом склоните колени и молитесь, вопрошая Бога забрать все ваши заботы. Какие есть опасения, если вы примите участие в процессе решения проблем? Есть ли что-то, что абсолютно находится не под вашим контролем? Делайте с вашей стороны то, что можете сделать, а об остальном попросите Господа помочь вам.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0E754F-681C-8D4A-8008-F880CF09E9F4}" type="slidenum">
              <a:rPr lang="en-US" smtClean="0"/>
              <a:pPr/>
              <a:t>23</a:t>
            </a:fld>
            <a:endParaRPr lang="en-US"/>
          </a:p>
        </p:txBody>
      </p:sp>
    </p:spTree>
    <p:extLst>
      <p:ext uri="{BB962C8B-B14F-4D97-AF65-F5344CB8AC3E}">
        <p14:creationId xmlns="" xmlns:p14="http://schemas.microsoft.com/office/powerpoint/2010/main" val="34895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Делайте с вашей стороны то, что можете сделать, а об остальном попросите Господа помочь вам. </a:t>
            </a:r>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24</a:t>
            </a:fld>
            <a:endParaRPr lang="en-US"/>
          </a:p>
        </p:txBody>
      </p:sp>
    </p:spTree>
    <p:extLst>
      <p:ext uri="{BB962C8B-B14F-4D97-AF65-F5344CB8AC3E}">
        <p14:creationId xmlns="" xmlns:p14="http://schemas.microsoft.com/office/powerpoint/2010/main" val="2793337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Всему свое время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Матфея 6:34 Что Иисус говорит нам в этом стихе? Как нам научиться следовать Его словам? Почему это так важно?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Применяя на практике этот совет описанный в Матфея 6:34, поможет сегодня обрести людям мир и покой. Иисус не имеет ввиду перестать планировать или становиться беззаботным. Он просто хочет донести до нас, чтобы мы не заботились и не переживали о том, что</a:t>
            </a:r>
            <a:r>
              <a:rPr lang="ru-RU" sz="1200" i="1" kern="1200" dirty="0" smtClean="0">
                <a:solidFill>
                  <a:schemeClr val="tx1"/>
                </a:solidFill>
                <a:latin typeface="+mn-lt"/>
                <a:ea typeface="+mn-ea"/>
                <a:cs typeface="+mn-cs"/>
              </a:rPr>
              <a:t> может</a:t>
            </a:r>
            <a:r>
              <a:rPr lang="ru-RU" sz="1200" kern="1200" dirty="0" smtClean="0">
                <a:solidFill>
                  <a:schemeClr val="tx1"/>
                </a:solidFill>
                <a:latin typeface="+mn-lt"/>
                <a:ea typeface="+mn-ea"/>
                <a:cs typeface="+mn-cs"/>
              </a:rPr>
              <a:t> случиться, не применять типичные фразы: А что если": "А что если я заболею?" "Что если я потеряю работу?""Что если со мной случиться несчастный случай?" "Что если мой ребенок умрет?" "Что если кто-то на меня нападет?" </a:t>
            </a:r>
          </a:p>
          <a:p>
            <a:r>
              <a:rPr lang="en-US" sz="1200" kern="1200" dirty="0" smtClean="0">
                <a:solidFill>
                  <a:schemeClr val="tx1"/>
                </a:solidFill>
                <a:effectLst/>
                <a:latin typeface="+mn-lt"/>
                <a:ea typeface="+mn-ea"/>
                <a:cs typeface="+mn-cs"/>
              </a:rPr>
              <a:t> </a:t>
            </a:r>
          </a:p>
          <a:p>
            <a:r>
              <a:rPr lang="ru-RU" sz="1200" b="1" kern="1200" dirty="0" smtClean="0">
                <a:solidFill>
                  <a:schemeClr val="tx1"/>
                </a:solidFill>
                <a:latin typeface="+mn-lt"/>
                <a:ea typeface="+mn-ea"/>
                <a:cs typeface="+mn-cs"/>
              </a:rPr>
              <a:t>Все беспокойные люди сосредоточены: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25</a:t>
            </a:fld>
            <a:endParaRPr lang="en-US"/>
          </a:p>
        </p:txBody>
      </p:sp>
    </p:spTree>
    <p:extLst>
      <p:ext uri="{BB962C8B-B14F-4D97-AF65-F5344CB8AC3E}">
        <p14:creationId xmlns="" xmlns:p14="http://schemas.microsoft.com/office/powerpoint/2010/main" val="3652298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ru-RU" sz="1200" kern="120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50% -на случаи, которые никогда не происходят </a:t>
            </a:r>
          </a:p>
          <a:p>
            <a:r>
              <a:rPr lang="ru-RU" sz="1200" kern="1200" dirty="0" smtClean="0">
                <a:solidFill>
                  <a:schemeClr val="tx1"/>
                </a:solidFill>
                <a:latin typeface="+mn-lt"/>
                <a:ea typeface="+mn-ea"/>
                <a:cs typeface="+mn-cs"/>
              </a:rPr>
              <a:t>•	25% - на происшествия, которые произошли в прошлом, и их нельзя изменить в настоящем </a:t>
            </a:r>
          </a:p>
          <a:p>
            <a:r>
              <a:rPr lang="ru-RU" sz="1200" kern="1200" dirty="0" smtClean="0">
                <a:solidFill>
                  <a:schemeClr val="tx1"/>
                </a:solidFill>
                <a:latin typeface="+mn-lt"/>
                <a:ea typeface="+mn-ea"/>
                <a:cs typeface="+mn-cs"/>
              </a:rPr>
              <a:t>•	10% на нераскрывшиеся преступления </a:t>
            </a:r>
          </a:p>
          <a:p>
            <a:r>
              <a:rPr lang="ru-RU" sz="1200" kern="1200" dirty="0" smtClean="0">
                <a:solidFill>
                  <a:schemeClr val="tx1"/>
                </a:solidFill>
                <a:latin typeface="+mn-lt"/>
                <a:ea typeface="+mn-ea"/>
                <a:cs typeface="+mn-cs"/>
              </a:rPr>
              <a:t>•	10% на здоровье (многие из них настораживают) </a:t>
            </a:r>
          </a:p>
          <a:p>
            <a:r>
              <a:rPr lang="ru-RU" sz="1200" kern="1200" dirty="0" smtClean="0">
                <a:solidFill>
                  <a:schemeClr val="tx1"/>
                </a:solidFill>
                <a:latin typeface="+mn-lt"/>
                <a:ea typeface="+mn-ea"/>
                <a:cs typeface="+mn-cs"/>
              </a:rPr>
              <a:t>•	5% на реальную проблему, которая существует.  </a:t>
            </a:r>
          </a:p>
          <a:p>
            <a:r>
              <a:rPr lang="ru-RU" sz="1200" b="1" kern="1200" dirty="0" smtClean="0">
                <a:solidFill>
                  <a:schemeClr val="tx1"/>
                </a:solidFill>
                <a:latin typeface="+mn-lt"/>
                <a:ea typeface="+mn-ea"/>
                <a:cs typeface="+mn-cs"/>
              </a:rPr>
              <a:t>Каким образом вы можете получить вдохновение от опыта Павла? </a:t>
            </a:r>
            <a:r>
              <a:rPr lang="ru-RU" sz="1200" i="1" kern="1200" dirty="0" err="1" smtClean="0">
                <a:solidFill>
                  <a:schemeClr val="tx1"/>
                </a:solidFill>
                <a:latin typeface="+mn-lt"/>
                <a:ea typeface="+mn-ea"/>
                <a:cs typeface="+mn-cs"/>
              </a:rPr>
              <a:t>Флп</a:t>
            </a:r>
            <a:r>
              <a:rPr lang="ru-RU" sz="1200" i="1" kern="1200" dirty="0" smtClean="0">
                <a:solidFill>
                  <a:schemeClr val="tx1"/>
                </a:solidFill>
                <a:latin typeface="+mn-lt"/>
                <a:ea typeface="+mn-ea"/>
                <a:cs typeface="+mn-cs"/>
              </a:rPr>
              <a:t>. 4:11, 12.</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0E754F-681C-8D4A-8008-F880CF09E9F4}" type="slidenum">
              <a:rPr lang="en-US" smtClean="0"/>
              <a:pPr/>
              <a:t>26</a:t>
            </a:fld>
            <a:endParaRPr lang="en-US"/>
          </a:p>
        </p:txBody>
      </p:sp>
    </p:spTree>
    <p:extLst>
      <p:ext uri="{BB962C8B-B14F-4D97-AF65-F5344CB8AC3E}">
        <p14:creationId xmlns="" xmlns:p14="http://schemas.microsoft.com/office/powerpoint/2010/main" val="38341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Один из ключевых моментов заключается в том, чтобы жить одним днем, потому что всему свое время, такое поведение является полной противоположностью постоянной тревоге. Удовлетворение - это не врожденное поведение, а приобретенная характерная черта человека. Павел сказал: "научился всему и во всем" (стих 12). В это самое время, решая столько проблем, необходимо развивать чувство удовлетворения за то что у нас есть сейчас, а не беспокоиться о том, что может быть случиться завтра.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27</a:t>
            </a:fld>
            <a:endParaRPr lang="en-US"/>
          </a:p>
        </p:txBody>
      </p:sp>
    </p:spTree>
    <p:extLst>
      <p:ext uri="{BB962C8B-B14F-4D97-AF65-F5344CB8AC3E}">
        <p14:creationId xmlns="" xmlns:p14="http://schemas.microsoft.com/office/powerpoint/2010/main" val="334732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Иисус сказал: "Мир оставляю вам, мир Мой даю вам; не так, как мир дает, Я даю вам. Да не смущается сердце ваше и да не устрашается".   </a:t>
            </a:r>
            <a:r>
              <a:rPr lang="ru-RU" sz="1200" i="1" kern="1200" dirty="0" smtClean="0">
                <a:solidFill>
                  <a:schemeClr val="tx1"/>
                </a:solidFill>
                <a:latin typeface="+mn-lt"/>
                <a:ea typeface="+mn-ea"/>
                <a:cs typeface="+mn-cs"/>
              </a:rPr>
              <a:t>(Ин. 14:27).</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 на практике применить заверения Иисуса о мире в душе? Чему можно научиться друг у друга?  </a:t>
            </a:r>
            <a:endParaRPr lang="ru-RU"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0E754F-681C-8D4A-8008-F880CF09E9F4}" type="slidenum">
              <a:rPr lang="en-US" smtClean="0"/>
              <a:pPr/>
              <a:t>28</a:t>
            </a:fld>
            <a:endParaRPr lang="en-US"/>
          </a:p>
        </p:txBody>
      </p:sp>
    </p:spTree>
    <p:extLst>
      <p:ext uri="{BB962C8B-B14F-4D97-AF65-F5344CB8AC3E}">
        <p14:creationId xmlns="" xmlns:p14="http://schemas.microsoft.com/office/powerpoint/2010/main" val="3777040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"Беспокойство не созидает, а убивает. Единственный способ избежать беспокойства - вручить все скорби Христу. Не будем сосредотачиваться на темной стороне. Будем лелеять бодрость духа". (Е.Уайт. Разум, характер, личность, стр.121)</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"Если бы мы приучили нашу душу иметь больше веры, больше любви, больше терпения, больше полного доверия нашему Небесному Отцу, то мы испытали бы больше мира и счастья, переживая конфликты этой жизни. Господу не угодно, чтобы мы тревожились и вырывались из рук Иисуса. Он - единственный источник всякой милости, осуществление всех обетований и всех благословений... Наше странствование действительно было бы одиноким, если бы не Иисус. "Не оставлю вас сиротами" (Ин. 14:18), - говорит Он нам. Будем же лелеять Его слова, верить Его обетованиям, повторять их днем, размышлять о них ночью и быть счастливыми". (Е. Уайт, Разум, характер, личность с. 120)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ru-RU" sz="1200" b="1" kern="1200" cap="all" dirty="0" smtClean="0">
                <a:solidFill>
                  <a:schemeClr val="tx1"/>
                </a:solidFill>
                <a:latin typeface="+mn-lt"/>
                <a:ea typeface="+mn-ea"/>
                <a:cs typeface="+mn-cs"/>
              </a:rPr>
              <a:t>вопросы для обсуждения: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Некоторые, без каких либо причин беспокойства, бояться смерти; а некоторые действительно находятся на одре смертельной болезни. А другие возможно находятся в угрожающих жизни обстоятельствах. Как людям в таких ситуациях чувствовать себя комфортно и защищено?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29</a:t>
            </a:fld>
            <a:endParaRPr lang="en-US"/>
          </a:p>
        </p:txBody>
      </p:sp>
    </p:spTree>
    <p:extLst>
      <p:ext uri="{BB962C8B-B14F-4D97-AF65-F5344CB8AC3E}">
        <p14:creationId xmlns="" xmlns:p14="http://schemas.microsoft.com/office/powerpoint/2010/main" val="581140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Обсудите: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Подумайте обо всем, что беспокоило вас и никогда не сбылось. Какие уроки вы вынесли из этих опытов, которые в идеале должны были помочь вам меньше беспокоится о будущем?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30</a:t>
            </a:fld>
            <a:endParaRPr lang="en-US"/>
          </a:p>
        </p:txBody>
      </p:sp>
    </p:spTree>
    <p:extLst>
      <p:ext uri="{BB962C8B-B14F-4D97-AF65-F5344CB8AC3E}">
        <p14:creationId xmlns="" xmlns:p14="http://schemas.microsoft.com/office/powerpoint/2010/main" val="325397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Писании достаточно много стихов содержащих слова: бояться, беспокоиться, волноваться, раздражаться, пугаться и устрашать. Многие из них ссылаются на то, о чем беспокоятся или волнуются люди, а другие стихи являются неким обещанием божественного водительства тем, кто беспокоится. </a:t>
            </a:r>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4</a:t>
            </a:fld>
            <a:endParaRPr lang="en-US"/>
          </a:p>
        </p:txBody>
      </p:sp>
    </p:spTree>
    <p:extLst>
      <p:ext uri="{BB962C8B-B14F-4D97-AF65-F5344CB8AC3E}">
        <p14:creationId xmlns="" xmlns:p14="http://schemas.microsoft.com/office/powerpoint/2010/main" val="135784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"Все заботы ваши возложите на Него, ибо Он печется о вас"  </a:t>
            </a:r>
            <a:r>
              <a:rPr lang="ru-RU" sz="1200" i="1" kern="1200" dirty="0" smtClean="0">
                <a:solidFill>
                  <a:schemeClr val="tx1"/>
                </a:solidFill>
                <a:latin typeface="+mn-lt"/>
                <a:ea typeface="+mn-ea"/>
                <a:cs typeface="+mn-cs"/>
              </a:rPr>
              <a:t>(1 Петра 5:7).</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31</a:t>
            </a:fld>
            <a:endParaRPr lang="en-US"/>
          </a:p>
        </p:txBody>
      </p:sp>
    </p:spTree>
    <p:extLst>
      <p:ext uri="{BB962C8B-B14F-4D97-AF65-F5344CB8AC3E}">
        <p14:creationId xmlns="" xmlns:p14="http://schemas.microsoft.com/office/powerpoint/2010/main" val="105545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Выражение "Не бойтесь" проносится через все писание вдоль и поперек. А почему нет? В конце концов, страх и беспокойство - это часть человеческого существа, с тех пор как грех пришел в этот мир. Беспокойство или страх о том, что может случиться является одними из сильнейших эмоций, которые влияют на наше психическое и физическое здоровье. Средневековая легенда гласит: </a:t>
            </a:r>
            <a:r>
              <a:rPr lang="ru-RU" sz="1200" kern="1200" dirty="0" smtClean="0">
                <a:solidFill>
                  <a:schemeClr val="tx1"/>
                </a:solidFill>
                <a:latin typeface="+mn-lt"/>
                <a:ea typeface="+mn-ea"/>
                <a:cs typeface="+mn-cs"/>
              </a:rPr>
              <a:t>посреди </a:t>
            </a:r>
            <a:r>
              <a:rPr lang="ru-RU" sz="1200" kern="1200" dirty="0" smtClean="0">
                <a:solidFill>
                  <a:schemeClr val="tx1"/>
                </a:solidFill>
                <a:latin typeface="+mn-lt"/>
                <a:ea typeface="+mn-ea"/>
                <a:cs typeface="+mn-cs"/>
              </a:rPr>
              <a:t>ночи по пути в Лондон путешественник встретил Страх и Чуму, где они хотели убить 10 000 человек. Путешественник спросил у Чумы, сможет ли она убить всех. Чума ответила: "О, нет. Я убью только несколько сотен. Мой друг, Страх, убьет остальных".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5</a:t>
            </a:fld>
            <a:endParaRPr lang="en-US"/>
          </a:p>
        </p:txBody>
      </p:sp>
    </p:spTree>
    <p:extLst>
      <p:ext uri="{BB962C8B-B14F-4D97-AF65-F5344CB8AC3E}">
        <p14:creationId xmlns="" xmlns:p14="http://schemas.microsoft.com/office/powerpoint/2010/main" val="348317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Урок этой недели о том, как нам через божественную силу освободиться от страха и беспокойства. </a:t>
            </a:r>
            <a:r>
              <a:rPr lang="ru-RU" sz="1200" b="1" kern="1200" dirty="0" smtClean="0">
                <a:solidFill>
                  <a:schemeClr val="tx1"/>
                </a:solidFill>
                <a:latin typeface="+mn-lt"/>
                <a:ea typeface="+mn-ea"/>
                <a:cs typeface="+mn-cs"/>
              </a:rPr>
              <a:t>Доверие Богу и удовлетворенность - ключевые факторы, которые ведут нас в будущее с уверенностью.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6</a:t>
            </a:fld>
            <a:endParaRPr lang="en-US"/>
          </a:p>
        </p:txBody>
      </p:sp>
    </p:spTree>
    <p:extLst>
      <p:ext uri="{BB962C8B-B14F-4D97-AF65-F5344CB8AC3E}">
        <p14:creationId xmlns="" xmlns:p14="http://schemas.microsoft.com/office/powerpoint/2010/main" val="40371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Первый опыт, где присутствовал страх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Прочитайте Бытие 3:6-10. Трудно представить первое столкновение Адама и Евы со страхом, вряд ли кто либо из нас помнит, когда впервые ощутил эту эмоцию. Опытные психологи убеждены, что новорожденные с самого рождения сталкиваются с определенными страхами, в основном это страх перед голодом и резкими звуками. Дети и подростки проходят через различные страхи, такие как: боязнь животных, темноты, одиночества; определенных ситуаций в школе, отделение от родителей, страх, что не вырастут, или бояться того, что их не примут сверстники. Взрослые люди также оказываются в определенных жизненных ситуациях, где возникает это чувство, например, боятся, что не найдут подходящую половинку, или хорошую работу, страх перед террористическими ситуациями, возникает хроническая и даже смертельная болезнь, бояться быть изнасилованным или умереть, и многое другое.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Елена Уайт пишет, когда Адам съел запрещенный фрукт, "мысль о совершенном преступлении наполнила его душу ужасом" и виновной чете казалось, что изменилась даже погода: прежде такая устойчиво мягкая, она стала холодной и неприветливой. Любовь и мир, наполнявшие прежде их сердца, сменились сознанием греха, страхом перед будущим, душевной пустотой" - Патриархи и Пророки, стр. 34.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7</a:t>
            </a:fld>
            <a:endParaRPr lang="en-US"/>
          </a:p>
        </p:txBody>
      </p:sp>
    </p:spTree>
    <p:extLst>
      <p:ext uri="{BB962C8B-B14F-4D97-AF65-F5344CB8AC3E}">
        <p14:creationId xmlns="" xmlns:p14="http://schemas.microsoft.com/office/powerpoint/2010/main" val="272476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Поразмышляйте над следующими примерами обещаний относительно страха и беспокойства. Найдите отличительную черту каждого из них.</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ru-RU" dirty="0" err="1" smtClean="0"/>
              <a:t>Пс</a:t>
            </a:r>
            <a:r>
              <a:rPr lang="ru-RU" dirty="0" smtClean="0"/>
              <a:t>. 24:4</a:t>
            </a:r>
            <a:endParaRPr lang="en-US" dirty="0" smtClean="0"/>
          </a:p>
          <a:p>
            <a:pPr marL="171450" indent="-171450">
              <a:buFont typeface="Arial"/>
              <a:buChar char="•"/>
            </a:pPr>
            <a:r>
              <a:rPr lang="ru-RU" dirty="0" err="1" smtClean="0"/>
              <a:t>Прит</a:t>
            </a:r>
            <a:r>
              <a:rPr lang="en-US" dirty="0" smtClean="0"/>
              <a:t>. 1:33</a:t>
            </a:r>
          </a:p>
          <a:p>
            <a:pPr marL="171450" indent="-171450">
              <a:buFont typeface="Arial"/>
              <a:buChar char="•"/>
            </a:pPr>
            <a:r>
              <a:rPr lang="ru-RU" dirty="0" err="1" smtClean="0"/>
              <a:t>Аггея</a:t>
            </a:r>
            <a:r>
              <a:rPr lang="ru-RU" baseline="0" dirty="0" smtClean="0"/>
              <a:t> </a:t>
            </a:r>
            <a:r>
              <a:rPr lang="en-US" dirty="0" smtClean="0"/>
              <a:t>2:5</a:t>
            </a:r>
          </a:p>
          <a:p>
            <a:pPr marL="171450" indent="-171450">
              <a:buFont typeface="Arial"/>
              <a:buChar char="•"/>
            </a:pPr>
            <a:r>
              <a:rPr lang="en-US" dirty="0" smtClean="0"/>
              <a:t>1 </a:t>
            </a:r>
            <a:r>
              <a:rPr lang="ru-RU" dirty="0" smtClean="0"/>
              <a:t>Пет</a:t>
            </a:r>
            <a:r>
              <a:rPr lang="en-US" dirty="0" smtClean="0"/>
              <a:t>. 3:14</a:t>
            </a:r>
          </a:p>
          <a:p>
            <a:r>
              <a:rPr lang="en-US" dirty="0" smtClean="0"/>
              <a:t>1 </a:t>
            </a:r>
            <a:r>
              <a:rPr lang="ru-RU" dirty="0" smtClean="0"/>
              <a:t>Ин.</a:t>
            </a:r>
            <a:r>
              <a:rPr lang="en-US" dirty="0" smtClean="0"/>
              <a:t> 4:18, 19 </a:t>
            </a:r>
          </a:p>
          <a:p>
            <a:endParaRPr lang="en-US" dirty="0" smtClean="0"/>
          </a:p>
          <a:p>
            <a:r>
              <a:rPr lang="ru-RU" sz="1200" kern="1200" dirty="0" smtClean="0">
                <a:solidFill>
                  <a:schemeClr val="tx1"/>
                </a:solidFill>
                <a:latin typeface="+mn-lt"/>
                <a:ea typeface="+mn-ea"/>
                <a:cs typeface="+mn-cs"/>
              </a:rPr>
              <a:t>Страх и беспокойство очень похожие понятия. Они часто встречаются в жизни, имеют разрушительное влияние, и болезненны для человека. Обычные симптомы тревоги включают страх, беспокойство, бессонницу, нервное возбуждение, напряжение, головную боль, утомление, головокружение, учащенный пульс, отдышку,  чрезмерное потоотделение, трудности концентрации внимания, </a:t>
            </a:r>
            <a:r>
              <a:rPr lang="ru-RU" sz="1200" kern="1200" dirty="0" err="1" smtClean="0">
                <a:solidFill>
                  <a:schemeClr val="tx1"/>
                </a:solidFill>
                <a:latin typeface="+mn-lt"/>
                <a:ea typeface="+mn-ea"/>
                <a:cs typeface="+mn-cs"/>
              </a:rPr>
              <a:t>гиперактивность</a:t>
            </a:r>
            <a:r>
              <a:rPr lang="ru-RU" sz="1200" kern="1200" dirty="0" smtClean="0">
                <a:solidFill>
                  <a:schemeClr val="tx1"/>
                </a:solidFill>
                <a:latin typeface="+mn-lt"/>
                <a:ea typeface="+mn-ea"/>
                <a:cs typeface="+mn-cs"/>
              </a:rPr>
              <a:t>.  Тревога также может переходить в панику. Бог желает нас освободить от подобных чувств, поэтому приглашает довериться Ему.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8</a:t>
            </a:fld>
            <a:endParaRPr lang="en-US"/>
          </a:p>
        </p:txBody>
      </p:sp>
    </p:spTree>
    <p:extLst>
      <p:ext uri="{BB962C8B-B14F-4D97-AF65-F5344CB8AC3E}">
        <p14:creationId xmlns="" xmlns:p14="http://schemas.microsoft.com/office/powerpoint/2010/main" val="151202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Что больше всего заставляет вас особенно бояться и почему? Насколько целесообразен ваш страх? Что помогает вам высвободиться из этого состояния страха или что облегчает сам по себе страх?</a:t>
            </a:r>
            <a:r>
              <a:rPr lang="ru-RU"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9</a:t>
            </a:fld>
            <a:endParaRPr lang="en-US"/>
          </a:p>
        </p:txBody>
      </p:sp>
    </p:spTree>
    <p:extLst>
      <p:ext uri="{BB962C8B-B14F-4D97-AF65-F5344CB8AC3E}">
        <p14:creationId xmlns="" xmlns:p14="http://schemas.microsoft.com/office/powerpoint/2010/main" val="399555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не бойся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Прочтите Бытие 15:1-3. Какой источник страха был у Авраама? Какие веские причины были у него, чтобы бояться?</a:t>
            </a:r>
            <a:endParaRPr lang="en-US" dirty="0"/>
          </a:p>
        </p:txBody>
      </p:sp>
      <p:sp>
        <p:nvSpPr>
          <p:cNvPr id="4" name="Slide Number Placeholder 3"/>
          <p:cNvSpPr>
            <a:spLocks noGrp="1"/>
          </p:cNvSpPr>
          <p:nvPr>
            <p:ph type="sldNum" sz="quarter" idx="10"/>
          </p:nvPr>
        </p:nvSpPr>
        <p:spPr/>
        <p:txBody>
          <a:bodyPr/>
          <a:lstStyle/>
          <a:p>
            <a:fld id="{380E754F-681C-8D4A-8008-F880CF09E9F4}" type="slidenum">
              <a:rPr lang="en-US" smtClean="0"/>
              <a:pPr/>
              <a:t>10</a:t>
            </a:fld>
            <a:endParaRPr lang="en-US"/>
          </a:p>
        </p:txBody>
      </p:sp>
    </p:spTree>
    <p:extLst>
      <p:ext uri="{BB962C8B-B14F-4D97-AF65-F5344CB8AC3E}">
        <p14:creationId xmlns="" xmlns:p14="http://schemas.microsoft.com/office/powerpoint/2010/main" val="342765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210821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363663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15357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312376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116860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162979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9129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24636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106770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77980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EB3C6-B9CB-9B49-AB55-6CD51D87A6AD}"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29140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EB3C6-B9CB-9B49-AB55-6CD51D87A6AD}" type="datetimeFigureOut">
              <a:rPr lang="en-US" smtClean="0"/>
              <a:pPr/>
              <a:t>12/21/2014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61035-E9C1-9D4F-A3B4-521F8FD46670}" type="slidenum">
              <a:rPr lang="en-US" smtClean="0"/>
              <a:pPr/>
              <a:t>‹#›</a:t>
            </a:fld>
            <a:endParaRPr lang="en-US"/>
          </a:p>
        </p:txBody>
      </p:sp>
    </p:spTree>
    <p:extLst>
      <p:ext uri="{BB962C8B-B14F-4D97-AF65-F5344CB8AC3E}">
        <p14:creationId xmlns="" xmlns:p14="http://schemas.microsoft.com/office/powerpoint/2010/main" val="222546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dventistwomensministries.org/"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51111"/>
          <a:stretch>
            <a:fillRect/>
          </a:stretch>
        </p:blipFill>
        <p:spPr bwMode="auto">
          <a:xfrm>
            <a:off x="1" y="3505200"/>
            <a:ext cx="9144000"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b="58889"/>
          <a:stretch>
            <a:fillRect/>
          </a:stretch>
        </p:blipFill>
        <p:spPr bwMode="auto">
          <a:xfrm>
            <a:off x="1" y="0"/>
            <a:ext cx="91440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669066" y="350470"/>
            <a:ext cx="5017734" cy="1143000"/>
          </a:xfrm>
        </p:spPr>
        <p:txBody>
          <a:bodyPr>
            <a:noAutofit/>
          </a:bodyPr>
          <a:lstStyle/>
          <a:p>
            <a:r>
              <a:rPr lang="en-US" b="1" dirty="0" smtClean="0">
                <a:solidFill>
                  <a:srgbClr val="FFFFFF"/>
                </a:solidFill>
                <a:effectLst>
                  <a:outerShdw blurRad="38100" dist="38100" dir="2700000" algn="tl">
                    <a:srgbClr val="000000">
                      <a:alpha val="43137"/>
                    </a:srgbClr>
                  </a:outerShdw>
                </a:effectLst>
              </a:rPr>
              <a:t/>
            </a:r>
            <a:br>
              <a:rPr lang="en-US" b="1" dirty="0" smtClean="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ru-RU" b="1" dirty="0" smtClean="0">
                <a:solidFill>
                  <a:srgbClr val="FFFFFF"/>
                </a:solidFill>
                <a:effectLst>
                  <a:outerShdw blurRad="38100" dist="38100" dir="2700000" algn="tl">
                    <a:srgbClr val="000000">
                      <a:alpha val="43137"/>
                    </a:srgbClr>
                  </a:outerShdw>
                </a:effectLst>
              </a:rPr>
              <a:t>Не бойся</a:t>
            </a:r>
            <a:r>
              <a:rPr lang="en-US" b="1" dirty="0" smtClean="0">
                <a:solidFill>
                  <a:srgbClr val="FFFFFF"/>
                </a:solidFill>
                <a:effectLst>
                  <a:outerShdw blurRad="38100" dist="38100" dir="2700000" algn="tl">
                    <a:srgbClr val="000000">
                      <a:alpha val="43137"/>
                    </a:srgbClr>
                  </a:outerShdw>
                </a:effectLst>
              </a:rPr>
              <a:t/>
            </a:r>
            <a:br>
              <a:rPr lang="en-US" b="1" dirty="0" smtClean="0">
                <a:solidFill>
                  <a:srgbClr val="FFFFFF"/>
                </a:solidFill>
                <a:effectLst>
                  <a:outerShdw blurRad="38100" dist="38100" dir="2700000" algn="tl">
                    <a:srgbClr val="000000">
                      <a:alpha val="43137"/>
                    </a:srgbClr>
                  </a:outerShdw>
                </a:effectLst>
              </a:rPr>
            </a:br>
            <a:r>
              <a:rPr lang="en-US" dirty="0" smtClean="0">
                <a:solidFill>
                  <a:srgbClr val="FFFFFF"/>
                </a:solidFill>
              </a:rPr>
              <a:t/>
            </a:r>
            <a:br>
              <a:rPr lang="en-US" dirty="0" smtClean="0">
                <a:solidFill>
                  <a:srgbClr val="FFFFFF"/>
                </a:solidFill>
              </a:rPr>
            </a:br>
            <a:endParaRPr lang="en-US" dirty="0">
              <a:solidFill>
                <a:srgbClr val="FFFFFF"/>
              </a:solidFill>
            </a:endParaRPr>
          </a:p>
        </p:txBody>
      </p:sp>
      <p:sp>
        <p:nvSpPr>
          <p:cNvPr id="3" name="Content Placeholder 2"/>
          <p:cNvSpPr>
            <a:spLocks noGrp="1"/>
          </p:cNvSpPr>
          <p:nvPr>
            <p:ph idx="1"/>
          </p:nvPr>
        </p:nvSpPr>
        <p:spPr>
          <a:xfrm>
            <a:off x="1021680" y="2363511"/>
            <a:ext cx="7145528" cy="3145271"/>
          </a:xfrm>
        </p:spPr>
        <p:txBody>
          <a:bodyPr>
            <a:normAutofit/>
          </a:bodyPr>
          <a:lstStyle/>
          <a:p>
            <a:pPr algn="ctr"/>
            <a:r>
              <a:rPr lang="ru-RU" sz="4000" b="1" dirty="0" smtClean="0"/>
              <a:t>Прочтите Бытие 15:1-3. Какой источник страха был у Авраама? Какие веские причины были у него, чтобы бояться?</a:t>
            </a:r>
            <a:endParaRPr lang="en-US" sz="4000" dirty="0" smtClean="0"/>
          </a:p>
          <a:p>
            <a:pPr algn="ctr"/>
            <a:endParaRPr lang="en-US" sz="4000" dirty="0"/>
          </a:p>
        </p:txBody>
      </p:sp>
    </p:spTree>
    <p:extLst>
      <p:ext uri="{BB962C8B-B14F-4D97-AF65-F5344CB8AC3E}">
        <p14:creationId xmlns="" xmlns:p14="http://schemas.microsoft.com/office/powerpoint/2010/main" val="141635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57" y="0"/>
            <a:ext cx="9147457" cy="6858000"/>
          </a:xfrm>
          <a:prstGeom prst="rect">
            <a:avLst/>
          </a:prstGeom>
        </p:spPr>
      </p:pic>
      <p:sp>
        <p:nvSpPr>
          <p:cNvPr id="3" name="Content Placeholder 2"/>
          <p:cNvSpPr>
            <a:spLocks noGrp="1"/>
          </p:cNvSpPr>
          <p:nvPr>
            <p:ph idx="1"/>
          </p:nvPr>
        </p:nvSpPr>
        <p:spPr/>
        <p:txBody>
          <a:bodyPr>
            <a:noAutofit/>
          </a:bodyPr>
          <a:lstStyle/>
          <a:p>
            <a:r>
              <a:rPr lang="ru-RU" b="1" dirty="0" smtClean="0">
                <a:solidFill>
                  <a:srgbClr val="0070C0"/>
                </a:solidFill>
              </a:rPr>
              <a:t>Господь призвал Авраама </a:t>
            </a:r>
            <a:r>
              <a:rPr lang="ru-RU" dirty="0" smtClean="0"/>
              <a:t>и обещал ему, что сделает через него великий народ. Годы прошли, наследника не было, Авраам засомневался, и этот фактор стал объектом его беспокойства. </a:t>
            </a:r>
          </a:p>
          <a:p>
            <a:r>
              <a:rPr lang="ru-RU" b="1" dirty="0" smtClean="0">
                <a:solidFill>
                  <a:srgbClr val="0070C0"/>
                </a:solidFill>
              </a:rPr>
              <a:t>Божий ответ на озабоченность Авраама было: "Не бойся... </a:t>
            </a:r>
            <a:r>
              <a:rPr lang="ru-RU" dirty="0" smtClean="0"/>
              <a:t>Я твой щит, награда твоя весьма велика" (Быт 15:1). </a:t>
            </a:r>
            <a:r>
              <a:rPr lang="en-US" dirty="0" smtClean="0"/>
              <a:t> </a:t>
            </a:r>
            <a:endParaRPr lang="en-US" dirty="0"/>
          </a:p>
        </p:txBody>
      </p:sp>
    </p:spTree>
    <p:extLst>
      <p:ext uri="{BB962C8B-B14F-4D97-AF65-F5344CB8AC3E}">
        <p14:creationId xmlns="" xmlns:p14="http://schemas.microsoft.com/office/powerpoint/2010/main" val="1635832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580680" y="1988302"/>
            <a:ext cx="8229600" cy="4525963"/>
          </a:xfrm>
        </p:spPr>
        <p:txBody>
          <a:bodyPr>
            <a:normAutofit/>
          </a:bodyPr>
          <a:lstStyle/>
          <a:p>
            <a:pPr marL="0" indent="0" algn="ctr">
              <a:buNone/>
            </a:pPr>
            <a:r>
              <a:rPr lang="ru-RU" sz="4000" b="1" dirty="0" smtClean="0">
                <a:solidFill>
                  <a:srgbClr val="0070C0"/>
                </a:solidFill>
              </a:rPr>
              <a:t>Тревога служит доказательством чувства неопределенности. </a:t>
            </a:r>
            <a:r>
              <a:rPr lang="ru-RU" sz="4000" dirty="0" smtClean="0"/>
              <a:t>Такого рода неопределенность может быть о ближайшем или далеком будущем, или даже о том, что может и не случиться, так как тревога живет только в нашей голове.</a:t>
            </a:r>
            <a:endParaRPr lang="en-US" sz="4000" dirty="0"/>
          </a:p>
        </p:txBody>
      </p:sp>
    </p:spTree>
    <p:extLst>
      <p:ext uri="{BB962C8B-B14F-4D97-AF65-F5344CB8AC3E}">
        <p14:creationId xmlns="" xmlns:p14="http://schemas.microsoft.com/office/powerpoint/2010/main" val="54669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74840" y="1815843"/>
            <a:ext cx="8229600" cy="4525963"/>
          </a:xfrm>
        </p:spPr>
        <p:txBody>
          <a:bodyPr>
            <a:normAutofit fontScale="92500"/>
          </a:bodyPr>
          <a:lstStyle/>
          <a:p>
            <a:pPr algn="ctr"/>
            <a:r>
              <a:rPr lang="ru-RU" sz="3600" b="1" dirty="0" smtClean="0"/>
              <a:t>Каким образом лучше использовать Божье заверение - "Не бойтесь"- в разных жизненных ситуациях? Как всегда помнить о том, что не важно в каком положении мы оказались, Бог сильнее и больше чем наша проблема, и что Он любит нас с такой великой любовью, что наш страх кажется мелочью? </a:t>
            </a:r>
            <a:endParaRPr lang="ru-RU" sz="3600" dirty="0" smtClean="0"/>
          </a:p>
          <a:p>
            <a:pPr algn="ctr"/>
            <a:endParaRPr lang="en-US" sz="3600" dirty="0" smtClean="0"/>
          </a:p>
          <a:p>
            <a:pPr marL="0" indent="0" algn="ctr">
              <a:buNone/>
            </a:pPr>
            <a:endParaRPr lang="en-US" sz="3600" dirty="0"/>
          </a:p>
        </p:txBody>
      </p:sp>
    </p:spTree>
    <p:extLst>
      <p:ext uri="{BB962C8B-B14F-4D97-AF65-F5344CB8AC3E}">
        <p14:creationId xmlns="" xmlns:p14="http://schemas.microsoft.com/office/powerpoint/2010/main" val="1553578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438433" y="387849"/>
            <a:ext cx="5264691" cy="1143000"/>
          </a:xfrm>
        </p:spPr>
        <p:txBody>
          <a:bodyPr>
            <a:noAutofit/>
          </a:bodyPr>
          <a:lstStyle/>
          <a:p>
            <a:r>
              <a:rPr lang="ru-RU" b="1" dirty="0" smtClean="0">
                <a:solidFill>
                  <a:schemeClr val="bg1"/>
                </a:solidFill>
                <a:effectLst>
                  <a:outerShdw blurRad="38100" dist="38100" dir="2700000" algn="tl">
                    <a:srgbClr val="000000">
                      <a:alpha val="43137"/>
                    </a:srgbClr>
                  </a:outerShdw>
                </a:effectLst>
              </a:rPr>
              <a:t>Доверие и беспокойство</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ndParaRPr>
          </a:p>
        </p:txBody>
      </p:sp>
      <p:sp>
        <p:nvSpPr>
          <p:cNvPr id="3" name="Content Placeholder 2"/>
          <p:cNvSpPr>
            <a:spLocks noGrp="1"/>
          </p:cNvSpPr>
          <p:nvPr>
            <p:ph idx="1"/>
          </p:nvPr>
        </p:nvSpPr>
        <p:spPr>
          <a:xfrm>
            <a:off x="473524" y="2111790"/>
            <a:ext cx="8229600" cy="3515736"/>
          </a:xfrm>
        </p:spPr>
        <p:txBody>
          <a:bodyPr>
            <a:normAutofit/>
          </a:bodyPr>
          <a:lstStyle/>
          <a:p>
            <a:pPr algn="ctr"/>
            <a:r>
              <a:rPr lang="ru-RU" sz="4000" b="1" dirty="0" smtClean="0"/>
              <a:t>Прочитайте утешающие слова Иисуса обращенные ученикам в Ин. 14:1,2. Что произошло до этого? Куда Он попытался направить их мысли? </a:t>
            </a:r>
            <a:endParaRPr lang="ru-RU" sz="4000" dirty="0" smtClean="0"/>
          </a:p>
        </p:txBody>
      </p:sp>
    </p:spTree>
    <p:extLst>
      <p:ext uri="{BB962C8B-B14F-4D97-AF65-F5344CB8AC3E}">
        <p14:creationId xmlns="" xmlns:p14="http://schemas.microsoft.com/office/powerpoint/2010/main" val="643611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506172" y="2123642"/>
            <a:ext cx="8229600" cy="3956765"/>
          </a:xfrm>
        </p:spPr>
        <p:txBody>
          <a:bodyPr>
            <a:normAutofit/>
          </a:bodyPr>
          <a:lstStyle/>
          <a:p>
            <a:pPr marL="0" indent="0" algn="ctr">
              <a:buNone/>
            </a:pPr>
            <a:r>
              <a:rPr lang="ru-RU" sz="4000" b="1" dirty="0" smtClean="0">
                <a:solidFill>
                  <a:srgbClr val="0070C0"/>
                </a:solidFill>
                <a:effectLst>
                  <a:outerShdw blurRad="38100" dist="38100" dir="2700000" algn="tl">
                    <a:srgbClr val="000000">
                      <a:alpha val="43137"/>
                    </a:srgbClr>
                  </a:outerShdw>
                </a:effectLst>
              </a:rPr>
              <a:t>Эти полные любви слова </a:t>
            </a:r>
            <a:r>
              <a:rPr lang="ru-RU" sz="4000" b="1" dirty="0" smtClean="0">
                <a:solidFill>
                  <a:srgbClr val="0070C0"/>
                </a:solidFill>
                <a:effectLst>
                  <a:outerShdw blurRad="38100" dist="38100" dir="2700000" algn="tl">
                    <a:srgbClr val="000000">
                      <a:alpha val="43137"/>
                    </a:srgbClr>
                  </a:outerShdw>
                </a:effectLst>
              </a:rPr>
              <a:t>вдохновляют на то, чтобы </a:t>
            </a:r>
            <a:r>
              <a:rPr lang="ru-RU" sz="4000" b="1" dirty="0" smtClean="0">
                <a:solidFill>
                  <a:srgbClr val="0070C0"/>
                </a:solidFill>
                <a:effectLst>
                  <a:outerShdw blurRad="38100" dist="38100" dir="2700000" algn="tl">
                    <a:srgbClr val="000000">
                      <a:alpha val="43137"/>
                    </a:srgbClr>
                  </a:outerShdw>
                </a:effectLst>
              </a:rPr>
              <a:t>доверять Богу. </a:t>
            </a:r>
            <a:r>
              <a:rPr lang="ru-RU" sz="4000" dirty="0" smtClean="0"/>
              <a:t>Доверять Отцу, доверять Иисусу, потому что именно доверие освобождает угнетенные сердца.</a:t>
            </a:r>
            <a:endParaRPr lang="en-US" sz="4000" dirty="0"/>
          </a:p>
        </p:txBody>
      </p:sp>
    </p:spTree>
    <p:extLst>
      <p:ext uri="{BB962C8B-B14F-4D97-AF65-F5344CB8AC3E}">
        <p14:creationId xmlns="" xmlns:p14="http://schemas.microsoft.com/office/powerpoint/2010/main" val="599581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841" y="0"/>
            <a:ext cx="9507119" cy="6858000"/>
          </a:xfrm>
          <a:prstGeom prst="rect">
            <a:avLst/>
          </a:prstGeom>
        </p:spPr>
      </p:pic>
      <p:sp>
        <p:nvSpPr>
          <p:cNvPr id="3" name="Content Placeholder 2"/>
          <p:cNvSpPr>
            <a:spLocks noGrp="1"/>
          </p:cNvSpPr>
          <p:nvPr>
            <p:ph idx="1"/>
          </p:nvPr>
        </p:nvSpPr>
        <p:spPr>
          <a:xfrm>
            <a:off x="924904" y="1873758"/>
            <a:ext cx="7363820" cy="4097960"/>
          </a:xfrm>
        </p:spPr>
        <p:txBody>
          <a:bodyPr>
            <a:normAutofit fontScale="92500" lnSpcReduction="10000"/>
          </a:bodyPr>
          <a:lstStyle/>
          <a:p>
            <a:pPr algn="ctr"/>
            <a:r>
              <a:rPr lang="ru-RU" sz="4000" b="1" dirty="0" smtClean="0"/>
              <a:t>Каким образом псалмопевец сравнивает доверие Богу с доверием человеку? </a:t>
            </a:r>
            <a:r>
              <a:rPr lang="ru-RU" sz="4000" i="1" dirty="0" err="1" smtClean="0"/>
              <a:t>Пс</a:t>
            </a:r>
            <a:r>
              <a:rPr lang="ru-RU" sz="4000" i="1" dirty="0" smtClean="0"/>
              <a:t>. 117:8, 9 </a:t>
            </a:r>
          </a:p>
          <a:p>
            <a:pPr marL="0" indent="0" algn="ctr">
              <a:buNone/>
            </a:pPr>
            <a:r>
              <a:rPr lang="ru-RU" sz="4400" b="1" dirty="0" smtClean="0">
                <a:solidFill>
                  <a:srgbClr val="0070C0"/>
                </a:solidFill>
                <a:effectLst>
                  <a:outerShdw blurRad="38100" dist="38100" dir="2700000" algn="tl">
                    <a:srgbClr val="000000">
                      <a:alpha val="43137"/>
                    </a:srgbClr>
                  </a:outerShdw>
                </a:effectLst>
              </a:rPr>
              <a:t>Человек склонен к переменам в отношениях и </a:t>
            </a:r>
            <a:r>
              <a:rPr lang="ru-RU" sz="4400" b="1" dirty="0" smtClean="0">
                <a:solidFill>
                  <a:srgbClr val="0070C0"/>
                </a:solidFill>
                <a:effectLst>
                  <a:outerShdw blurRad="38100" dist="38100" dir="2700000" algn="tl">
                    <a:srgbClr val="000000">
                      <a:alpha val="43137"/>
                    </a:srgbClr>
                  </a:outerShdw>
                </a:effectLst>
              </a:rPr>
              <a:t>в настроении</a:t>
            </a:r>
            <a:r>
              <a:rPr lang="ru-RU" sz="4400" b="1" dirty="0" smtClean="0">
                <a:solidFill>
                  <a:srgbClr val="0070C0"/>
                </a:solidFill>
                <a:effectLst>
                  <a:outerShdw blurRad="38100" dist="38100" dir="2700000" algn="tl">
                    <a:srgbClr val="000000">
                      <a:alpha val="43137"/>
                    </a:srgbClr>
                  </a:outerShdw>
                </a:effectLst>
              </a:rPr>
              <a:t>, и напротив Бог в Своих обещаниях верен.</a:t>
            </a:r>
            <a:endParaRPr lang="en-US"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12131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54951" y="1872440"/>
            <a:ext cx="8042289" cy="4525963"/>
          </a:xfrm>
        </p:spPr>
        <p:txBody>
          <a:bodyPr>
            <a:noAutofit/>
          </a:bodyPr>
          <a:lstStyle/>
          <a:p>
            <a:pPr algn="ctr">
              <a:buFont typeface="Arial" pitchFamily="34" charset="0"/>
              <a:buChar char="•"/>
            </a:pPr>
            <a:r>
              <a:rPr lang="ru-RU" b="1" dirty="0" smtClean="0"/>
              <a:t>Уделите некоторое время на то, чтобы вспомнить о том, как Бог ответил вам на ваши молитвы или сделал что-то лучшее для вас. </a:t>
            </a:r>
          </a:p>
          <a:p>
            <a:pPr algn="ctr">
              <a:buFont typeface="Arial" pitchFamily="34" charset="0"/>
              <a:buChar char="•"/>
            </a:pPr>
            <a:r>
              <a:rPr lang="ru-RU" b="1" dirty="0" smtClean="0"/>
              <a:t>Каким образом эти рассказанные вами опыты усилили ваше доверие Небесному Отцу в сложных жизненных ситуациях, которые вызывали волнение и тревогу? </a:t>
            </a:r>
            <a:endParaRPr lang="ru-RU" dirty="0" smtClean="0"/>
          </a:p>
          <a:p>
            <a:pPr algn="ctr"/>
            <a:endParaRPr lang="en-US" dirty="0"/>
          </a:p>
        </p:txBody>
      </p:sp>
    </p:spTree>
    <p:extLst>
      <p:ext uri="{BB962C8B-B14F-4D97-AF65-F5344CB8AC3E}">
        <p14:creationId xmlns="" xmlns:p14="http://schemas.microsoft.com/office/powerpoint/2010/main" val="44180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157512" y="369428"/>
            <a:ext cx="5529287" cy="1143000"/>
          </a:xfrm>
        </p:spPr>
        <p:txBody>
          <a:bodyPr>
            <a:noAutofit/>
          </a:bodyPr>
          <a:lstStyle/>
          <a:p>
            <a:r>
              <a:rPr lang="en-US" b="1" dirty="0" smtClean="0">
                <a:solidFill>
                  <a:srgbClr val="FFFFFF"/>
                </a:solidFill>
                <a:effectLst>
                  <a:outerShdw blurRad="38100" dist="38100" dir="2700000" algn="tl">
                    <a:srgbClr val="000000">
                      <a:alpha val="43137"/>
                    </a:srgbClr>
                  </a:outerShdw>
                </a:effectLst>
              </a:rPr>
              <a:t/>
            </a:r>
            <a:br>
              <a:rPr lang="en-US" b="1" dirty="0" smtClean="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ru-RU" b="1" dirty="0" smtClean="0">
                <a:solidFill>
                  <a:srgbClr val="FFFFFF"/>
                </a:solidFill>
                <a:effectLst>
                  <a:outerShdw blurRad="38100" dist="38100" dir="2700000" algn="tl">
                    <a:srgbClr val="000000">
                      <a:alpha val="43137"/>
                    </a:srgbClr>
                  </a:outerShdw>
                </a:effectLst>
              </a:rPr>
              <a:t>О птицах и лилиях</a:t>
            </a:r>
            <a:r>
              <a:rPr lang="en-US" b="1" dirty="0" smtClean="0">
                <a:solidFill>
                  <a:srgbClr val="FFFFFF"/>
                </a:solidFill>
                <a:effectLst>
                  <a:outerShdw blurRad="38100" dist="38100" dir="2700000" algn="tl">
                    <a:srgbClr val="000000">
                      <a:alpha val="43137"/>
                    </a:srgbClr>
                  </a:outerShdw>
                </a:effectLst>
              </a:rPr>
              <a:t/>
            </a:r>
            <a:br>
              <a:rPr lang="en-US" b="1" dirty="0" smtClean="0">
                <a:solidFill>
                  <a:srgbClr val="FFFFFF"/>
                </a:solidFill>
                <a:effectLst>
                  <a:outerShdw blurRad="38100" dist="38100" dir="2700000" algn="tl">
                    <a:srgbClr val="000000">
                      <a:alpha val="43137"/>
                    </a:srgbClr>
                  </a:outerShdw>
                </a:effectLst>
              </a:rPr>
            </a:br>
            <a:r>
              <a:rPr lang="en-US" b="1" dirty="0" smtClean="0">
                <a:solidFill>
                  <a:srgbClr val="FFFFFF"/>
                </a:solidFill>
              </a:rPr>
              <a:t/>
            </a:r>
            <a:br>
              <a:rPr lang="en-US" b="1" dirty="0" smtClean="0">
                <a:solidFill>
                  <a:srgbClr val="FFFFFF"/>
                </a:solidFill>
              </a:rPr>
            </a:br>
            <a:endParaRPr lang="en-US" b="1" dirty="0">
              <a:solidFill>
                <a:srgbClr val="FFFFFF"/>
              </a:solidFill>
            </a:endParaRPr>
          </a:p>
        </p:txBody>
      </p:sp>
      <p:sp>
        <p:nvSpPr>
          <p:cNvPr id="3" name="Content Placeholder 2"/>
          <p:cNvSpPr>
            <a:spLocks noGrp="1"/>
          </p:cNvSpPr>
          <p:nvPr>
            <p:ph idx="1"/>
          </p:nvPr>
        </p:nvSpPr>
        <p:spPr>
          <a:xfrm>
            <a:off x="772194" y="1761603"/>
            <a:ext cx="7540217" cy="4525963"/>
          </a:xfrm>
        </p:spPr>
        <p:txBody>
          <a:bodyPr/>
          <a:lstStyle/>
          <a:p>
            <a:pPr algn="ctr"/>
            <a:r>
              <a:rPr lang="ru-RU" b="1" dirty="0" smtClean="0"/>
              <a:t>Помимо добрых советов Иисуса избегать беспокойства, какие еще уроки мы можем приобрести для себя из нагорной проповеди? </a:t>
            </a:r>
            <a:r>
              <a:rPr lang="ru-RU" i="1" dirty="0" err="1" smtClean="0"/>
              <a:t>Мф</a:t>
            </a:r>
            <a:r>
              <a:rPr lang="ru-RU" i="1" dirty="0" smtClean="0"/>
              <a:t>. 6:25-33 </a:t>
            </a:r>
          </a:p>
          <a:p>
            <a:endParaRPr lang="en-US" sz="1100" dirty="0" smtClean="0"/>
          </a:p>
          <a:p>
            <a:pPr algn="ctr">
              <a:buNone/>
            </a:pPr>
            <a:r>
              <a:rPr lang="ru-RU" dirty="0" smtClean="0"/>
              <a:t>Через эти стихи Иисус дает нам ряд принципов, и </a:t>
            </a:r>
            <a:r>
              <a:rPr lang="ru-RU" dirty="0" smtClean="0">
                <a:solidFill>
                  <a:srgbClr val="0070C0"/>
                </a:solidFill>
              </a:rPr>
              <a:t>если бы мы их все серьезно исполняли, то это помогло бы каждому верующему избегать стрессов. </a:t>
            </a:r>
          </a:p>
          <a:p>
            <a:endParaRPr lang="en-US" dirty="0"/>
          </a:p>
        </p:txBody>
      </p:sp>
    </p:spTree>
    <p:extLst>
      <p:ext uri="{BB962C8B-B14F-4D97-AF65-F5344CB8AC3E}">
        <p14:creationId xmlns="" xmlns:p14="http://schemas.microsoft.com/office/powerpoint/2010/main" val="321778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57200" y="1864815"/>
            <a:ext cx="8229600" cy="4525963"/>
          </a:xfrm>
        </p:spPr>
        <p:txBody>
          <a:bodyPr>
            <a:normAutofit fontScale="92500"/>
          </a:bodyPr>
          <a:lstStyle/>
          <a:p>
            <a:r>
              <a:rPr lang="ru-RU" b="1" dirty="0" smtClean="0">
                <a:solidFill>
                  <a:srgbClr val="00B050"/>
                </a:solidFill>
                <a:effectLst>
                  <a:outerShdw blurRad="38100" dist="38100" dir="2700000" algn="tl">
                    <a:srgbClr val="000000">
                      <a:alpha val="43137"/>
                    </a:srgbClr>
                  </a:outerShdw>
                </a:effectLst>
              </a:rPr>
              <a:t>Думайте об этом в перспективе (стих 25) .</a:t>
            </a:r>
            <a:r>
              <a:rPr lang="ru-RU" b="1" i="1" dirty="0" smtClean="0">
                <a:solidFill>
                  <a:srgbClr val="00B050"/>
                </a:solidFill>
                <a:effectLst>
                  <a:outerShdw blurRad="38100" dist="38100" dir="2700000" algn="tl">
                    <a:srgbClr val="000000">
                      <a:alpha val="43137"/>
                    </a:srgbClr>
                  </a:outerShdw>
                </a:effectLst>
              </a:rPr>
              <a:t> </a:t>
            </a:r>
            <a:r>
              <a:rPr lang="ru-RU" dirty="0" smtClean="0"/>
              <a:t>Из-за чрезмерно плотного графика мы теряем из виду действительно важные вещи. </a:t>
            </a:r>
          </a:p>
          <a:p>
            <a:r>
              <a:rPr lang="ru-RU" b="1" dirty="0" smtClean="0">
                <a:solidFill>
                  <a:srgbClr val="00B050"/>
                </a:solidFill>
                <a:effectLst>
                  <a:outerShdw blurRad="38100" dist="38100" dir="2700000" algn="tl">
                    <a:srgbClr val="000000">
                      <a:alpha val="43137"/>
                    </a:srgbClr>
                  </a:outerShdw>
                </a:effectLst>
              </a:rPr>
              <a:t>Наслаждаться простыми и обычными явлениями природы (стихи 26, 28-30).  </a:t>
            </a:r>
            <a:r>
              <a:rPr lang="ru-RU" dirty="0" smtClean="0"/>
              <a:t>Птицы и лилии настолько обычные объекты в природе. Иисус выбрал их для описания, чтобы показать сложности, которые окружают самого человека.</a:t>
            </a:r>
            <a:endParaRPr lang="en-US" dirty="0"/>
          </a:p>
        </p:txBody>
      </p:sp>
    </p:spTree>
    <p:extLst>
      <p:ext uri="{BB962C8B-B14F-4D97-AF65-F5344CB8AC3E}">
        <p14:creationId xmlns="" xmlns:p14="http://schemas.microsoft.com/office/powerpoint/2010/main" val="76972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Subtitle 2"/>
          <p:cNvSpPr>
            <a:spLocks noGrp="1"/>
          </p:cNvSpPr>
          <p:nvPr>
            <p:ph type="subTitle" idx="1"/>
          </p:nvPr>
        </p:nvSpPr>
        <p:spPr/>
        <p:txBody>
          <a:bodyPr>
            <a:normAutofit/>
          </a:bodyPr>
          <a:lstStyle/>
          <a:p>
            <a:r>
              <a:rPr lang="ru-RU" sz="1800" dirty="0" smtClean="0">
                <a:latin typeface="Adobe Caslon Pro"/>
                <a:cs typeface="Adobe Caslon Pro"/>
              </a:rPr>
              <a:t>Джулиан </a:t>
            </a:r>
            <a:r>
              <a:rPr lang="ru-RU" sz="1800" dirty="0" err="1" smtClean="0">
                <a:latin typeface="Adobe Caslon Pro"/>
                <a:cs typeface="Adobe Caslon Pro"/>
              </a:rPr>
              <a:t>Меглоса</a:t>
            </a:r>
            <a:endParaRPr lang="en-US" sz="1800" dirty="0">
              <a:latin typeface="Adobe Caslon Pro"/>
              <a:cs typeface="Adobe Caslon Pro"/>
            </a:endParaRPr>
          </a:p>
        </p:txBody>
      </p:sp>
      <p:pic>
        <p:nvPicPr>
          <p:cNvPr id="11"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101861" y="5410200"/>
            <a:ext cx="774939" cy="592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j0411802.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 y="3298665"/>
            <a:ext cx="3597252" cy="3597252"/>
          </a:xfrm>
          <a:prstGeom prst="rect">
            <a:avLst/>
          </a:prstGeom>
        </p:spPr>
      </p:pic>
      <p:sp>
        <p:nvSpPr>
          <p:cNvPr id="2" name="Title 1"/>
          <p:cNvSpPr>
            <a:spLocks noGrp="1"/>
          </p:cNvSpPr>
          <p:nvPr>
            <p:ph type="ctrTitle"/>
          </p:nvPr>
        </p:nvSpPr>
        <p:spPr>
          <a:xfrm>
            <a:off x="721080" y="2447963"/>
            <a:ext cx="7772400" cy="1470025"/>
          </a:xfrm>
        </p:spPr>
        <p:txBody>
          <a:bodyPr>
            <a:normAutofit fontScale="90000"/>
          </a:bodyPr>
          <a:lstStyle/>
          <a:p>
            <a:r>
              <a:rPr lang="ru-RU" b="1" dirty="0" smtClean="0">
                <a:solidFill>
                  <a:srgbClr val="000000"/>
                </a:solidFill>
                <a:effectLst>
                  <a:outerShdw blurRad="38100" dist="38100" dir="2700000" algn="tl">
                    <a:srgbClr val="000000">
                      <a:alpha val="43137"/>
                    </a:srgbClr>
                  </a:outerShdw>
                </a:effectLst>
                <a:latin typeface="Adobe Caslon Pro Bold"/>
                <a:cs typeface="Adobe Caslon Pro Bold"/>
              </a:rPr>
              <a:t>Урок 2</a:t>
            </a:r>
            <a:r>
              <a:rPr lang="en-US" b="1" dirty="0">
                <a:solidFill>
                  <a:srgbClr val="000000"/>
                </a:solidFill>
                <a:effectLst>
                  <a:outerShdw blurRad="38100" dist="38100" dir="2700000" algn="tl">
                    <a:srgbClr val="000000">
                      <a:alpha val="43137"/>
                    </a:srgbClr>
                  </a:outerShdw>
                </a:effectLst>
                <a:latin typeface="Adobe Caslon Pro Bold"/>
                <a:cs typeface="Adobe Caslon Pro Bold"/>
              </a:rPr>
              <a:t/>
            </a:r>
            <a:br>
              <a:rPr lang="en-US" b="1" dirty="0">
                <a:solidFill>
                  <a:srgbClr val="000000"/>
                </a:solidFill>
                <a:effectLst>
                  <a:outerShdw blurRad="38100" dist="38100" dir="2700000" algn="tl">
                    <a:srgbClr val="000000">
                      <a:alpha val="43137"/>
                    </a:srgbClr>
                  </a:outerShdw>
                </a:effectLst>
                <a:latin typeface="Adobe Caslon Pro Bold"/>
                <a:cs typeface="Adobe Caslon Pro Bold"/>
              </a:rPr>
            </a:br>
            <a:r>
              <a:rPr lang="ru-RU" b="1" dirty="0" smtClean="0">
                <a:solidFill>
                  <a:srgbClr val="008040"/>
                </a:solidFill>
                <a:effectLst>
                  <a:outerShdw blurRad="38100" dist="38100" dir="2700000" algn="tl">
                    <a:srgbClr val="000000">
                      <a:alpha val="43137"/>
                    </a:srgbClr>
                  </a:outerShdw>
                </a:effectLst>
                <a:latin typeface="Adobe Caslon Pro Bold"/>
                <a:cs typeface="Adobe Caslon Pro Bold"/>
              </a:rPr>
              <a:t>Божественное обещание для </a:t>
            </a:r>
            <a:r>
              <a:rPr lang="ru-RU" b="1" dirty="0" smtClean="0">
                <a:solidFill>
                  <a:srgbClr val="008040"/>
                </a:solidFill>
                <a:effectLst>
                  <a:outerShdw blurRad="38100" dist="38100" dir="2700000" algn="tl">
                    <a:srgbClr val="000000">
                      <a:alpha val="43137"/>
                    </a:srgbClr>
                  </a:outerShdw>
                </a:effectLst>
                <a:latin typeface="Adobe Caslon Pro Bold"/>
                <a:cs typeface="Adobe Caslon Pro Bold"/>
              </a:rPr>
              <a:t>тех, кто тревожится</a:t>
            </a:r>
            <a:r>
              <a:rPr lang="en-US" b="1" dirty="0" smtClean="0">
                <a:solidFill>
                  <a:srgbClr val="008040"/>
                </a:solidFill>
                <a:effectLst>
                  <a:outerShdw blurRad="38100" dist="38100" dir="2700000" algn="tl">
                    <a:srgbClr val="000000">
                      <a:alpha val="43137"/>
                    </a:srgbClr>
                  </a:outerShdw>
                </a:effectLst>
                <a:latin typeface="Adobe Caslon Pro Bold"/>
                <a:cs typeface="Adobe Caslon Pro Bold"/>
              </a:rPr>
              <a:t/>
            </a:r>
            <a:br>
              <a:rPr lang="en-US" b="1" dirty="0" smtClean="0">
                <a:solidFill>
                  <a:srgbClr val="008040"/>
                </a:solidFill>
                <a:effectLst>
                  <a:outerShdw blurRad="38100" dist="38100" dir="2700000" algn="tl">
                    <a:srgbClr val="000000">
                      <a:alpha val="43137"/>
                    </a:srgbClr>
                  </a:outerShdw>
                </a:effectLst>
                <a:latin typeface="Adobe Caslon Pro Bold"/>
                <a:cs typeface="Adobe Caslon Pro Bold"/>
              </a:rPr>
            </a:br>
            <a:endParaRPr lang="en-US" dirty="0">
              <a:solidFill>
                <a:srgbClr val="008040"/>
              </a:solidFill>
              <a:latin typeface="Adobe Caslon Pro Bold"/>
              <a:cs typeface="Adobe Caslon Pro Bold"/>
            </a:endParaRPr>
          </a:p>
        </p:txBody>
      </p:sp>
      <p:sp>
        <p:nvSpPr>
          <p:cNvPr id="12" name="Subtitle 2"/>
          <p:cNvSpPr txBox="1">
            <a:spLocks/>
          </p:cNvSpPr>
          <p:nvPr/>
        </p:nvSpPr>
        <p:spPr>
          <a:xfrm>
            <a:off x="27432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dirty="0" smtClean="0">
                <a:solidFill>
                  <a:srgbClr val="000000"/>
                </a:solidFill>
                <a:latin typeface="Calibri" pitchFamily="34" charset="0"/>
                <a:cs typeface="Calibri" pitchFamily="34" charset="0"/>
              </a:rPr>
              <a:t>Генеральная Конференция</a:t>
            </a:r>
            <a:endParaRPr lang="en-US" sz="1200" dirty="0" smtClean="0">
              <a:solidFill>
                <a:srgbClr val="000000"/>
              </a:solidFill>
              <a:latin typeface="Calibri" pitchFamily="34" charset="0"/>
              <a:cs typeface="Calibri" pitchFamily="34" charset="0"/>
            </a:endParaRPr>
          </a:p>
          <a:p>
            <a:r>
              <a:rPr lang="ru-RU" sz="1200" dirty="0" smtClean="0">
                <a:solidFill>
                  <a:srgbClr val="000000"/>
                </a:solidFill>
                <a:latin typeface="Calibri" pitchFamily="34" charset="0"/>
                <a:cs typeface="Calibri" pitchFamily="34" charset="0"/>
              </a:rPr>
              <a:t>Отдел Женского Служения</a:t>
            </a:r>
            <a:endParaRPr lang="en-US" sz="1200" dirty="0" smtClean="0">
              <a:solidFill>
                <a:srgbClr val="000000"/>
              </a:solidFill>
              <a:latin typeface="Calibri" pitchFamily="34" charset="0"/>
              <a:cs typeface="Calibri" pitchFamily="34" charset="0"/>
            </a:endParaRPr>
          </a:p>
          <a:p>
            <a:r>
              <a:rPr lang="en-US" sz="1200" dirty="0" smtClean="0">
                <a:solidFill>
                  <a:srgbClr val="000000"/>
                </a:solidFill>
                <a:latin typeface="Calibri" pitchFamily="34" charset="0"/>
                <a:cs typeface="Calibri" pitchFamily="34" charset="0"/>
                <a:hlinkClick r:id="rId6"/>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spTree>
    <p:extLst>
      <p:ext uri="{BB962C8B-B14F-4D97-AF65-F5344CB8AC3E}">
        <p14:creationId xmlns="" xmlns:p14="http://schemas.microsoft.com/office/powerpoint/2010/main" val="2702057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57" y="0"/>
            <a:ext cx="9147457" cy="6858000"/>
          </a:xfrm>
          <a:prstGeom prst="rect">
            <a:avLst/>
          </a:prstGeom>
        </p:spPr>
      </p:pic>
      <p:sp>
        <p:nvSpPr>
          <p:cNvPr id="3" name="Content Placeholder 2"/>
          <p:cNvSpPr>
            <a:spLocks noGrp="1"/>
          </p:cNvSpPr>
          <p:nvPr>
            <p:ph idx="1"/>
          </p:nvPr>
        </p:nvSpPr>
        <p:spPr>
          <a:xfrm>
            <a:off x="192980" y="1959606"/>
            <a:ext cx="8704440" cy="3822538"/>
          </a:xfrm>
        </p:spPr>
        <p:txBody>
          <a:bodyPr>
            <a:normAutofit fontScale="92500"/>
          </a:bodyPr>
          <a:lstStyle/>
          <a:p>
            <a:r>
              <a:rPr lang="ru-RU" sz="3600" b="1" dirty="0" smtClean="0">
                <a:solidFill>
                  <a:srgbClr val="00B050"/>
                </a:solidFill>
                <a:effectLst>
                  <a:outerShdw blurRad="38100" dist="38100" dir="2700000" algn="tl">
                    <a:srgbClr val="000000">
                      <a:alpha val="43137"/>
                    </a:srgbClr>
                  </a:outerShdw>
                </a:effectLst>
              </a:rPr>
              <a:t>Беспокоиться бесполезно и бессмысленно. (стих 27).  </a:t>
            </a:r>
            <a:r>
              <a:rPr lang="ru-RU" sz="3600" dirty="0" smtClean="0"/>
              <a:t>Анализировать проблемы, чтобы тем самым найти необходимые решения, - это более продуктивное занятие, нежели беспокоиться ради беспокойства, при этом не решив самой проблемы, а видеть во всем один негатив. </a:t>
            </a:r>
          </a:p>
          <a:p>
            <a:endParaRPr lang="en-US" sz="3600" dirty="0"/>
          </a:p>
        </p:txBody>
      </p:sp>
    </p:spTree>
    <p:extLst>
      <p:ext uri="{BB962C8B-B14F-4D97-AF65-F5344CB8AC3E}">
        <p14:creationId xmlns="" xmlns:p14="http://schemas.microsoft.com/office/powerpoint/2010/main" val="1183438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57200" y="1941964"/>
            <a:ext cx="8229600" cy="4048715"/>
          </a:xfrm>
        </p:spPr>
        <p:txBody>
          <a:bodyPr/>
          <a:lstStyle/>
          <a:p>
            <a:r>
              <a:rPr lang="ru-RU" b="1" dirty="0" smtClean="0">
                <a:solidFill>
                  <a:srgbClr val="00B050"/>
                </a:solidFill>
                <a:effectLst>
                  <a:outerShdw blurRad="38100" dist="38100" dir="2700000" algn="tl">
                    <a:srgbClr val="000000">
                      <a:alpha val="43137"/>
                    </a:srgbClr>
                  </a:outerShdw>
                </a:effectLst>
              </a:rPr>
              <a:t>Определите ваши приоритеты (стих 33).</a:t>
            </a:r>
            <a:r>
              <a:rPr lang="ru-RU" b="1" i="1" dirty="0" smtClean="0">
                <a:solidFill>
                  <a:srgbClr val="00B050"/>
                </a:solidFill>
                <a:effectLst>
                  <a:outerShdw blurRad="38100" dist="38100" dir="2700000" algn="tl">
                    <a:srgbClr val="000000">
                      <a:alpha val="43137"/>
                    </a:srgbClr>
                  </a:outerShdw>
                </a:effectLst>
              </a:rPr>
              <a:t> </a:t>
            </a:r>
            <a:r>
              <a:rPr lang="ru-RU" dirty="0" smtClean="0"/>
              <a:t>Иногда христиане оказываются в водовороте материализма или других проблем, которые отдаляют их от того, что действительно важно в жизни; поэтому Иисус напоминает им: </a:t>
            </a:r>
            <a:r>
              <a:rPr lang="ru-RU" i="1" dirty="0" smtClean="0"/>
              <a:t>"Ищите же прежде Царства Божия и правды Его, и это все приложится вам".  </a:t>
            </a:r>
          </a:p>
          <a:p>
            <a:endParaRPr lang="en-US" dirty="0" smtClean="0"/>
          </a:p>
          <a:p>
            <a:endParaRPr lang="en-US" dirty="0"/>
          </a:p>
        </p:txBody>
      </p:sp>
    </p:spTree>
    <p:extLst>
      <p:ext uri="{BB962C8B-B14F-4D97-AF65-F5344CB8AC3E}">
        <p14:creationId xmlns="" xmlns:p14="http://schemas.microsoft.com/office/powerpoint/2010/main" val="3568999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57200" y="2005943"/>
            <a:ext cx="8229600" cy="4525963"/>
          </a:xfrm>
        </p:spPr>
        <p:txBody>
          <a:bodyPr>
            <a:normAutofit/>
          </a:bodyPr>
          <a:lstStyle/>
          <a:p>
            <a:pPr marL="0" indent="0" algn="ctr">
              <a:buNone/>
            </a:pPr>
            <a:r>
              <a:rPr lang="ru-RU" sz="4000" b="1" dirty="0" smtClean="0">
                <a:solidFill>
                  <a:srgbClr val="0070C0"/>
                </a:solidFill>
                <a:effectLst>
                  <a:outerShdw blurRad="38100" dist="38100" dir="2700000" algn="tl">
                    <a:srgbClr val="000000">
                      <a:alpha val="43137"/>
                    </a:srgbClr>
                  </a:outerShdw>
                </a:effectLst>
              </a:rPr>
              <a:t>Уинстон </a:t>
            </a:r>
            <a:r>
              <a:rPr lang="ru-RU" sz="4000" b="1" dirty="0" err="1" smtClean="0">
                <a:solidFill>
                  <a:srgbClr val="0070C0"/>
                </a:solidFill>
                <a:effectLst>
                  <a:outerShdw blurRad="38100" dist="38100" dir="2700000" algn="tl">
                    <a:srgbClr val="000000">
                      <a:alpha val="43137"/>
                    </a:srgbClr>
                  </a:outerShdw>
                </a:effectLst>
              </a:rPr>
              <a:t>Черчиль</a:t>
            </a:r>
            <a:r>
              <a:rPr lang="ru-RU" sz="4000" b="1" dirty="0" smtClean="0">
                <a:solidFill>
                  <a:srgbClr val="0070C0"/>
                </a:solidFill>
                <a:effectLst>
                  <a:outerShdw blurRad="38100" dist="38100" dir="2700000" algn="tl">
                    <a:srgbClr val="000000">
                      <a:alpha val="43137"/>
                    </a:srgbClr>
                  </a:outerShdw>
                </a:effectLst>
              </a:rPr>
              <a:t> однажды сказал: "Я помню пожилого человека, лежащего на смертном одре, который говорил, что у него было столько трудностей и переживаний в жизни, большинству из которых так  и не должно было случиться".</a:t>
            </a:r>
            <a:endParaRPr lang="en-US"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5334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92480" y="1829785"/>
            <a:ext cx="8229600" cy="3780092"/>
          </a:xfrm>
        </p:spPr>
        <p:txBody>
          <a:bodyPr>
            <a:noAutofit/>
          </a:bodyPr>
          <a:lstStyle/>
          <a:p>
            <a:r>
              <a:rPr lang="ru-RU" b="1" dirty="0" smtClean="0"/>
              <a:t>Вспомните обо всем, что вас тревожит, потом склоните колени и молитесь, вопрошая Бога забрать все ваши заботы</a:t>
            </a:r>
            <a:r>
              <a:rPr lang="ru-RU" b="1" dirty="0" smtClean="0"/>
              <a:t>.</a:t>
            </a:r>
            <a:endParaRPr lang="en-US" dirty="0" smtClean="0"/>
          </a:p>
          <a:p>
            <a:r>
              <a:rPr lang="ru-RU" b="1" dirty="0" smtClean="0"/>
              <a:t>Какие есть опасения, если вы примите участие в процессе решения проблем? Есть ли что-то, что абсолютно находится не под вашим контролем?</a:t>
            </a:r>
            <a:endParaRPr lang="en-US" b="1" dirty="0" smtClean="0"/>
          </a:p>
        </p:txBody>
      </p:sp>
    </p:spTree>
    <p:extLst>
      <p:ext uri="{BB962C8B-B14F-4D97-AF65-F5344CB8AC3E}">
        <p14:creationId xmlns="" xmlns:p14="http://schemas.microsoft.com/office/powerpoint/2010/main" val="2664799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841" y="0"/>
            <a:ext cx="9507119" cy="6858000"/>
          </a:xfrm>
          <a:prstGeom prst="rect">
            <a:avLst/>
          </a:prstGeom>
        </p:spPr>
      </p:pic>
      <p:sp>
        <p:nvSpPr>
          <p:cNvPr id="3" name="Content Placeholder 2"/>
          <p:cNvSpPr>
            <a:spLocks noGrp="1"/>
          </p:cNvSpPr>
          <p:nvPr>
            <p:ph idx="1"/>
          </p:nvPr>
        </p:nvSpPr>
        <p:spPr>
          <a:xfrm>
            <a:off x="492480" y="2535173"/>
            <a:ext cx="8229600" cy="2915939"/>
          </a:xfrm>
        </p:spPr>
        <p:txBody>
          <a:bodyPr>
            <a:normAutofit/>
          </a:bodyPr>
          <a:lstStyle/>
          <a:p>
            <a:pPr algn="ctr"/>
            <a:r>
              <a:rPr lang="ru-RU" sz="4400" b="1" dirty="0" smtClean="0">
                <a:solidFill>
                  <a:srgbClr val="0070C0"/>
                </a:solidFill>
                <a:effectLst>
                  <a:outerShdw blurRad="38100" dist="38100" dir="2700000" algn="tl">
                    <a:srgbClr val="000000">
                      <a:alpha val="43137"/>
                    </a:srgbClr>
                  </a:outerShdw>
                </a:effectLst>
              </a:rPr>
              <a:t>Делайте с вашей стороны то, что можете сделать, а об остальном попросите Господа помочь вам.</a:t>
            </a:r>
            <a:endParaRPr lang="en-US" sz="4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83451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3487942" y="634840"/>
            <a:ext cx="5198858" cy="1143000"/>
          </a:xfrm>
        </p:spPr>
        <p:txBody>
          <a:bodyPr>
            <a:noAutofit/>
          </a:bodyPr>
          <a:lstStyle/>
          <a:p>
            <a:r>
              <a:rPr lang="ru-RU" b="1" dirty="0" smtClean="0">
                <a:solidFill>
                  <a:srgbClr val="FFFFFF"/>
                </a:solidFill>
                <a:effectLst>
                  <a:outerShdw blurRad="38100" dist="38100" dir="2700000" algn="tl">
                    <a:srgbClr val="000000">
                      <a:alpha val="43137"/>
                    </a:srgbClr>
                  </a:outerShdw>
                </a:effectLst>
              </a:rPr>
              <a:t>Всему свое время</a:t>
            </a:r>
            <a:r>
              <a:rPr lang="en-US" b="1" dirty="0" smtClean="0">
                <a:solidFill>
                  <a:srgbClr val="FFFFFF"/>
                </a:solidFill>
                <a:effectLst>
                  <a:outerShdw blurRad="38100" dist="38100" dir="2700000" algn="tl">
                    <a:srgbClr val="000000">
                      <a:alpha val="43137"/>
                    </a:srgbClr>
                  </a:outerShdw>
                </a:effectLst>
              </a:rPr>
              <a:t/>
            </a:r>
            <a:br>
              <a:rPr lang="en-US" b="1" dirty="0" smtClean="0">
                <a:solidFill>
                  <a:srgbClr val="FFFFFF"/>
                </a:solidFill>
                <a:effectLst>
                  <a:outerShdw blurRad="38100" dist="38100" dir="2700000" algn="tl">
                    <a:srgbClr val="000000">
                      <a:alpha val="43137"/>
                    </a:srgbClr>
                  </a:outerShdw>
                </a:effectLst>
              </a:rPr>
            </a:br>
            <a:endParaRPr lang="en-US" dirty="0">
              <a:solidFill>
                <a:srgbClr val="FFFFFF"/>
              </a:solidFill>
            </a:endParaRPr>
          </a:p>
        </p:txBody>
      </p:sp>
      <p:sp>
        <p:nvSpPr>
          <p:cNvPr id="3" name="Content Placeholder 2"/>
          <p:cNvSpPr>
            <a:spLocks noGrp="1"/>
          </p:cNvSpPr>
          <p:nvPr>
            <p:ph idx="1"/>
          </p:nvPr>
        </p:nvSpPr>
        <p:spPr>
          <a:xfrm>
            <a:off x="457200" y="1770822"/>
            <a:ext cx="8229600" cy="4525963"/>
          </a:xfrm>
        </p:spPr>
        <p:txBody>
          <a:bodyPr>
            <a:normAutofit fontScale="92500" lnSpcReduction="20000"/>
          </a:bodyPr>
          <a:lstStyle/>
          <a:p>
            <a:pPr marL="0" indent="0" algn="ctr">
              <a:buNone/>
            </a:pPr>
            <a:r>
              <a:rPr lang="ru-RU" sz="3600" dirty="0" smtClean="0">
                <a:solidFill>
                  <a:srgbClr val="0070C0"/>
                </a:solidFill>
                <a:effectLst>
                  <a:outerShdw blurRad="38100" dist="38100" dir="2700000" algn="tl">
                    <a:srgbClr val="000000">
                      <a:alpha val="43137"/>
                    </a:srgbClr>
                  </a:outerShdw>
                </a:effectLst>
              </a:rPr>
              <a:t>Иисус не имеет ввиду перестать планировать или становиться беззаботным. </a:t>
            </a:r>
            <a:r>
              <a:rPr lang="ru-RU" sz="3600" dirty="0" smtClean="0"/>
              <a:t>Он просто хочет донести до нас, чтобы мы не заботились и не переживали о том, что</a:t>
            </a:r>
            <a:r>
              <a:rPr lang="ru-RU" sz="3600" i="1" dirty="0" smtClean="0"/>
              <a:t> может</a:t>
            </a:r>
            <a:r>
              <a:rPr lang="ru-RU" sz="3600" dirty="0" smtClean="0"/>
              <a:t> случиться, не применять типичные фразы: А что если": "А что если я заболею?" "Что если я потеряю работу?""Что если со мной случиться несчастный случай?" "Что если мой ребенок умрет?" "Что если кто-то на меня нападет?"</a:t>
            </a:r>
            <a:endParaRPr lang="en-US" sz="3600" dirty="0"/>
          </a:p>
        </p:txBody>
      </p:sp>
    </p:spTree>
    <p:extLst>
      <p:ext uri="{BB962C8B-B14F-4D97-AF65-F5344CB8AC3E}">
        <p14:creationId xmlns="" xmlns:p14="http://schemas.microsoft.com/office/powerpoint/2010/main" val="3280003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57200" y="1731433"/>
            <a:ext cx="8229600" cy="4525963"/>
          </a:xfrm>
        </p:spPr>
        <p:txBody>
          <a:bodyPr>
            <a:normAutofit fontScale="77500" lnSpcReduction="20000"/>
          </a:bodyPr>
          <a:lstStyle/>
          <a:p>
            <a:pPr>
              <a:buFont typeface="Arial" pitchFamily="34" charset="0"/>
              <a:buChar char="•"/>
            </a:pPr>
            <a:r>
              <a:rPr lang="ru-RU" sz="4000" dirty="0" smtClean="0">
                <a:solidFill>
                  <a:srgbClr val="FF0000"/>
                </a:solidFill>
              </a:rPr>
              <a:t>50%</a:t>
            </a:r>
            <a:r>
              <a:rPr lang="ru-RU" sz="4000" dirty="0" smtClean="0"/>
              <a:t> -на случаи, которые никогда не происходят </a:t>
            </a:r>
          </a:p>
          <a:p>
            <a:r>
              <a:rPr lang="ru-RU" sz="4000" dirty="0" smtClean="0">
                <a:solidFill>
                  <a:srgbClr val="FF0000"/>
                </a:solidFill>
              </a:rPr>
              <a:t>25%</a:t>
            </a:r>
            <a:r>
              <a:rPr lang="ru-RU" sz="4000" dirty="0" smtClean="0"/>
              <a:t> - на происшествия, которые произошли в прошлом, и их нельзя изменить в настоящем </a:t>
            </a:r>
          </a:p>
          <a:p>
            <a:r>
              <a:rPr lang="ru-RU" sz="4000" dirty="0" smtClean="0">
                <a:solidFill>
                  <a:srgbClr val="FF0000"/>
                </a:solidFill>
              </a:rPr>
              <a:t>10%</a:t>
            </a:r>
            <a:r>
              <a:rPr lang="ru-RU" sz="4000" dirty="0" smtClean="0"/>
              <a:t> на нераскрывшиеся преступления </a:t>
            </a:r>
          </a:p>
          <a:p>
            <a:r>
              <a:rPr lang="ru-RU" sz="4000" dirty="0" smtClean="0">
                <a:solidFill>
                  <a:srgbClr val="FF0000"/>
                </a:solidFill>
              </a:rPr>
              <a:t>10%</a:t>
            </a:r>
            <a:r>
              <a:rPr lang="ru-RU" sz="4000" dirty="0" smtClean="0"/>
              <a:t> на здоровье (многие из них настораживают) </a:t>
            </a:r>
          </a:p>
          <a:p>
            <a:r>
              <a:rPr lang="ru-RU" sz="4000" dirty="0" smtClean="0">
                <a:solidFill>
                  <a:srgbClr val="FF0000"/>
                </a:solidFill>
              </a:rPr>
              <a:t>5%</a:t>
            </a:r>
            <a:r>
              <a:rPr lang="ru-RU" sz="4000" dirty="0" smtClean="0"/>
              <a:t> на реальную проблему, которая существует.  </a:t>
            </a:r>
          </a:p>
          <a:p>
            <a:endParaRPr lang="en-US" dirty="0">
              <a:solidFill>
                <a:srgbClr val="000000"/>
              </a:solidFill>
            </a:endParaRPr>
          </a:p>
        </p:txBody>
      </p:sp>
    </p:spTree>
    <p:extLst>
      <p:ext uri="{BB962C8B-B14F-4D97-AF65-F5344CB8AC3E}">
        <p14:creationId xmlns="" xmlns:p14="http://schemas.microsoft.com/office/powerpoint/2010/main" val="1334904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419288" y="1949866"/>
            <a:ext cx="8229600" cy="4525963"/>
          </a:xfrm>
        </p:spPr>
        <p:txBody>
          <a:bodyPr>
            <a:normAutofit fontScale="77500" lnSpcReduction="20000"/>
          </a:bodyPr>
          <a:lstStyle/>
          <a:p>
            <a:pPr algn="ctr">
              <a:buNone/>
            </a:pPr>
            <a:r>
              <a:rPr lang="ru-RU" sz="3600" dirty="0" smtClean="0">
                <a:solidFill>
                  <a:srgbClr val="0070C0"/>
                </a:solidFill>
                <a:effectLst>
                  <a:outerShdw blurRad="38100" dist="38100" dir="2700000" algn="tl">
                    <a:srgbClr val="000000">
                      <a:alpha val="43137"/>
                    </a:srgbClr>
                  </a:outerShdw>
                </a:effectLst>
              </a:rPr>
              <a:t>   Один из ключевых моментов заключается в том, чтобы жить одним днем, потому что всему свое время, такое поведение является полной противоположностью постоянной тревоге. </a:t>
            </a:r>
            <a:r>
              <a:rPr lang="ru-RU" sz="3600" dirty="0" smtClean="0"/>
              <a:t>Удовлетворение - это не врожденное поведение, а приобретенная характерная черта человека. Павел сказал: "научился всему и во всем" (стих 12). В это самое время, решая столько проблем, необходимо развивать чувство удовлетворения за то что у нас есть сейчас, а не беспокоиться о том, что может быть случиться завтра. </a:t>
            </a:r>
          </a:p>
          <a:p>
            <a:pPr marL="0" indent="0" algn="ctr">
              <a:buNone/>
            </a:pPr>
            <a:endParaRPr lang="en-US" sz="3600" dirty="0"/>
          </a:p>
        </p:txBody>
      </p:sp>
    </p:spTree>
    <p:extLst>
      <p:ext uri="{BB962C8B-B14F-4D97-AF65-F5344CB8AC3E}">
        <p14:creationId xmlns="" xmlns:p14="http://schemas.microsoft.com/office/powerpoint/2010/main" val="3178388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2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061" y="0"/>
            <a:ext cx="9295841" cy="6876958"/>
          </a:xfrm>
          <a:prstGeom prst="rect">
            <a:avLst/>
          </a:prstGeom>
        </p:spPr>
      </p:pic>
      <p:sp>
        <p:nvSpPr>
          <p:cNvPr id="3" name="Content Placeholder 2"/>
          <p:cNvSpPr>
            <a:spLocks noGrp="1"/>
          </p:cNvSpPr>
          <p:nvPr>
            <p:ph idx="1"/>
          </p:nvPr>
        </p:nvSpPr>
        <p:spPr>
          <a:xfrm>
            <a:off x="532240" y="1753424"/>
            <a:ext cx="8229600" cy="5104576"/>
          </a:xfrm>
        </p:spPr>
        <p:txBody>
          <a:bodyPr>
            <a:normAutofit/>
          </a:bodyPr>
          <a:lstStyle/>
          <a:p>
            <a:r>
              <a:rPr lang="en-US" sz="3600" b="1" dirty="0" smtClean="0"/>
              <a:t> </a:t>
            </a:r>
            <a:r>
              <a:rPr lang="ru-RU" sz="3600" b="1" dirty="0" smtClean="0"/>
              <a:t>Иисус сказал: "Мир оставляю вам, мир Мой даю вам; не так, как мир дает, Я даю вам. Да не смущается сердце ваше и да не устрашается".   </a:t>
            </a:r>
            <a:r>
              <a:rPr lang="ru-RU" sz="3600" i="1" dirty="0" smtClean="0"/>
              <a:t>(Ин. 14:27).</a:t>
            </a:r>
            <a:endParaRPr lang="ru-RU" sz="3600" dirty="0" smtClean="0"/>
          </a:p>
          <a:p>
            <a:r>
              <a:rPr lang="ru-RU" sz="3600" b="1" dirty="0" smtClean="0"/>
              <a:t>Как на практике применить заверения Иисуса о мире в душе? Чему можно научиться друг у друга?  </a:t>
            </a:r>
            <a:endParaRPr lang="ru-RU" sz="3600" dirty="0" smtClean="0"/>
          </a:p>
          <a:p>
            <a:pPr algn="ctr"/>
            <a:endParaRPr lang="en-US" sz="3600" dirty="0"/>
          </a:p>
        </p:txBody>
      </p:sp>
    </p:spTree>
    <p:extLst>
      <p:ext uri="{BB962C8B-B14F-4D97-AF65-F5344CB8AC3E}">
        <p14:creationId xmlns="" xmlns:p14="http://schemas.microsoft.com/office/powerpoint/2010/main" val="1593880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841" y="0"/>
            <a:ext cx="9507119" cy="6858000"/>
          </a:xfrm>
          <a:prstGeom prst="rect">
            <a:avLst/>
          </a:prstGeom>
        </p:spPr>
      </p:pic>
      <p:sp>
        <p:nvSpPr>
          <p:cNvPr id="3" name="Content Placeholder 2"/>
          <p:cNvSpPr>
            <a:spLocks noGrp="1"/>
          </p:cNvSpPr>
          <p:nvPr>
            <p:ph idx="1"/>
          </p:nvPr>
        </p:nvSpPr>
        <p:spPr>
          <a:xfrm>
            <a:off x="758250" y="1592494"/>
            <a:ext cx="7885780" cy="4525963"/>
          </a:xfrm>
        </p:spPr>
        <p:txBody>
          <a:bodyPr>
            <a:noAutofit/>
          </a:bodyPr>
          <a:lstStyle/>
          <a:p>
            <a:pPr algn="ctr">
              <a:buNone/>
            </a:pPr>
            <a:r>
              <a:rPr lang="ru-RU" sz="4000" b="1" dirty="0" smtClean="0">
                <a:solidFill>
                  <a:srgbClr val="0070C0"/>
                </a:solidFill>
                <a:effectLst>
                  <a:outerShdw blurRad="38100" dist="38100" dir="2700000" algn="tl">
                    <a:srgbClr val="000000">
                      <a:alpha val="43137"/>
                    </a:srgbClr>
                  </a:outerShdw>
                </a:effectLst>
              </a:rPr>
              <a:t>"Беспокойство не созидает, а убивает. Единственный способ избежать беспокойства - вручить все скорби Христу. Не будем сосредотачиваться на темной стороне. Будем лелеять бодрость духа". (Е.Уайт. Разум, характер, личность, стр.121)</a:t>
            </a:r>
          </a:p>
          <a:p>
            <a:pPr marL="0" indent="0" algn="ctr">
              <a:buNone/>
            </a:pPr>
            <a:endParaRPr lang="en-US" b="1" dirty="0" smtClean="0">
              <a:solidFill>
                <a:srgbClr val="000090"/>
              </a:solidFill>
              <a:effectLst>
                <a:outerShdw blurRad="38100" dist="38100" dir="2700000" algn="tl">
                  <a:srgbClr val="000000">
                    <a:alpha val="43137"/>
                  </a:srgbClr>
                </a:outerShdw>
              </a:effectLst>
            </a:endParaRPr>
          </a:p>
          <a:p>
            <a:pPr marL="0" indent="0">
              <a:buNone/>
            </a:pPr>
            <a:endParaRPr lang="en-US" dirty="0">
              <a:solidFill>
                <a:srgbClr val="000090"/>
              </a:solidFill>
            </a:endParaRPr>
          </a:p>
        </p:txBody>
      </p:sp>
    </p:spTree>
    <p:extLst>
      <p:ext uri="{BB962C8B-B14F-4D97-AF65-F5344CB8AC3E}">
        <p14:creationId xmlns="" xmlns:p14="http://schemas.microsoft.com/office/powerpoint/2010/main" val="1969536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422110" y="2141284"/>
            <a:ext cx="5282330" cy="3127630"/>
          </a:xfrm>
        </p:spPr>
        <p:txBody>
          <a:bodyPr>
            <a:normAutofit fontScale="92500" lnSpcReduction="10000"/>
          </a:bodyPr>
          <a:lstStyle/>
          <a:p>
            <a:pPr algn="ctr">
              <a:buNone/>
            </a:pPr>
            <a:r>
              <a:rPr lang="ru-RU" sz="4400" b="1" dirty="0" smtClean="0"/>
              <a:t>"Все заботы ваши возложите на Него, ибо Он печется о вас"  </a:t>
            </a:r>
          </a:p>
          <a:p>
            <a:pPr algn="ctr">
              <a:buNone/>
            </a:pPr>
            <a:r>
              <a:rPr lang="ru-RU" sz="4400" i="1" dirty="0" smtClean="0"/>
              <a:t>(1 Петра 5:7).</a:t>
            </a:r>
            <a:endParaRPr lang="ru-RU" sz="4400" dirty="0" smtClean="0"/>
          </a:p>
          <a:p>
            <a:endParaRPr lang="en-US" sz="2800" dirty="0"/>
          </a:p>
        </p:txBody>
      </p:sp>
    </p:spTree>
    <p:extLst>
      <p:ext uri="{BB962C8B-B14F-4D97-AF65-F5344CB8AC3E}">
        <p14:creationId xmlns="" xmlns:p14="http://schemas.microsoft.com/office/powerpoint/2010/main" val="11668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841" y="0"/>
            <a:ext cx="9507119" cy="6858000"/>
          </a:xfrm>
          <a:prstGeom prst="rect">
            <a:avLst/>
          </a:prstGeom>
        </p:spPr>
      </p:pic>
      <p:sp>
        <p:nvSpPr>
          <p:cNvPr id="3" name="Content Placeholder 2"/>
          <p:cNvSpPr>
            <a:spLocks noGrp="1"/>
          </p:cNvSpPr>
          <p:nvPr>
            <p:ph idx="1"/>
          </p:nvPr>
        </p:nvSpPr>
        <p:spPr>
          <a:xfrm>
            <a:off x="887001" y="2331815"/>
            <a:ext cx="7698975" cy="3545122"/>
          </a:xfrm>
        </p:spPr>
        <p:txBody>
          <a:bodyPr>
            <a:noAutofit/>
          </a:bodyPr>
          <a:lstStyle/>
          <a:p>
            <a:pPr marL="0" indent="0" algn="ctr">
              <a:buNone/>
            </a:pPr>
            <a:r>
              <a:rPr lang="ru-RU" sz="3600" dirty="0" smtClean="0"/>
              <a:t>Подумайте обо всем, что беспокоило вас и никогда не сбылось. </a:t>
            </a:r>
            <a:r>
              <a:rPr lang="ru-RU" sz="3600" dirty="0" smtClean="0">
                <a:solidFill>
                  <a:srgbClr val="0070C0"/>
                </a:solidFill>
                <a:effectLst>
                  <a:outerShdw blurRad="38100" dist="38100" dir="2700000" algn="tl">
                    <a:srgbClr val="000000">
                      <a:alpha val="43137"/>
                    </a:srgbClr>
                  </a:outerShdw>
                </a:effectLst>
              </a:rPr>
              <a:t>Какие уроки вы вынесли из этих опытов, которые в идеале должны были </a:t>
            </a:r>
            <a:r>
              <a:rPr lang="ru-RU" sz="3600" dirty="0" smtClean="0">
                <a:solidFill>
                  <a:srgbClr val="0070C0"/>
                </a:solidFill>
                <a:effectLst>
                  <a:outerShdw blurRad="38100" dist="38100" dir="2700000" algn="tl">
                    <a:srgbClr val="000000">
                      <a:alpha val="43137"/>
                    </a:srgbClr>
                  </a:outerShdw>
                </a:effectLst>
              </a:rPr>
              <a:t>бы помочь </a:t>
            </a:r>
            <a:r>
              <a:rPr lang="ru-RU" sz="3600" dirty="0" smtClean="0">
                <a:solidFill>
                  <a:srgbClr val="0070C0"/>
                </a:solidFill>
                <a:effectLst>
                  <a:outerShdw blurRad="38100" dist="38100" dir="2700000" algn="tl">
                    <a:srgbClr val="000000">
                      <a:alpha val="43137"/>
                    </a:srgbClr>
                  </a:outerShdw>
                </a:effectLst>
              </a:rPr>
              <a:t>вам меньше беспокоится о будущем? </a:t>
            </a:r>
          </a:p>
          <a:p>
            <a:pPr marL="0" indent="0" algn="ctr">
              <a:buNone/>
            </a:pPr>
            <a:r>
              <a:rPr lang="en-US" sz="3600" b="1" dirty="0" smtClean="0">
                <a:solidFill>
                  <a:srgbClr val="000090"/>
                </a:solidFill>
                <a:effectLst>
                  <a:outerShdw blurRad="38100" dist="38100" dir="2700000" algn="tl">
                    <a:srgbClr val="000000">
                      <a:alpha val="43137"/>
                    </a:srgbClr>
                  </a:outerShdw>
                </a:effectLst>
              </a:rPr>
              <a:t>  </a:t>
            </a:r>
          </a:p>
          <a:p>
            <a:pPr marL="0" indent="0" algn="ctr">
              <a:buNone/>
            </a:pPr>
            <a:endParaRPr lang="en-US" sz="3600" dirty="0">
              <a:solidFill>
                <a:srgbClr val="000090"/>
              </a:solidFill>
            </a:endParaRPr>
          </a:p>
        </p:txBody>
      </p:sp>
    </p:spTree>
    <p:extLst>
      <p:ext uri="{BB962C8B-B14F-4D97-AF65-F5344CB8AC3E}">
        <p14:creationId xmlns="" xmlns:p14="http://schemas.microsoft.com/office/powerpoint/2010/main" val="4016002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412116" y="184935"/>
            <a:ext cx="5274683" cy="1143000"/>
          </a:xfrm>
        </p:spPr>
        <p:txBody>
          <a:bodyPr>
            <a:normAutofit fontScale="90000"/>
          </a:bodyPr>
          <a:lstStyle/>
          <a:p>
            <a:r>
              <a:rPr lang="ru-RU" b="1" dirty="0" smtClean="0">
                <a:solidFill>
                  <a:srgbClr val="008000"/>
                </a:solidFill>
                <a:latin typeface="Adobe Caslon Pro"/>
                <a:cs typeface="Adobe Caslon Pro"/>
              </a:rPr>
              <a:t>Исцеляющее обещание</a:t>
            </a:r>
            <a:endParaRPr lang="en-US" b="1" dirty="0">
              <a:solidFill>
                <a:srgbClr val="008000"/>
              </a:solidFill>
              <a:latin typeface="Adobe Caslon Pro"/>
              <a:cs typeface="Adobe Caslon Pro"/>
            </a:endParaRPr>
          </a:p>
        </p:txBody>
      </p:sp>
      <p:sp>
        <p:nvSpPr>
          <p:cNvPr id="3" name="Content Placeholder 2"/>
          <p:cNvSpPr>
            <a:spLocks noGrp="1"/>
          </p:cNvSpPr>
          <p:nvPr>
            <p:ph idx="1"/>
          </p:nvPr>
        </p:nvSpPr>
        <p:spPr>
          <a:xfrm>
            <a:off x="3545587" y="2499891"/>
            <a:ext cx="5141211" cy="3074707"/>
          </a:xfrm>
        </p:spPr>
        <p:txBody>
          <a:bodyPr>
            <a:normAutofit lnSpcReduction="10000"/>
          </a:bodyPr>
          <a:lstStyle/>
          <a:p>
            <a:pPr algn="ctr">
              <a:buNone/>
            </a:pPr>
            <a:r>
              <a:rPr lang="ru-RU" sz="4000" b="1" dirty="0" smtClean="0">
                <a:solidFill>
                  <a:srgbClr val="00B050"/>
                </a:solidFill>
                <a:effectLst>
                  <a:outerShdw blurRad="38100" dist="38100" dir="2700000" algn="tl">
                    <a:srgbClr val="000000">
                      <a:alpha val="43137"/>
                    </a:srgbClr>
                  </a:outerShdw>
                </a:effectLst>
              </a:rPr>
              <a:t>"Все заботы ваши возложите на Него, ибо Он печется о вас" </a:t>
            </a:r>
          </a:p>
          <a:p>
            <a:pPr algn="ctr">
              <a:buNone/>
            </a:pPr>
            <a:r>
              <a:rPr lang="ru-RU" sz="4000" b="1" dirty="0" smtClean="0">
                <a:solidFill>
                  <a:srgbClr val="00B050"/>
                </a:solidFill>
                <a:effectLst>
                  <a:outerShdw blurRad="38100" dist="38100" dir="2700000" algn="tl">
                    <a:srgbClr val="000000">
                      <a:alpha val="43137"/>
                    </a:srgbClr>
                  </a:outerShdw>
                </a:effectLst>
              </a:rPr>
              <a:t> </a:t>
            </a:r>
            <a:r>
              <a:rPr lang="ru-RU" sz="4000" i="1" dirty="0" smtClean="0">
                <a:solidFill>
                  <a:srgbClr val="00B050"/>
                </a:solidFill>
                <a:effectLst>
                  <a:outerShdw blurRad="38100" dist="38100" dir="2700000" algn="tl">
                    <a:srgbClr val="000000">
                      <a:alpha val="43137"/>
                    </a:srgbClr>
                  </a:outerShdw>
                </a:effectLst>
              </a:rPr>
              <a:t>(1 Петра 5:7).</a:t>
            </a:r>
            <a:endParaRPr lang="ru-RU" sz="4000" dirty="0" smtClean="0">
              <a:solidFill>
                <a:srgbClr val="00B050"/>
              </a:solidFill>
              <a:effectLst>
                <a:outerShdw blurRad="38100" dist="38100" dir="2700000" algn="tl">
                  <a:srgbClr val="000000">
                    <a:alpha val="43137"/>
                  </a:srgbClr>
                </a:outerShdw>
              </a:effectLst>
            </a:endParaRPr>
          </a:p>
          <a:p>
            <a:pPr marL="0" indent="0" algn="ctr">
              <a:buNone/>
            </a:pPr>
            <a:endParaRPr lang="en-US" sz="2800" dirty="0">
              <a:solidFill>
                <a:srgbClr val="92D050"/>
              </a:solidFill>
              <a:latin typeface="Adobe Caslon Pro"/>
              <a:cs typeface="Adobe Caslon Pro"/>
            </a:endParaRPr>
          </a:p>
          <a:p>
            <a:endParaRPr lang="en-US" sz="4000" dirty="0">
              <a:latin typeface="Adobe Caslon Pro"/>
              <a:cs typeface="Adobe Caslon Pro"/>
            </a:endParaRPr>
          </a:p>
        </p:txBody>
      </p:sp>
    </p:spTree>
    <p:extLst>
      <p:ext uri="{BB962C8B-B14F-4D97-AF65-F5344CB8AC3E}">
        <p14:creationId xmlns="" xmlns:p14="http://schemas.microsoft.com/office/powerpoint/2010/main" val="2222390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757080" y="2147071"/>
            <a:ext cx="7709998" cy="3498095"/>
          </a:xfrm>
        </p:spPr>
        <p:txBody>
          <a:bodyPr>
            <a:normAutofit/>
          </a:bodyPr>
          <a:lstStyle/>
          <a:p>
            <a:pPr marL="0" indent="0" algn="ctr">
              <a:buNone/>
            </a:pPr>
            <a:r>
              <a:rPr lang="ru-RU" sz="4400" dirty="0" smtClean="0"/>
              <a:t>В Писании достаточно много стихов содержащих слова: </a:t>
            </a:r>
            <a:r>
              <a:rPr lang="ru-RU" sz="4400" i="1" dirty="0" smtClean="0">
                <a:solidFill>
                  <a:srgbClr val="0070C0"/>
                </a:solidFill>
              </a:rPr>
              <a:t>бояться, беспокоиться, волноваться, раздражаться, пугаться и устрашать.</a:t>
            </a:r>
            <a:endParaRPr lang="en-US" sz="4400" i="1" dirty="0">
              <a:solidFill>
                <a:srgbClr val="0070C0"/>
              </a:solidFill>
            </a:endParaRPr>
          </a:p>
        </p:txBody>
      </p:sp>
    </p:spTree>
    <p:extLst>
      <p:ext uri="{BB962C8B-B14F-4D97-AF65-F5344CB8AC3E}">
        <p14:creationId xmlns="" xmlns:p14="http://schemas.microsoft.com/office/powerpoint/2010/main" val="1008443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362419" y="1713948"/>
            <a:ext cx="8490129" cy="4525963"/>
          </a:xfrm>
        </p:spPr>
        <p:txBody>
          <a:bodyPr>
            <a:noAutofit/>
          </a:bodyPr>
          <a:lstStyle/>
          <a:p>
            <a:pPr marL="0" indent="0" algn="ctr">
              <a:buNone/>
            </a:pPr>
            <a:r>
              <a:rPr lang="ru-RU" dirty="0" smtClean="0"/>
              <a:t>Выражение </a:t>
            </a:r>
            <a:r>
              <a:rPr lang="ru-RU" b="1" dirty="0" smtClean="0">
                <a:solidFill>
                  <a:srgbClr val="0070C0"/>
                </a:solidFill>
              </a:rPr>
              <a:t>"Не бойтесь" </a:t>
            </a:r>
            <a:r>
              <a:rPr lang="ru-RU" dirty="0" smtClean="0"/>
              <a:t>проносится через все писание вдоль и поперек. А почему нет? В конце концов, страх и беспокойство - это часть человеческого существа, с тех пор как грех пришел в этот мир. </a:t>
            </a:r>
            <a:r>
              <a:rPr lang="ru-RU" b="1" dirty="0" smtClean="0">
                <a:solidFill>
                  <a:srgbClr val="0070C0"/>
                </a:solidFill>
              </a:rPr>
              <a:t>Беспокойство или страх о том, что может случиться является одними из сильнейших эмоций, которые влияют на наше психическое и физическое здоровье. </a:t>
            </a:r>
            <a:endParaRPr lang="en-US" b="1" dirty="0" smtClean="0">
              <a:solidFill>
                <a:srgbClr val="0070C0"/>
              </a:solidFill>
              <a:effectLst>
                <a:outerShdw blurRad="38100" dist="38100" dir="2700000" algn="tl">
                  <a:srgbClr val="000000">
                    <a:alpha val="43137"/>
                  </a:srgbClr>
                </a:outerShdw>
              </a:effectLst>
            </a:endParaRPr>
          </a:p>
          <a:p>
            <a:endParaRPr lang="en-US" dirty="0"/>
          </a:p>
        </p:txBody>
      </p:sp>
    </p:spTree>
    <p:extLst>
      <p:ext uri="{BB962C8B-B14F-4D97-AF65-F5344CB8AC3E}">
        <p14:creationId xmlns="" xmlns:p14="http://schemas.microsoft.com/office/powerpoint/2010/main" val="197553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3" name="Content Placeholder 2"/>
          <p:cNvSpPr>
            <a:spLocks noGrp="1"/>
          </p:cNvSpPr>
          <p:nvPr>
            <p:ph idx="1"/>
          </p:nvPr>
        </p:nvSpPr>
        <p:spPr>
          <a:xfrm>
            <a:off x="1089706" y="2082572"/>
            <a:ext cx="7011025" cy="4525963"/>
          </a:xfrm>
        </p:spPr>
        <p:txBody>
          <a:bodyPr>
            <a:normAutofit fontScale="92500" lnSpcReduction="10000"/>
          </a:bodyPr>
          <a:lstStyle/>
          <a:p>
            <a:pPr marL="0" indent="0" algn="ctr">
              <a:buNone/>
            </a:pPr>
            <a:r>
              <a:rPr lang="ru-RU" sz="5400" b="1" dirty="0" smtClean="0">
                <a:solidFill>
                  <a:srgbClr val="0070C0"/>
                </a:solidFill>
              </a:rPr>
              <a:t>Доверие Богу и удовлетворенность - ключевые факторы, которые ведут нас в будущее с уверенностью.</a:t>
            </a:r>
            <a:endParaRPr lang="en-US" sz="5400" b="1" dirty="0">
              <a:solidFill>
                <a:srgbClr val="0070C0"/>
              </a:solidFill>
            </a:endParaRPr>
          </a:p>
        </p:txBody>
      </p:sp>
    </p:spTree>
    <p:extLst>
      <p:ext uri="{BB962C8B-B14F-4D97-AF65-F5344CB8AC3E}">
        <p14:creationId xmlns="" xmlns:p14="http://schemas.microsoft.com/office/powerpoint/2010/main" val="335002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2" name="Title 1"/>
          <p:cNvSpPr>
            <a:spLocks noGrp="1"/>
          </p:cNvSpPr>
          <p:nvPr>
            <p:ph type="title"/>
          </p:nvPr>
        </p:nvSpPr>
        <p:spPr>
          <a:xfrm>
            <a:off x="2945841" y="154112"/>
            <a:ext cx="6058479"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ru-RU" b="1" dirty="0" smtClean="0">
                <a:solidFill>
                  <a:schemeClr val="bg1"/>
                </a:solidFill>
                <a:effectLst>
                  <a:outerShdw blurRad="38100" dist="38100" dir="2700000" algn="tl">
                    <a:srgbClr val="000000">
                      <a:alpha val="43137"/>
                    </a:srgbClr>
                  </a:outerShdw>
                </a:effectLst>
              </a:rPr>
              <a:t>Первый опыт, где присутствовал страх</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ndParaRPr>
          </a:p>
        </p:txBody>
      </p:sp>
      <p:sp>
        <p:nvSpPr>
          <p:cNvPr id="3" name="Content Placeholder 2"/>
          <p:cNvSpPr>
            <a:spLocks noGrp="1"/>
          </p:cNvSpPr>
          <p:nvPr>
            <p:ph idx="1"/>
          </p:nvPr>
        </p:nvSpPr>
        <p:spPr>
          <a:xfrm>
            <a:off x="237624" y="1903528"/>
            <a:ext cx="8686800" cy="4525963"/>
          </a:xfrm>
        </p:spPr>
        <p:txBody>
          <a:bodyPr>
            <a:noAutofit/>
          </a:bodyPr>
          <a:lstStyle/>
          <a:p>
            <a:pPr marL="0" indent="0" algn="ctr">
              <a:buNone/>
            </a:pPr>
            <a:r>
              <a:rPr lang="ru-RU" dirty="0" smtClean="0"/>
              <a:t>Прочитайте Бытие 3:6-10. Трудно представить </a:t>
            </a:r>
            <a:r>
              <a:rPr lang="ru-RU" dirty="0" smtClean="0">
                <a:solidFill>
                  <a:srgbClr val="0070C0"/>
                </a:solidFill>
              </a:rPr>
              <a:t>первое столкновение Адама и Евы со страхом, вряд ли кто либо из нас помнит, когда впервые ощутил эту эмоцию.</a:t>
            </a:r>
            <a:r>
              <a:rPr lang="ru-RU" dirty="0" smtClean="0"/>
              <a:t> Опытные психологи убеждены, что новорожденные с самого рождения сталкиваются с определенными страхами, в основном это страх перед голодом и резкими звуками.</a:t>
            </a:r>
            <a:endParaRPr lang="en-US" dirty="0"/>
          </a:p>
        </p:txBody>
      </p:sp>
    </p:spTree>
    <p:extLst>
      <p:ext uri="{BB962C8B-B14F-4D97-AF65-F5344CB8AC3E}">
        <p14:creationId xmlns="" xmlns:p14="http://schemas.microsoft.com/office/powerpoint/2010/main" val="2735731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7457" cy="6858000"/>
          </a:xfrm>
          <a:prstGeom prst="rect">
            <a:avLst/>
          </a:prstGeom>
        </p:spPr>
      </p:pic>
      <p:sp>
        <p:nvSpPr>
          <p:cNvPr id="4" name="Title 1"/>
          <p:cNvSpPr>
            <a:spLocks noGrp="1"/>
          </p:cNvSpPr>
          <p:nvPr>
            <p:ph type="title"/>
          </p:nvPr>
        </p:nvSpPr>
        <p:spPr>
          <a:xfrm>
            <a:off x="942111" y="2370762"/>
            <a:ext cx="7393709" cy="1143000"/>
          </a:xfrm>
        </p:spPr>
        <p:txBody>
          <a:bodyPr>
            <a:noAutofit/>
          </a:bodyPr>
          <a:lstStyle/>
          <a:p>
            <a:r>
              <a:rPr lang="ru-RU" sz="3200" b="1" dirty="0" smtClean="0"/>
              <a:t>Поразмышляйте над следующими примерами обещаний относительно страха и беспокойства. </a:t>
            </a:r>
            <a:r>
              <a:rPr lang="ru-RU" sz="3200" b="1" dirty="0" smtClean="0">
                <a:solidFill>
                  <a:srgbClr val="FF0000"/>
                </a:solidFill>
              </a:rPr>
              <a:t>Найдите отличительную черту каждого из них.</a:t>
            </a:r>
            <a:r>
              <a:rPr lang="ru-RU" sz="3200" b="1" dirty="0" smtClean="0"/>
              <a:t/>
            </a:r>
            <a:br>
              <a:rPr lang="ru-RU" sz="3200" b="1" dirty="0" smtClean="0"/>
            </a:br>
            <a:r>
              <a:rPr lang="en-US" sz="3200" dirty="0" smtClean="0">
                <a:solidFill>
                  <a:srgbClr val="C00000"/>
                </a:solidFill>
                <a:effectLst>
                  <a:outerShdw blurRad="38100" dist="38100" dir="2700000" algn="tl">
                    <a:srgbClr val="000000">
                      <a:alpha val="43137"/>
                    </a:srgbClr>
                  </a:outerShdw>
                </a:effectLst>
              </a:rPr>
              <a:t/>
            </a:r>
            <a:br>
              <a:rPr lang="en-US" sz="3200" dirty="0" smtClean="0">
                <a:solidFill>
                  <a:srgbClr val="C00000"/>
                </a:solidFill>
                <a:effectLst>
                  <a:outerShdw blurRad="38100" dist="38100" dir="2700000" algn="tl">
                    <a:srgbClr val="000000">
                      <a:alpha val="43137"/>
                    </a:srgbClr>
                  </a:outerShdw>
                </a:effectLst>
              </a:rPr>
            </a:br>
            <a:endParaRPr lang="en-US" sz="3200" dirty="0">
              <a:solidFill>
                <a:srgbClr val="C0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963972" y="3647326"/>
            <a:ext cx="3245233" cy="3004059"/>
          </a:xfrm>
          <a:solidFill>
            <a:schemeClr val="bg1">
              <a:lumMod val="85000"/>
            </a:schemeClr>
          </a:solidFill>
        </p:spPr>
        <p:txBody>
          <a:bodyPr>
            <a:noAutofit/>
          </a:bodyPr>
          <a:lstStyle/>
          <a:p>
            <a:r>
              <a:rPr lang="ru-RU" dirty="0" err="1" smtClean="0"/>
              <a:t>Пс</a:t>
            </a:r>
            <a:r>
              <a:rPr lang="en-US" dirty="0" smtClean="0"/>
              <a:t>. 2</a:t>
            </a:r>
            <a:r>
              <a:rPr lang="ru-RU" dirty="0" smtClean="0"/>
              <a:t>4</a:t>
            </a:r>
            <a:r>
              <a:rPr lang="en-US" dirty="0" smtClean="0"/>
              <a:t>:4</a:t>
            </a:r>
            <a:endParaRPr lang="en-US" dirty="0"/>
          </a:p>
          <a:p>
            <a:r>
              <a:rPr lang="ru-RU" dirty="0" err="1" smtClean="0"/>
              <a:t>Прит</a:t>
            </a:r>
            <a:r>
              <a:rPr lang="en-US" dirty="0" smtClean="0"/>
              <a:t>. </a:t>
            </a:r>
            <a:r>
              <a:rPr lang="en-US" dirty="0"/>
              <a:t>1:</a:t>
            </a:r>
            <a:r>
              <a:rPr lang="en-US" dirty="0" smtClean="0"/>
              <a:t>33</a:t>
            </a:r>
          </a:p>
          <a:p>
            <a:r>
              <a:rPr lang="ru-RU" dirty="0" err="1" smtClean="0"/>
              <a:t>Агг</a:t>
            </a:r>
            <a:r>
              <a:rPr lang="ru-RU" dirty="0" smtClean="0"/>
              <a:t>.</a:t>
            </a:r>
            <a:r>
              <a:rPr lang="en-US" dirty="0" smtClean="0"/>
              <a:t> </a:t>
            </a:r>
            <a:r>
              <a:rPr lang="en-US" dirty="0"/>
              <a:t>2:</a:t>
            </a:r>
            <a:r>
              <a:rPr lang="en-US" dirty="0" smtClean="0"/>
              <a:t>5</a:t>
            </a:r>
          </a:p>
          <a:p>
            <a:r>
              <a:rPr lang="en-US" dirty="0" smtClean="0"/>
              <a:t>1 </a:t>
            </a:r>
            <a:r>
              <a:rPr lang="ru-RU" dirty="0" smtClean="0"/>
              <a:t>Пет</a:t>
            </a:r>
            <a:r>
              <a:rPr lang="en-US" dirty="0" smtClean="0"/>
              <a:t>. </a:t>
            </a:r>
            <a:r>
              <a:rPr lang="en-US" dirty="0"/>
              <a:t>3:</a:t>
            </a:r>
            <a:r>
              <a:rPr lang="en-US" dirty="0" smtClean="0"/>
              <a:t>14</a:t>
            </a:r>
          </a:p>
          <a:p>
            <a:r>
              <a:rPr lang="en-US" dirty="0" smtClean="0"/>
              <a:t>1 </a:t>
            </a:r>
            <a:r>
              <a:rPr lang="ru-RU" dirty="0" smtClean="0"/>
              <a:t>Ин.</a:t>
            </a:r>
            <a:r>
              <a:rPr lang="en-US" dirty="0" smtClean="0"/>
              <a:t> </a:t>
            </a:r>
            <a:r>
              <a:rPr lang="en-US" dirty="0"/>
              <a:t>4:18, 19 </a:t>
            </a:r>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 xmlns:p14="http://schemas.microsoft.com/office/powerpoint/2010/main" val="25708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2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841" y="0"/>
            <a:ext cx="9507119" cy="6858000"/>
          </a:xfrm>
          <a:prstGeom prst="rect">
            <a:avLst/>
          </a:prstGeom>
        </p:spPr>
      </p:pic>
      <p:sp>
        <p:nvSpPr>
          <p:cNvPr id="3" name="Content Placeholder 2"/>
          <p:cNvSpPr>
            <a:spLocks noGrp="1"/>
          </p:cNvSpPr>
          <p:nvPr>
            <p:ph idx="1"/>
          </p:nvPr>
        </p:nvSpPr>
        <p:spPr>
          <a:xfrm>
            <a:off x="598852" y="2269242"/>
            <a:ext cx="8229600" cy="3974406"/>
          </a:xfrm>
        </p:spPr>
        <p:txBody>
          <a:bodyPr>
            <a:normAutofit lnSpcReduction="10000"/>
          </a:bodyPr>
          <a:lstStyle/>
          <a:p>
            <a:pPr algn="ctr"/>
            <a:r>
              <a:rPr lang="ru-RU" sz="4000" b="1" dirty="0" smtClean="0"/>
              <a:t>Что больше всего заставляет вас особенно бояться и почему? Насколько целесообразен ваш страх? Что помогает вам высвободиться из этого состояния страха или что облегчает сам по себе страх?</a:t>
            </a:r>
            <a:r>
              <a:rPr lang="ru-RU" sz="4000" dirty="0" smtClean="0"/>
              <a:t> </a:t>
            </a:r>
            <a:endParaRPr lang="ru-RU" sz="4000" dirty="0"/>
          </a:p>
        </p:txBody>
      </p:sp>
    </p:spTree>
    <p:extLst>
      <p:ext uri="{BB962C8B-B14F-4D97-AF65-F5344CB8AC3E}">
        <p14:creationId xmlns="" xmlns:p14="http://schemas.microsoft.com/office/powerpoint/2010/main" val="305575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TotalTime>
  <Words>2748</Words>
  <Application>Microsoft Office PowerPoint</Application>
  <PresentationFormat>Экран (4:3)</PresentationFormat>
  <Paragraphs>194</Paragraphs>
  <Slides>31</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Office Theme</vt:lpstr>
      <vt:lpstr>ДОМ НАДЕЖДЫ И ИСЦЕЛЕНИЯ</vt:lpstr>
      <vt:lpstr>Урок 2 Божественное обещание для тех, кто тревожится </vt:lpstr>
      <vt:lpstr>Слайд 3</vt:lpstr>
      <vt:lpstr>Слайд 4</vt:lpstr>
      <vt:lpstr>Слайд 5</vt:lpstr>
      <vt:lpstr>Слайд 6</vt:lpstr>
      <vt:lpstr> Первый опыт, где присутствовал страх </vt:lpstr>
      <vt:lpstr>Поразмышляйте над следующими примерами обещаний относительно страха и беспокойства. Найдите отличительную черту каждого из них.  </vt:lpstr>
      <vt:lpstr>Слайд 9</vt:lpstr>
      <vt:lpstr>  Не бойся  </vt:lpstr>
      <vt:lpstr>Слайд 11</vt:lpstr>
      <vt:lpstr>Слайд 12</vt:lpstr>
      <vt:lpstr>Слайд 13</vt:lpstr>
      <vt:lpstr>Доверие и беспокойство </vt:lpstr>
      <vt:lpstr>Слайд 15</vt:lpstr>
      <vt:lpstr>Слайд 16</vt:lpstr>
      <vt:lpstr>Слайд 17</vt:lpstr>
      <vt:lpstr>  О птицах и лилиях  </vt:lpstr>
      <vt:lpstr>Слайд 19</vt:lpstr>
      <vt:lpstr>Слайд 20</vt:lpstr>
      <vt:lpstr>Слайд 21</vt:lpstr>
      <vt:lpstr>Слайд 22</vt:lpstr>
      <vt:lpstr>Слайд 23</vt:lpstr>
      <vt:lpstr>Слайд 24</vt:lpstr>
      <vt:lpstr>Всему свое время </vt:lpstr>
      <vt:lpstr>Слайд 26</vt:lpstr>
      <vt:lpstr>Слайд 27</vt:lpstr>
      <vt:lpstr>Слайд 28</vt:lpstr>
      <vt:lpstr>Слайд 29</vt:lpstr>
      <vt:lpstr>Слайд 30</vt:lpstr>
      <vt:lpstr>Исцеляющее обещание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Divine Provision  for Anxiety </dc:title>
  <dc:creator>Raquel Arrais</dc:creator>
  <cp:lastModifiedBy>Boris</cp:lastModifiedBy>
  <cp:revision>53</cp:revision>
  <dcterms:created xsi:type="dcterms:W3CDTF">2014-03-06T21:26:20Z</dcterms:created>
  <dcterms:modified xsi:type="dcterms:W3CDTF">2014-12-21T15:55:47Z</dcterms:modified>
</cp:coreProperties>
</file>