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8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00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949" autoAdjust="0"/>
  </p:normalViewPr>
  <p:slideViewPr>
    <p:cSldViewPr snapToGrid="0" snapToObjects="1">
      <p:cViewPr varScale="1">
        <p:scale>
          <a:sx n="57" d="100"/>
          <a:sy n="57" d="100"/>
        </p:scale>
        <p:origin x="-1524" y="-78"/>
      </p:cViewPr>
      <p:guideLst>
        <p:guide orient="horz" pos="2160"/>
        <p:guide pos="2880"/>
      </p:guideLst>
    </p:cSldViewPr>
  </p:slideViewPr>
  <p:notesTextViewPr>
    <p:cViewPr>
      <p:scale>
        <a:sx n="100" d="100"/>
        <a:sy n="100" d="100"/>
      </p:scale>
      <p:origin x="0" y="0"/>
    </p:cViewPr>
  </p:notesTextViewPr>
  <p:notesViewPr>
    <p:cSldViewPr snapToGrid="0" snapToObjects="1">
      <p:cViewPr>
        <p:scale>
          <a:sx n="76" d="100"/>
          <a:sy n="76" d="100"/>
        </p:scale>
        <p:origin x="-2824" y="28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DC076D-BEA6-DE4A-B769-DDBC503AA57A}" type="datetimeFigureOut">
              <a:rPr lang="en-US" smtClean="0"/>
              <a:pPr/>
              <a:t>12/21/2014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0742DE-DC86-F54F-96E5-1A1560E344F0}" type="slidenum">
              <a:rPr lang="en-US" smtClean="0"/>
              <a:pPr/>
              <a:t>‹#›</a:t>
            </a:fld>
            <a:endParaRPr lang="en-US"/>
          </a:p>
        </p:txBody>
      </p:sp>
    </p:spTree>
    <p:extLst>
      <p:ext uri="{BB962C8B-B14F-4D97-AF65-F5344CB8AC3E}">
        <p14:creationId xmlns="" xmlns:p14="http://schemas.microsoft.com/office/powerpoint/2010/main" val="36847875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урок 4</a:t>
            </a:r>
            <a:endParaRPr lang="ru-RU" sz="1200" kern="1200" dirty="0" smtClean="0">
              <a:solidFill>
                <a:schemeClr val="tx1"/>
              </a:solidFill>
              <a:latin typeface="+mn-lt"/>
              <a:ea typeface="+mn-ea"/>
              <a:cs typeface="+mn-cs"/>
            </a:endParaRPr>
          </a:p>
          <a:p>
            <a:r>
              <a:rPr lang="ru-RU" sz="1200" kern="1200" cap="all" dirty="0" smtClean="0">
                <a:solidFill>
                  <a:schemeClr val="tx1"/>
                </a:solidFill>
                <a:latin typeface="+mn-lt"/>
                <a:ea typeface="+mn-ea"/>
                <a:cs typeface="+mn-cs"/>
              </a:rPr>
              <a:t>отношения</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Библейские тексты для изучения на этой неделе:</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1 Царств 25; </a:t>
            </a:r>
            <a:r>
              <a:rPr lang="ru-RU" sz="1200" i="1" kern="1200" dirty="0" err="1" smtClean="0">
                <a:solidFill>
                  <a:schemeClr val="tx1"/>
                </a:solidFill>
                <a:latin typeface="+mn-lt"/>
                <a:ea typeface="+mn-ea"/>
                <a:cs typeface="+mn-cs"/>
              </a:rPr>
              <a:t>Еф</a:t>
            </a:r>
            <a:r>
              <a:rPr lang="ru-RU" sz="1200" i="1" kern="1200" dirty="0" smtClean="0">
                <a:solidFill>
                  <a:schemeClr val="tx1"/>
                </a:solidFill>
                <a:latin typeface="+mn-lt"/>
                <a:ea typeface="+mn-ea"/>
                <a:cs typeface="+mn-cs"/>
              </a:rPr>
              <a:t>. 4:1-3; 1 Петра. 3:9-12; Луки 17:3,4; 23:34</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pPr/>
              <a:t>2</a:t>
            </a:fld>
            <a:endParaRPr lang="en-US"/>
          </a:p>
        </p:txBody>
      </p:sp>
    </p:spTree>
    <p:extLst>
      <p:ext uri="{BB962C8B-B14F-4D97-AF65-F5344CB8AC3E}">
        <p14:creationId xmlns="" xmlns:p14="http://schemas.microsoft.com/office/powerpoint/2010/main" val="296961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Давид выбрал смирение и благие намерения к человеку, который не был его царем. Должны ли мы в разных ситуациях жизни вести себя подобным образом?  </a:t>
            </a:r>
          </a:p>
          <a:p>
            <a:r>
              <a:rPr lang="en-US" sz="1200" kern="1200" dirty="0" smtClean="0">
                <a:solidFill>
                  <a:schemeClr val="tx1"/>
                </a:solidFill>
                <a:effectLst/>
                <a:latin typeface="+mn-lt"/>
                <a:ea typeface="+mn-ea"/>
                <a:cs typeface="+mn-cs"/>
              </a:rPr>
              <a:t> </a:t>
            </a:r>
            <a:r>
              <a:rPr lang="en-US" sz="1200" b="1" kern="1200" cap="all"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u-RU" sz="1200" b="1" kern="1200" cap="all" dirty="0" smtClean="0">
                <a:solidFill>
                  <a:schemeClr val="tx1"/>
                </a:solidFill>
                <a:latin typeface="+mn-lt"/>
                <a:ea typeface="+mn-ea"/>
                <a:cs typeface="+mn-cs"/>
              </a:rPr>
              <a:t>прощение</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Вполне возможно проживать богатую и многозначительную религиозную жизнь, и при этом иметь серьезные проблемы в отношениях. Будучи человеком, мы часто встречаемся  друг с другом и причиняем боль, даже иногда и в церкви. Поэтому как важно научиться искусству прощать.   </a:t>
            </a: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pPr/>
              <a:t>11</a:t>
            </a:fld>
            <a:endParaRPr lang="en-US"/>
          </a:p>
        </p:txBody>
      </p:sp>
    </p:spTree>
    <p:extLst>
      <p:ext uri="{BB962C8B-B14F-4D97-AF65-F5344CB8AC3E}">
        <p14:creationId xmlns="" xmlns:p14="http://schemas.microsoft.com/office/powerpoint/2010/main" val="2097386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Прочитайте </a:t>
            </a:r>
            <a:r>
              <a:rPr lang="ru-RU" sz="1200" b="1" kern="1200" dirty="0" err="1" smtClean="0">
                <a:solidFill>
                  <a:schemeClr val="tx1"/>
                </a:solidFill>
                <a:latin typeface="+mn-lt"/>
                <a:ea typeface="+mn-ea"/>
                <a:cs typeface="+mn-cs"/>
              </a:rPr>
              <a:t>Еф</a:t>
            </a:r>
            <a:r>
              <a:rPr lang="ru-RU" sz="1200" b="1" kern="1200" dirty="0" smtClean="0">
                <a:solidFill>
                  <a:schemeClr val="tx1"/>
                </a:solidFill>
                <a:latin typeface="+mn-lt"/>
                <a:ea typeface="+mn-ea"/>
                <a:cs typeface="+mn-cs"/>
              </a:rPr>
              <a:t>. 4:32. Каким образом мы применяем библейские истины в своей жизни? Кого мы должны прощать, и почему так важно для своего же блага прощать людей? </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pPr/>
              <a:t>12</a:t>
            </a:fld>
            <a:endParaRPr lang="en-US"/>
          </a:p>
        </p:txBody>
      </p:sp>
    </p:spTree>
    <p:extLst>
      <p:ext uri="{BB962C8B-B14F-4D97-AF65-F5344CB8AC3E}">
        <p14:creationId xmlns="" xmlns:p14="http://schemas.microsoft.com/office/powerpoint/2010/main" val="409562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Только в последнее время консультирование начало изучать важность духовных принципов духового здоровья. За десятилетия религия и духовность изучались многими психологами и консультантами как основной источник вины и страха. Теперь все изменилось. Сегодня многие используют защищающее действие христианской точки зрения. "Терапия" такая, как молитва, духовное исследование, запоминание основных библейских текстов и выдержек о прощении, помогает многим людям преодолеть эмоциональные тревоги и беспокойства. Прощение считается одним из облегчающих методов, даже если способность действительно прощать и быть прощенным исходит от Всевышнего через измененное Им сердце.    </a:t>
            </a:r>
            <a:r>
              <a:rPr lang="ru-RU" sz="1200" i="1" kern="1200" dirty="0" smtClean="0">
                <a:solidFill>
                  <a:schemeClr val="tx1"/>
                </a:solidFill>
                <a:latin typeface="+mn-lt"/>
                <a:ea typeface="+mn-ea"/>
                <a:cs typeface="+mn-cs"/>
              </a:rPr>
              <a:t>(</a:t>
            </a:r>
            <a:r>
              <a:rPr lang="ru-RU" sz="1200" i="1" kern="1200" dirty="0" err="1" smtClean="0">
                <a:solidFill>
                  <a:schemeClr val="tx1"/>
                </a:solidFill>
                <a:latin typeface="+mn-lt"/>
                <a:ea typeface="+mn-ea"/>
                <a:cs typeface="+mn-cs"/>
              </a:rPr>
              <a:t>Иез</a:t>
            </a:r>
            <a:r>
              <a:rPr lang="ru-RU" sz="1200" i="1" kern="1200" dirty="0" smtClean="0">
                <a:solidFill>
                  <a:schemeClr val="tx1"/>
                </a:solidFill>
                <a:latin typeface="+mn-lt"/>
                <a:ea typeface="+mn-ea"/>
                <a:cs typeface="+mn-cs"/>
              </a:rPr>
              <a:t>. 36:26).</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pPr/>
              <a:t>13</a:t>
            </a:fld>
            <a:endParaRPr lang="en-US"/>
          </a:p>
        </p:txBody>
      </p:sp>
    </p:spTree>
    <p:extLst>
      <p:ext uri="{BB962C8B-B14F-4D97-AF65-F5344CB8AC3E}">
        <p14:creationId xmlns="" xmlns:p14="http://schemas.microsoft.com/office/powerpoint/2010/main" val="2909839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Прочитайте Матфея 5:23–25; Лк. 17:3, 4; 23:34. Что эти тексты говорят о прощении?</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Иногда может показаться, что прощение практически не возможно получить. Но нет человека, который бы до конца осознал и прочувствовал то, что перенес Иисус, боль и унижение: Царь и Творец всей вселенной был несправедливо обвинен и распят за Свое творение. С полным смирением, Иисус не переставал заботиться о всех нас и молил Отца о прощении.   </a:t>
            </a: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pPr/>
              <a:t>14</a:t>
            </a:fld>
            <a:endParaRPr lang="en-US"/>
          </a:p>
        </p:txBody>
      </p:sp>
    </p:spTree>
    <p:extLst>
      <p:ext uri="{BB962C8B-B14F-4D97-AF65-F5344CB8AC3E}">
        <p14:creationId xmlns="" xmlns:p14="http://schemas.microsoft.com/office/powerpoint/2010/main" val="3475431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4663" y="455613"/>
            <a:ext cx="3319462" cy="2489200"/>
          </a:xfrm>
        </p:spPr>
      </p:sp>
      <p:sp>
        <p:nvSpPr>
          <p:cNvPr id="3" name="Notes Placeholder 2"/>
          <p:cNvSpPr>
            <a:spLocks noGrp="1"/>
          </p:cNvSpPr>
          <p:nvPr>
            <p:ph type="body" idx="1"/>
          </p:nvPr>
        </p:nvSpPr>
        <p:spPr>
          <a:xfrm>
            <a:off x="685800" y="2989971"/>
            <a:ext cx="5486400" cy="4114800"/>
          </a:xfrm>
        </p:spPr>
        <p:txBody>
          <a:bodyPr/>
          <a:lstStyle/>
          <a:p>
            <a:r>
              <a:rPr lang="ru-RU" sz="1200" b="1" kern="1200" dirty="0" smtClean="0">
                <a:solidFill>
                  <a:schemeClr val="tx1"/>
                </a:solidFill>
                <a:latin typeface="+mn-lt"/>
                <a:ea typeface="+mn-ea"/>
                <a:cs typeface="+mn-cs"/>
              </a:rPr>
              <a:t>Время от времени люди терзают других, не понимая, какую боль они приносят. А иногда люди оскорбляют и обижают других, потому что неуверенны в себе и имеют свои личные проблемы, и таким образом они пытаются получить облегчение, причиняя боль ближним. Каким образом осознание чужих проблем помогает вам предлагать прощение? Каким образом вы учитесь прощать тех, кто намерено пытается сделать вам больно?  </a:t>
            </a:r>
            <a:r>
              <a:rPr lang="ru-RU" sz="1200" kern="1200" dirty="0" smtClean="0">
                <a:solidFill>
                  <a:schemeClr val="tx1"/>
                </a:solidFill>
                <a:latin typeface="+mn-lt"/>
                <a:ea typeface="+mn-ea"/>
                <a:cs typeface="+mn-cs"/>
              </a:rPr>
              <a:t> </a:t>
            </a:r>
          </a:p>
          <a:p>
            <a:r>
              <a:rPr lang="en-US" sz="1200" kern="1200" dirty="0" smtClean="0">
                <a:solidFill>
                  <a:schemeClr val="tx1"/>
                </a:solidFill>
                <a:effectLst/>
                <a:latin typeface="+mn-lt"/>
                <a:ea typeface="+mn-ea"/>
                <a:cs typeface="+mn-cs"/>
              </a:rPr>
              <a:t> </a:t>
            </a:r>
          </a:p>
          <a:p>
            <a:r>
              <a:rPr lang="ru-RU" sz="1200" b="1" kern="1200" cap="all" dirty="0" smtClean="0">
                <a:solidFill>
                  <a:schemeClr val="tx1"/>
                </a:solidFill>
                <a:latin typeface="+mn-lt"/>
                <a:ea typeface="+mn-ea"/>
                <a:cs typeface="+mn-cs"/>
              </a:rPr>
              <a:t>признание своих грехов друг перед другом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Как бы вы перефразировали рекомендацию  Иакова признаваться друг перед другом в своих грехах? Иакова 5:16. Задержите свое внимание на этом тексте, и спросите себя, как вы можете применить этот текст конкретно в вашей ситуации.</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Совершив грех против моего соседа, нужно признать его, чтобы получить прощение и восстановить отношения. Также здесь проявляется моя ответственность за то, что я сделал и мое желание примериться и получить прощение. По Божьей благодати благородная душа получает прощение не зависимо от того, какую боль она причинила.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Есть еще одно объяснение текста Иакова, которое предлагает великие и полезные возможности. Признание грехов, ошибок и проступков перед кем-то, кому вы доверяете несет эмоциональное исцеление. Открыть свое несовершенство своему другу христианину облегчает бремя вины. К тому же, взаимное признание углубляет межличностные отношения.  Взаимное доверие связывает дружбу и делает ее искренней и долгой. Действительно, полное консультирование основывается на принципе, что лучше для души. Хотя существуют умственные нарушения, которые необходимо лечить профессионально, но от многих видов душевного недомогания можно излечиться в церкви или общине. Это решение будет правильным, когда есть проблемы, возникшие по причине разрушения межличностных отношений: недопонимание, клевета, зависть, и другое. Следуя совету Иакова, мы не только облегчим психологическое бремя, но также сможем с новой силой изменить разрушающийся характер.    </a:t>
            </a: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pPr/>
              <a:t>15</a:t>
            </a:fld>
            <a:endParaRPr lang="en-US"/>
          </a:p>
        </p:txBody>
      </p:sp>
    </p:spTree>
    <p:extLst>
      <p:ext uri="{BB962C8B-B14F-4D97-AF65-F5344CB8AC3E}">
        <p14:creationId xmlns="" xmlns:p14="http://schemas.microsoft.com/office/powerpoint/2010/main" val="1255850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Хотя необходимо соблюдать осторожность. Раскрытие грехов близкому другу может принести большое облегчение, но и сделает человека уязвимым. Здесь существует риск того, что ваш друг нарушит конфиденциальность, и разрушит отношения. </a:t>
            </a: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pPr/>
              <a:t>16</a:t>
            </a:fld>
            <a:endParaRPr lang="en-US"/>
          </a:p>
        </p:txBody>
      </p:sp>
    </p:spTree>
    <p:extLst>
      <p:ext uri="{BB962C8B-B14F-4D97-AF65-F5344CB8AC3E}">
        <p14:creationId xmlns="" xmlns:p14="http://schemas.microsoft.com/office/powerpoint/2010/main" val="366179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401638"/>
            <a:ext cx="3971925" cy="2978150"/>
          </a:xfrm>
        </p:spPr>
      </p:sp>
      <p:sp>
        <p:nvSpPr>
          <p:cNvPr id="3" name="Notes Placeholder 2"/>
          <p:cNvSpPr>
            <a:spLocks noGrp="1"/>
          </p:cNvSpPr>
          <p:nvPr>
            <p:ph type="body" idx="1"/>
          </p:nvPr>
        </p:nvSpPr>
        <p:spPr>
          <a:xfrm>
            <a:off x="685800" y="3424405"/>
            <a:ext cx="5486400" cy="4114800"/>
          </a:xfrm>
        </p:spPr>
        <p:txBody>
          <a:bodyPr/>
          <a:lstStyle/>
          <a:p>
            <a:r>
              <a:rPr lang="ru-RU" sz="1200" kern="1200" dirty="0" smtClean="0">
                <a:solidFill>
                  <a:schemeClr val="tx1"/>
                </a:solidFill>
                <a:latin typeface="+mn-lt"/>
                <a:ea typeface="+mn-ea"/>
                <a:cs typeface="+mn-cs"/>
              </a:rPr>
              <a:t>Более важно всегда осознавать, что когда мы признаемся в грехах своему Господу, мы </a:t>
            </a:r>
            <a:r>
              <a:rPr lang="ru-RU" sz="1200" kern="1200" dirty="0" smtClean="0">
                <a:solidFill>
                  <a:schemeClr val="tx1"/>
                </a:solidFill>
                <a:latin typeface="+mn-lt"/>
                <a:ea typeface="+mn-ea"/>
                <a:cs typeface="+mn-cs"/>
              </a:rPr>
              <a:t>уверены </a:t>
            </a:r>
            <a:r>
              <a:rPr lang="ru-RU" sz="1200" kern="1200" dirty="0" smtClean="0">
                <a:solidFill>
                  <a:schemeClr val="tx1"/>
                </a:solidFill>
                <a:latin typeface="+mn-lt"/>
                <a:ea typeface="+mn-ea"/>
                <a:cs typeface="+mn-cs"/>
              </a:rPr>
              <a:t>в полной </a:t>
            </a:r>
            <a:r>
              <a:rPr lang="ru-RU" sz="1200" kern="1200" dirty="0" err="1" smtClean="0">
                <a:solidFill>
                  <a:schemeClr val="tx1"/>
                </a:solidFill>
                <a:latin typeface="+mn-lt"/>
                <a:ea typeface="+mn-ea"/>
                <a:cs typeface="+mn-cs"/>
              </a:rPr>
              <a:t>конфидициальности</a:t>
            </a:r>
            <a:r>
              <a:rPr lang="ru-RU" sz="1200" kern="1200" dirty="0" smtClean="0">
                <a:solidFill>
                  <a:schemeClr val="tx1"/>
                </a:solidFill>
                <a:latin typeface="+mn-lt"/>
                <a:ea typeface="+mn-ea"/>
                <a:cs typeface="+mn-cs"/>
              </a:rPr>
              <a:t>, а также в том, что Он простит нас. Прочитайте 1 Петра 5:7. Несовершенные отношения могут вызвать неуверенность и даже страх, и беспокойство. Близкие могли бы помочь, но уверенность приходит только с Богом, который заботиться о нас все время, оставляя нас с полным чувством свободы, взяв все наши бремена в Свои руки.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ru-RU" sz="1200" b="1" kern="1200" cap="all" dirty="0" smtClean="0">
                <a:solidFill>
                  <a:schemeClr val="tx1"/>
                </a:solidFill>
                <a:latin typeface="+mn-lt"/>
                <a:ea typeface="+mn-ea"/>
                <a:cs typeface="+mn-cs"/>
              </a:rPr>
              <a:t>Мотивировать людей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Прочитайте следующие тексты, и спросите себя как вы можете их применить в своей жизни. Почему это так важно не только для вас, но и для других? </a:t>
            </a:r>
            <a:r>
              <a:rPr lang="ru-RU" sz="1200" b="1" kern="1200" dirty="0" err="1" smtClean="0">
                <a:solidFill>
                  <a:schemeClr val="tx1"/>
                </a:solidFill>
                <a:latin typeface="+mn-lt"/>
                <a:ea typeface="+mn-ea"/>
                <a:cs typeface="+mn-cs"/>
              </a:rPr>
              <a:t>Еф</a:t>
            </a:r>
            <a:r>
              <a:rPr lang="ru-RU" sz="1200" b="1" kern="1200" dirty="0" smtClean="0">
                <a:solidFill>
                  <a:schemeClr val="tx1"/>
                </a:solidFill>
                <a:latin typeface="+mn-lt"/>
                <a:ea typeface="+mn-ea"/>
                <a:cs typeface="+mn-cs"/>
              </a:rPr>
              <a:t>. 4:29, 1 Фес. 5:11, Рим. 14:19.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Апостол Павел предостерегает раннюю церковь избегать разрушения личных отношений в "теле Христа". Межличностные трудности часто возникают из-за того, что люди подрывают авторитет друг друга, тем самым нанося вред всей общине.  Люди, участвующие в сплетнях и злословии, навлекают на себя проблемы: чувство неполноценности, необходимость быть замеченным, желание все контролировать или властвовать, и другие опасности. Эти люди нуждаются в помощи, чтобы оставить этот вредоносный путь решения внутренних конфликтов.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Действительно, думать хорошо о других помогает избегать клеветы и сплетен. Члены тела Христова должны помнить, что у них есть великая привилегия получить дар спасения.  (</a:t>
            </a:r>
            <a:r>
              <a:rPr lang="ru-RU" sz="1200" kern="1200" dirty="0" err="1" smtClean="0">
                <a:solidFill>
                  <a:schemeClr val="tx1"/>
                </a:solidFill>
                <a:latin typeface="+mn-lt"/>
                <a:ea typeface="+mn-ea"/>
                <a:cs typeface="+mn-cs"/>
              </a:rPr>
              <a:t>Пс</a:t>
            </a:r>
            <a:r>
              <a:rPr lang="ru-RU" sz="1200" kern="1200" dirty="0" smtClean="0">
                <a:solidFill>
                  <a:schemeClr val="tx1"/>
                </a:solidFill>
                <a:latin typeface="+mn-lt"/>
                <a:ea typeface="+mn-ea"/>
                <a:cs typeface="+mn-cs"/>
              </a:rPr>
              <a:t>. 16:8, 1 Петра 2:9). Понимая выше сказанное, необходимо мотивировать друг друга и наставлять. Слова поддержки и ободрения, позитивное, сдержанное и приносящее радость отношение поддерживает тех, кто столкнулся с личными проблемами. Другой способ - быть примирителями. Иисус называет миротворцев "блаженные" и "сынами Божьими" (</a:t>
            </a:r>
            <a:r>
              <a:rPr lang="ru-RU" sz="1200" kern="1200" dirty="0" err="1" smtClean="0">
                <a:solidFill>
                  <a:schemeClr val="tx1"/>
                </a:solidFill>
                <a:latin typeface="+mn-lt"/>
                <a:ea typeface="+mn-ea"/>
                <a:cs typeface="+mn-cs"/>
              </a:rPr>
              <a:t>Мф</a:t>
            </a:r>
            <a:r>
              <a:rPr lang="ru-RU" sz="1200" kern="1200" dirty="0" smtClean="0">
                <a:solidFill>
                  <a:schemeClr val="tx1"/>
                </a:solidFill>
                <a:latin typeface="+mn-lt"/>
                <a:ea typeface="+mn-ea"/>
                <a:cs typeface="+mn-cs"/>
              </a:rPr>
              <a:t>. 5:9), а Иаков говорит, что миротворцы пожнут "плод правды" (Иакова 3:18).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pPr/>
              <a:t>17</a:t>
            </a:fld>
            <a:endParaRPr lang="en-US"/>
          </a:p>
        </p:txBody>
      </p:sp>
    </p:spTree>
    <p:extLst>
      <p:ext uri="{BB962C8B-B14F-4D97-AF65-F5344CB8AC3E}">
        <p14:creationId xmlns="" xmlns:p14="http://schemas.microsoft.com/office/powerpoint/2010/main" val="92075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Прочитайте </a:t>
            </a:r>
            <a:r>
              <a:rPr lang="ru-RU" sz="1200" b="1" kern="1200" dirty="0" err="1" smtClean="0">
                <a:solidFill>
                  <a:schemeClr val="tx1"/>
                </a:solidFill>
                <a:latin typeface="+mn-lt"/>
                <a:ea typeface="+mn-ea"/>
                <a:cs typeface="+mn-cs"/>
              </a:rPr>
              <a:t>Мф</a:t>
            </a:r>
            <a:r>
              <a:rPr lang="ru-RU" sz="1200" b="1" kern="1200" dirty="0" smtClean="0">
                <a:solidFill>
                  <a:schemeClr val="tx1"/>
                </a:solidFill>
                <a:latin typeface="+mn-lt"/>
                <a:ea typeface="+mn-ea"/>
                <a:cs typeface="+mn-cs"/>
              </a:rPr>
              <a:t>. 7:12. Почему это правило является ключевым моментом в любых отношениях? </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pPr/>
              <a:t>18</a:t>
            </a:fld>
            <a:endParaRPr lang="en-US"/>
          </a:p>
        </p:txBody>
      </p:sp>
    </p:spTree>
    <p:extLst>
      <p:ext uri="{BB962C8B-B14F-4D97-AF65-F5344CB8AC3E}">
        <p14:creationId xmlns="" xmlns:p14="http://schemas.microsoft.com/office/powerpoint/2010/main" val="2358288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1350" y="347663"/>
            <a:ext cx="2698750" cy="2024062"/>
          </a:xfrm>
        </p:spPr>
      </p:sp>
      <p:sp>
        <p:nvSpPr>
          <p:cNvPr id="3" name="Notes Placeholder 2"/>
          <p:cNvSpPr>
            <a:spLocks noGrp="1"/>
          </p:cNvSpPr>
          <p:nvPr>
            <p:ph type="body" idx="1"/>
          </p:nvPr>
        </p:nvSpPr>
        <p:spPr>
          <a:xfrm>
            <a:off x="685800" y="2371738"/>
            <a:ext cx="5486400" cy="4114800"/>
          </a:xfrm>
        </p:spPr>
        <p:txBody>
          <a:bodyPr/>
          <a:lstStyle/>
          <a:p>
            <a:r>
              <a:rPr lang="ru-RU" sz="1200" kern="1200" dirty="0" smtClean="0">
                <a:solidFill>
                  <a:schemeClr val="tx1"/>
                </a:solidFill>
                <a:latin typeface="+mn-lt"/>
                <a:ea typeface="+mn-ea"/>
                <a:cs typeface="+mn-cs"/>
              </a:rPr>
              <a:t>Этот принцип может рассматриваться как бесценный драгоценный камень в социальных отношениях. Он верный, основанный на любви, он универсален, и распространяется внутри и вне человеческого закона. "Золотое правило" приносит практическую пользу тем, кто ему следует.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Один фермер китаец осматривал свои рисовые поля с террасы высоко в горах; перед ним открывался вид на море и долину. Однажды он заметил, что начался сильный прилив, вначале море будто отступило, обнажив бухту от воды, но он знал, что вода прибудет, но с еще большим усилием, разрушая все, что находилось в долине. Он знал, что его друзья работают в долине, и решил поджечь свое рисовое поле. Его друзья незамедлительно побежали в горы; спасаясь от огня, они не погибли от сильнейшей волны во время прилива. В результате самоотверженной помощи, жизни этих людей были спасены. Урок настолько ясен.   </a:t>
            </a:r>
          </a:p>
          <a:p>
            <a:endParaRPr lang="ru-RU" sz="1200" b="1" kern="1200" cap="all" dirty="0" smtClean="0">
              <a:solidFill>
                <a:schemeClr val="tx1"/>
              </a:solidFill>
              <a:latin typeface="+mn-lt"/>
              <a:ea typeface="+mn-ea"/>
              <a:cs typeface="+mn-cs"/>
            </a:endParaRPr>
          </a:p>
          <a:p>
            <a:r>
              <a:rPr lang="ru-RU" sz="1200" b="1" kern="1200" cap="all" dirty="0" smtClean="0">
                <a:solidFill>
                  <a:schemeClr val="tx1"/>
                </a:solidFill>
                <a:latin typeface="+mn-lt"/>
                <a:ea typeface="+mn-ea"/>
                <a:cs typeface="+mn-cs"/>
              </a:rPr>
              <a:t>Для дальнейшего изучения:</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Прочитайте </a:t>
            </a:r>
            <a:r>
              <a:rPr lang="ru-RU" sz="1200" kern="1200" dirty="0" err="1" smtClean="0">
                <a:solidFill>
                  <a:schemeClr val="tx1"/>
                </a:solidFill>
                <a:latin typeface="+mn-lt"/>
                <a:ea typeface="+mn-ea"/>
                <a:cs typeface="+mn-cs"/>
              </a:rPr>
              <a:t>Еф</a:t>
            </a:r>
            <a:r>
              <a:rPr lang="ru-RU" sz="1200" kern="1200" dirty="0" smtClean="0">
                <a:solidFill>
                  <a:schemeClr val="tx1"/>
                </a:solidFill>
                <a:latin typeface="+mn-lt"/>
                <a:ea typeface="+mn-ea"/>
                <a:cs typeface="+mn-cs"/>
              </a:rPr>
              <a:t>. 4:25-32 и подчеркните те слова, которые затронули ваше сердце. Подумайте, что можно сделать с Божьей помощью, чтобы улучшить ваши отношения с другими людьми.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Елена Уайт в 1908 г. писала евангелистам: "... Я имею для тебя весть от Господа: будь доброжелателен в словах и мягок в поступках. Постоянно следи за собой, ибо у тебя есть наклонность к суровости, и властности, и поспешности в словах. ... Резкие слова огорчают Господа; неразумные слова наносят вред. Мне велено сказать тебе: будь мягок в своей речи: следи за своими словами; пусть не будет грубости ни в твоих высказываниях, ни в жестах. ...</a:t>
            </a:r>
          </a:p>
          <a:p>
            <a:r>
              <a:rPr lang="ru-RU" sz="1200" kern="1200" dirty="0" smtClean="0">
                <a:solidFill>
                  <a:schemeClr val="tx1"/>
                </a:solidFill>
                <a:latin typeface="+mn-lt"/>
                <a:ea typeface="+mn-ea"/>
                <a:cs typeface="+mn-cs"/>
              </a:rPr>
              <a:t>"Сделав своей повседневной привычкой смотреть на Иисуса и научаться от Него, ты обречешь целостный и гармоничный характер. Смягчи свои речи м не допускай слов осуждения. Учись у великого Учителя. Слова сочувствия и доброжелательности подобны хорошему лекарству, которое исцеляет пребывающие в отчаянии души. Знание Слова Божьего, воплощенное в повседневной жизни, станет для исцеления и утешения. Резкость в речах не принесет благословения ни тебе самому, ни другому человеку". (Служители Евангелия, гл. 32)</a:t>
            </a:r>
          </a:p>
          <a:p>
            <a:r>
              <a:rPr lang="ru-RU" sz="1200" kern="1200" dirty="0" smtClean="0">
                <a:solidFill>
                  <a:schemeClr val="tx1"/>
                </a:solidFill>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pPr/>
              <a:t>19</a:t>
            </a:fld>
            <a:endParaRPr lang="en-US"/>
          </a:p>
        </p:txBody>
      </p:sp>
    </p:spTree>
    <p:extLst>
      <p:ext uri="{BB962C8B-B14F-4D97-AF65-F5344CB8AC3E}">
        <p14:creationId xmlns="" xmlns:p14="http://schemas.microsoft.com/office/powerpoint/2010/main" val="1821741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вопросы для обсуждения: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Как часто вы любите посплетничать? Даже если вы сами этого не делаете, как часто вы хотите послушать сплетни других? Почему слышать сплетни других можно приравнять к тому, как будто вы их сами распространяете? Как перестать быть частью того, что причиняет боль и вред людям?</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Прощение может быть трудным действием, особенно, когда вас очень сильно обидели. Как вы учитесь прощать тех, кто не просит прощения, кто даже не заботиться об этом, кто может даже с насмешкой относится к этому? В чем вы видите свою ответственность в таких случаях? </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pPr/>
              <a:t>20</a:t>
            </a:fld>
            <a:endParaRPr lang="en-US"/>
          </a:p>
        </p:txBody>
      </p:sp>
    </p:spTree>
    <p:extLst>
      <p:ext uri="{BB962C8B-B14F-4D97-AF65-F5344CB8AC3E}">
        <p14:creationId xmlns="" xmlns:p14="http://schemas.microsoft.com/office/powerpoint/2010/main" val="3870230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"Итак, во все, как хотите, чтобы с вами поступали люди, так поступайте и вы с ними, ибо в этом закон и пророки" (Матфея 7:12) </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pPr/>
              <a:t>3</a:t>
            </a:fld>
            <a:endParaRPr lang="en-US"/>
          </a:p>
        </p:txBody>
      </p:sp>
    </p:spTree>
    <p:extLst>
      <p:ext uri="{BB962C8B-B14F-4D97-AF65-F5344CB8AC3E}">
        <p14:creationId xmlns="" xmlns:p14="http://schemas.microsoft.com/office/powerpoint/2010/main" val="376577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ru-RU" sz="1200" b="1" kern="1200" dirty="0" smtClean="0">
                <a:solidFill>
                  <a:schemeClr val="tx1"/>
                </a:solidFill>
                <a:latin typeface="+mn-lt"/>
                <a:ea typeface="+mn-ea"/>
                <a:cs typeface="+mn-cs"/>
              </a:rPr>
              <a:t>Вербальное и физическое насилие в семьях - это реальность, которая приносят людям много боли. Как христианин должен отреагировать на эту проблему, чтобы помочь с ней справиться? Что можно порекомендовать в случаях, когда прощение ничего не меняет в агрессивном характере человека? </a:t>
            </a:r>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pPr/>
              <a:t>21</a:t>
            </a:fld>
            <a:endParaRPr lang="en-US"/>
          </a:p>
        </p:txBody>
      </p:sp>
    </p:spTree>
    <p:extLst>
      <p:ext uri="{BB962C8B-B14F-4D97-AF65-F5344CB8AC3E}">
        <p14:creationId xmlns="" xmlns:p14="http://schemas.microsoft.com/office/powerpoint/2010/main" val="297754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ru-RU" sz="1200" b="1" kern="1200" dirty="0" smtClean="0">
                <a:solidFill>
                  <a:schemeClr val="tx1"/>
                </a:solidFill>
                <a:latin typeface="+mn-lt"/>
                <a:ea typeface="+mn-ea"/>
                <a:cs typeface="+mn-cs"/>
              </a:rPr>
              <a:t>Вспомните свою жизнь. Какие вы предпринимали шаги, чтобы улучшить ваши отношения с людьми? Почему смирение, доверие Богу, и желание сделать все правильно так важно в этом процессе? </a:t>
            </a:r>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pPr/>
              <a:t>22</a:t>
            </a:fld>
            <a:endParaRPr lang="en-US"/>
          </a:p>
        </p:txBody>
      </p:sp>
    </p:spTree>
    <p:extLst>
      <p:ext uri="{BB962C8B-B14F-4D97-AF65-F5344CB8AC3E}">
        <p14:creationId xmlns="" xmlns:p14="http://schemas.microsoft.com/office/powerpoint/2010/main" val="1757223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t>Исцеляющее </a:t>
            </a:r>
            <a:r>
              <a:rPr lang="ru-RU" b="1" dirty="0" err="1" smtClean="0"/>
              <a:t>общание</a:t>
            </a:r>
            <a:endParaRPr lang="en-US" b="1" dirty="0" smtClean="0"/>
          </a:p>
          <a:p>
            <a:pPr algn="ctr">
              <a:buNone/>
            </a:pPr>
            <a:r>
              <a:rPr lang="ru-RU" sz="1200" b="1" dirty="0" smtClean="0"/>
              <a:t>"Итак, во все, как хотите, чтобы с вами поступали люди, так поступайте и вы с ними, ибо в этом закон и пророки" </a:t>
            </a:r>
            <a:r>
              <a:rPr lang="ru-RU" sz="1200" i="1" dirty="0" smtClean="0"/>
              <a:t>(Матфея 7:12)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pPr/>
              <a:t>23</a:t>
            </a:fld>
            <a:endParaRPr lang="en-US"/>
          </a:p>
        </p:txBody>
      </p:sp>
    </p:spTree>
    <p:extLst>
      <p:ext uri="{BB962C8B-B14F-4D97-AF65-F5344CB8AC3E}">
        <p14:creationId xmlns="" xmlns:p14="http://schemas.microsoft.com/office/powerpoint/2010/main" val="3792336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16398"/>
            <a:ext cx="5486400" cy="4114800"/>
          </a:xfrm>
        </p:spPr>
        <p:txBody>
          <a:bodyPr/>
          <a:lstStyle/>
          <a:p>
            <a:r>
              <a:rPr lang="ru-RU" sz="1200" b="1" kern="1200" cap="all" dirty="0" smtClean="0">
                <a:solidFill>
                  <a:schemeClr val="tx1"/>
                </a:solidFill>
                <a:latin typeface="+mn-lt"/>
                <a:ea typeface="+mn-ea"/>
                <a:cs typeface="+mn-cs"/>
              </a:rPr>
              <a:t>введение</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Один опытный евангелист часто в городах проводил семинары, поднимая проблему стресса, как вступление, перед евангельскими программами. Он делал простой опрос, чтобы аудитория написала четыре или пять причин, которые вызывают у них стресс. Помощники группировали ответы по основным категориям (здоровье, деньги, работа, отношения и др.). Перед тем как окончательные подсчеты были сделаны, один из помощников заметил, что у пастора уже расставлены категории для обсуждения, и "отношения" стояли на первом месте. Когда помощник спросил, как это получилось, пастор объяснил, что результаты всегда одни и те же: плохие взаимоотношения всегда становиться первой причиной, из-за которой возникает стресс. </a:t>
            </a:r>
          </a:p>
          <a:p>
            <a:r>
              <a:rPr lang="en-US" sz="1200" kern="1200" dirty="0" smtClean="0">
                <a:solidFill>
                  <a:schemeClr val="tx1"/>
                </a:solidFill>
                <a:effectLst/>
                <a:latin typeface="+mn-lt"/>
                <a:ea typeface="+mn-ea"/>
                <a:cs typeface="+mn-cs"/>
              </a:rPr>
              <a:t> </a:t>
            </a:r>
          </a:p>
          <a:p>
            <a:r>
              <a:rPr lang="ru-RU" sz="1200" kern="1200" dirty="0" smtClean="0">
                <a:solidFill>
                  <a:schemeClr val="tx1"/>
                </a:solidFill>
                <a:latin typeface="+mn-lt"/>
                <a:ea typeface="+mn-ea"/>
                <a:cs typeface="+mn-cs"/>
              </a:rPr>
              <a:t>Если существуют проблемы с женой, детьми, с начальником, коллегой, соседом, другом, врагом или с другими людьми, то возникает стрессовая ситуация. И наоборот, когда отношения замечательные, то они становятся источником удовлетворения. Люди делают нас счастливыми, и они же делают нас несчастными. </a:t>
            </a:r>
          </a:p>
          <a:p>
            <a:r>
              <a:rPr lang="ru-RU" sz="1200" kern="1200" dirty="0" smtClean="0">
                <a:solidFill>
                  <a:schemeClr val="tx1"/>
                </a:solidFill>
                <a:latin typeface="+mn-lt"/>
                <a:ea typeface="+mn-ea"/>
                <a:cs typeface="+mn-cs"/>
              </a:rPr>
              <a:t>Поэтому на этой неделе мы остановимся на очень важной теме отношений, и чему Библия учит нас в этом вопросе.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pPr/>
              <a:t>4</a:t>
            </a:fld>
            <a:endParaRPr lang="en-US"/>
          </a:p>
        </p:txBody>
      </p:sp>
    </p:spTree>
    <p:extLst>
      <p:ext uri="{BB962C8B-B14F-4D97-AF65-F5344CB8AC3E}">
        <p14:creationId xmlns="" xmlns:p14="http://schemas.microsoft.com/office/powerpoint/2010/main" val="2666755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смиренный и кроткий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Прочитайте </a:t>
            </a:r>
            <a:r>
              <a:rPr lang="ru-RU" sz="1200" b="1" kern="1200" dirty="0" err="1" smtClean="0">
                <a:solidFill>
                  <a:schemeClr val="tx1"/>
                </a:solidFill>
                <a:latin typeface="+mn-lt"/>
                <a:ea typeface="+mn-ea"/>
                <a:cs typeface="+mn-cs"/>
              </a:rPr>
              <a:t>Ефесянам</a:t>
            </a:r>
            <a:r>
              <a:rPr lang="ru-RU" sz="1200" b="1" kern="1200" dirty="0" smtClean="0">
                <a:solidFill>
                  <a:schemeClr val="tx1"/>
                </a:solidFill>
                <a:latin typeface="+mn-lt"/>
                <a:ea typeface="+mn-ea"/>
                <a:cs typeface="+mn-cs"/>
              </a:rPr>
              <a:t> 4:1-3. Почему апостол Павел ассоциирует кротость, смирение и терпение с хорошими отношениями и гармонией? Вспомните и поделитесь опытами, когда эти черты в поведении хорошо повлияли на ваши взаимоотношения с людьми.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20742DE-DC86-F54F-96E5-1A1560E344F0}" type="slidenum">
              <a:rPr lang="en-US" smtClean="0"/>
              <a:pPr/>
              <a:t>5</a:t>
            </a:fld>
            <a:endParaRPr lang="en-US"/>
          </a:p>
        </p:txBody>
      </p:sp>
    </p:spTree>
    <p:extLst>
      <p:ext uri="{BB962C8B-B14F-4D97-AF65-F5344CB8AC3E}">
        <p14:creationId xmlns="" xmlns:p14="http://schemas.microsoft.com/office/powerpoint/2010/main" val="3663322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3013" y="450850"/>
            <a:ext cx="4260850" cy="3195638"/>
          </a:xfrm>
        </p:spPr>
      </p:sp>
      <p:sp>
        <p:nvSpPr>
          <p:cNvPr id="3" name="Notes Placeholder 2"/>
          <p:cNvSpPr>
            <a:spLocks noGrp="1"/>
          </p:cNvSpPr>
          <p:nvPr>
            <p:ph type="body" idx="1"/>
          </p:nvPr>
        </p:nvSpPr>
        <p:spPr>
          <a:xfrm>
            <a:off x="685800" y="3725166"/>
            <a:ext cx="5486400" cy="4629333"/>
          </a:xfrm>
        </p:spPr>
        <p:txBody>
          <a:bodyPr/>
          <a:lstStyle/>
          <a:p>
            <a:r>
              <a:rPr lang="ru-RU" sz="1200" b="1" kern="1200" dirty="0" smtClean="0">
                <a:solidFill>
                  <a:schemeClr val="tx1"/>
                </a:solidFill>
                <a:latin typeface="+mn-lt"/>
                <a:ea typeface="+mn-ea"/>
                <a:cs typeface="+mn-cs"/>
              </a:rPr>
              <a:t>Прочитайте 1 Царств 25 гл. Чему мы можем научиться из действий </a:t>
            </a:r>
            <a:r>
              <a:rPr lang="ru-RU" sz="1200" b="1" kern="1200" dirty="0" err="1" smtClean="0">
                <a:solidFill>
                  <a:schemeClr val="tx1"/>
                </a:solidFill>
                <a:latin typeface="+mn-lt"/>
                <a:ea typeface="+mn-ea"/>
                <a:cs typeface="+mn-cs"/>
              </a:rPr>
              <a:t>Авигеи</a:t>
            </a:r>
            <a:r>
              <a:rPr lang="ru-RU" sz="1200" b="1" kern="1200" dirty="0" smtClean="0">
                <a:solidFill>
                  <a:schemeClr val="tx1"/>
                </a:solidFill>
                <a:latin typeface="+mn-lt"/>
                <a:ea typeface="+mn-ea"/>
                <a:cs typeface="+mn-cs"/>
              </a:rPr>
              <a:t> и Давида относительно правильных отношений в сложных стрессовых ситуациях?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История Давида, Навала и </a:t>
            </a:r>
            <a:r>
              <a:rPr lang="ru-RU" sz="1200" kern="1200" dirty="0" err="1" smtClean="0">
                <a:solidFill>
                  <a:schemeClr val="tx1"/>
                </a:solidFill>
                <a:latin typeface="+mn-lt"/>
                <a:ea typeface="+mn-ea"/>
                <a:cs typeface="+mn-cs"/>
              </a:rPr>
              <a:t>Авигеи</a:t>
            </a:r>
            <a:r>
              <a:rPr lang="ru-RU" sz="1200" kern="1200" dirty="0" smtClean="0">
                <a:solidFill>
                  <a:schemeClr val="tx1"/>
                </a:solidFill>
                <a:latin typeface="+mn-lt"/>
                <a:ea typeface="+mn-ea"/>
                <a:cs typeface="+mn-cs"/>
              </a:rPr>
              <a:t> представляет собой прекрасный пример успешного социального взаимодействия. Результаты существенным образом зависят от того, как люди себя ведут, как руководители, ровня друг другу, или как смиренные друзья или компаньоны. </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Давид посылает солдата к Навалу с ясной просьбой. "Мы защищали твоих слуг и имущество, и дай нам то, что ты сможешь найти". (1 </a:t>
            </a:r>
            <a:r>
              <a:rPr lang="ru-RU" sz="1200" kern="1200" dirty="0" err="1" smtClean="0">
                <a:solidFill>
                  <a:schemeClr val="tx1"/>
                </a:solidFill>
                <a:latin typeface="+mn-lt"/>
                <a:ea typeface="+mn-ea"/>
                <a:cs typeface="+mn-cs"/>
              </a:rPr>
              <a:t>Цар</a:t>
            </a:r>
            <a:r>
              <a:rPr lang="ru-RU" sz="1200" kern="1200" dirty="0" smtClean="0">
                <a:solidFill>
                  <a:schemeClr val="tx1"/>
                </a:solidFill>
                <a:latin typeface="+mn-lt"/>
                <a:ea typeface="+mn-ea"/>
                <a:cs typeface="+mn-cs"/>
              </a:rPr>
              <a:t>. 25:7,8 слова автора). Но Навал демонстрировал отнюдь не доброту или тактичность. Мы знаем, что он был черствым и злым человеком. В некоторых переводах используются термины суровый, подлый, грубый, резкий, нечестный, неприветливый и невоспитанный. И он действительно проявился перед воинами Давида с этими чертами характера.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Напротив, посмотрите на поведение Давида. Хотя он и обладал военной мощью, его послание было наполнено смирением и заботой, желая Навалу и его домочадцам долгой жизни и крепкого здоровья, здесь он использует оборот речи "твой сын Давид" (стих 8). </a:t>
            </a:r>
          </a:p>
          <a:p>
            <a:r>
              <a:rPr lang="ru-RU" sz="1200"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Что касается </a:t>
            </a:r>
            <a:r>
              <a:rPr lang="ru-RU" sz="1200" kern="1200" dirty="0" err="1" smtClean="0">
                <a:solidFill>
                  <a:schemeClr val="tx1"/>
                </a:solidFill>
                <a:latin typeface="+mn-lt"/>
                <a:ea typeface="+mn-ea"/>
                <a:cs typeface="+mn-cs"/>
              </a:rPr>
              <a:t>Авигеи</a:t>
            </a:r>
            <a:r>
              <a:rPr lang="ru-RU" sz="1200" kern="1200" dirty="0" smtClean="0">
                <a:solidFill>
                  <a:schemeClr val="tx1"/>
                </a:solidFill>
                <a:latin typeface="+mn-lt"/>
                <a:ea typeface="+mn-ea"/>
                <a:cs typeface="+mn-cs"/>
              </a:rPr>
              <a:t>, Библия говорит о том, что она была умна и красива. Посмотрим на ее поведение: она приготовила много разнообразной пищи; она побежала к Давиду, чтобы ублажить его, преклонилась пред ним, назвавшись "рабой его", а Давида -"мой господин", и просила о прощении. Она также напомнила Давиду, что так как он Божий человек, то он должен избежать ненужного кровопролития.</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pPr/>
              <a:t>6</a:t>
            </a:fld>
            <a:endParaRPr lang="en-US"/>
          </a:p>
        </p:txBody>
      </p:sp>
    </p:spTree>
    <p:extLst>
      <p:ext uri="{BB962C8B-B14F-4D97-AF65-F5344CB8AC3E}">
        <p14:creationId xmlns="" xmlns:p14="http://schemas.microsoft.com/office/powerpoint/2010/main" val="409099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Результатом тактичности и скромности </a:t>
            </a:r>
            <a:r>
              <a:rPr lang="ru-RU" sz="1200" kern="1200" dirty="0" err="1" smtClean="0">
                <a:solidFill>
                  <a:schemeClr val="tx1"/>
                </a:solidFill>
                <a:latin typeface="+mn-lt"/>
                <a:ea typeface="+mn-ea"/>
                <a:cs typeface="+mn-cs"/>
              </a:rPr>
              <a:t>Авигеи</a:t>
            </a:r>
            <a:r>
              <a:rPr lang="ru-RU" sz="1200" kern="1200" dirty="0" smtClean="0">
                <a:solidFill>
                  <a:schemeClr val="tx1"/>
                </a:solidFill>
                <a:latin typeface="+mn-lt"/>
                <a:ea typeface="+mn-ea"/>
                <a:cs typeface="+mn-cs"/>
              </a:rPr>
              <a:t> было то, что она полностью изменила намерения Давида. Он славил Бога за то, что Он послал ее ему, и благодарил ее за справедливость. Такое полезное заступничество, наполненное благочестивым духом, помогло спасти жизни многих невиновных людей. Что касается Навала, кровопролития не произошло, потому что человек умер, возможно от сердечной болезни, так как оказался сам жертвой своего собственного страха. </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Очень легко (обычно) быть добрыми к тем, кого мы любим. Но как быть с теми, кто нам совершенно несимпатичен? Подумайте о тех, кто вам неприятен. Как бы они отреагировали, если бы вы проявили к ними смирение, и доброе отношение? По Божьей благодати, давайте попытаемся сделать это (помня о том, что мы также кому-то неприятны в этом мире). </a:t>
            </a:r>
            <a:endParaRPr lang="ru-RU" sz="1200" kern="1200" dirty="0" smtClean="0">
              <a:solidFill>
                <a:schemeClr val="tx1"/>
              </a:solidFill>
              <a:latin typeface="+mn-lt"/>
              <a:ea typeface="+mn-ea"/>
              <a:cs typeface="+mn-cs"/>
            </a:endParaRPr>
          </a:p>
          <a:p>
            <a:r>
              <a:rPr lang="en-US" sz="1200" b="1" kern="1200" cap="all" dirty="0" smtClean="0">
                <a:solidFill>
                  <a:schemeClr val="tx1"/>
                </a:solidFill>
                <a:effectLst/>
                <a:latin typeface="+mn-lt"/>
                <a:ea typeface="+mn-ea"/>
                <a:cs typeface="+mn-cs"/>
              </a:rPr>
              <a:t/>
            </a:r>
            <a:br>
              <a:rPr lang="en-US" sz="1200" b="1" kern="1200" cap="all" dirty="0" smtClean="0">
                <a:solidFill>
                  <a:schemeClr val="tx1"/>
                </a:solidFill>
                <a:effectLst/>
                <a:latin typeface="+mn-lt"/>
                <a:ea typeface="+mn-ea"/>
                <a:cs typeface="+mn-cs"/>
              </a:rPr>
            </a:br>
            <a:r>
              <a:rPr lang="en-US" sz="1200" b="1" kern="1200" cap="all"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pPr/>
              <a:t>7</a:t>
            </a:fld>
            <a:endParaRPr lang="en-US"/>
          </a:p>
        </p:txBody>
      </p:sp>
    </p:spTree>
    <p:extLst>
      <p:ext uri="{BB962C8B-B14F-4D97-AF65-F5344CB8AC3E}">
        <p14:creationId xmlns="" xmlns:p14="http://schemas.microsoft.com/office/powerpoint/2010/main" val="3026032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оплатить за зло добром</a:t>
            </a:r>
            <a:endParaRPr lang="ru-RU" sz="1200" kern="1200" dirty="0" smtClean="0">
              <a:solidFill>
                <a:schemeClr val="tx1"/>
              </a:solidFill>
              <a:latin typeface="+mn-lt"/>
              <a:ea typeface="+mn-ea"/>
              <a:cs typeface="+mn-cs"/>
            </a:endParaRPr>
          </a:p>
          <a:p>
            <a:r>
              <a:rPr lang="ru-RU" sz="1200" b="1" kern="1200" cap="all"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В чем истинный смысл в стихах 1 Петра 3:8-12? Какие принципы, описанные в этих стихах, вы бы применили в жизни? </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pPr/>
              <a:t>8</a:t>
            </a:fld>
            <a:endParaRPr lang="en-US"/>
          </a:p>
        </p:txBody>
      </p:sp>
    </p:spTree>
    <p:extLst>
      <p:ext uri="{BB962C8B-B14F-4D97-AF65-F5344CB8AC3E}">
        <p14:creationId xmlns="" xmlns:p14="http://schemas.microsoft.com/office/powerpoint/2010/main" val="2663713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Иисус усовершенствовал подход "глаз за глаз", подставив другую щеку (</a:t>
            </a:r>
            <a:r>
              <a:rPr lang="ru-RU" sz="1200" kern="1200" dirty="0" err="1" smtClean="0">
                <a:solidFill>
                  <a:schemeClr val="tx1"/>
                </a:solidFill>
                <a:latin typeface="+mn-lt"/>
                <a:ea typeface="+mn-ea"/>
                <a:cs typeface="+mn-cs"/>
              </a:rPr>
              <a:t>Мф</a:t>
            </a:r>
            <a:r>
              <a:rPr lang="ru-RU" sz="1200" kern="1200" dirty="0" smtClean="0">
                <a:solidFill>
                  <a:schemeClr val="tx1"/>
                </a:solidFill>
                <a:latin typeface="+mn-lt"/>
                <a:ea typeface="+mn-ea"/>
                <a:cs typeface="+mn-cs"/>
              </a:rPr>
              <a:t>. 5:38,39). Эта концепция и тогда и сейчас существует во многих традициях и культурах. К сожалению, даже христиане редко обращают зло добром. Но Иисус неустанно говорит: "... научитесь от Меня, ибо Я смирен и кроток сердцем". (</a:t>
            </a:r>
            <a:r>
              <a:rPr lang="ru-RU" sz="1200" kern="1200" dirty="0" err="1" smtClean="0">
                <a:solidFill>
                  <a:schemeClr val="tx1"/>
                </a:solidFill>
                <a:latin typeface="+mn-lt"/>
                <a:ea typeface="+mn-ea"/>
                <a:cs typeface="+mn-cs"/>
              </a:rPr>
              <a:t>Мф</a:t>
            </a:r>
            <a:r>
              <a:rPr lang="ru-RU" sz="1200" kern="1200" dirty="0" smtClean="0">
                <a:solidFill>
                  <a:schemeClr val="tx1"/>
                </a:solidFill>
                <a:latin typeface="+mn-lt"/>
                <a:ea typeface="+mn-ea"/>
                <a:cs typeface="+mn-cs"/>
              </a:rPr>
              <a:t>. 11:29). Одна семейная пара, у которой были маленькие детки, переживала серьезные проблемы со своими соседями. В некоторых ситуациях и с непристойными выражениями, эти соседи обращались к молодым родителям, как они не согласны с тем, что они оставляют разные инструменты у себя во дворе и дети с ними играют. Они жаловались на определенные вещи находящиеся у этой пары во дворе, которые их не устраивали, и что им надоело и то, и это.    Молодой паре не очень то нравилось, что с ними обращаются в таком тоне, грубом и неприятном. Но несмотря на это, они ничего не делали против своих соседей. Однажды, когда семья собрала урожай яблок с деревьев, находящихся на заднем дворе, мать решила испечь и отнести соседям два свежих вкусных яблочных пирога. Соседи с радостью приняли подарок. Этот простой шаг навстречу кардинально изменил их взаимоотношения, возможно потому что им никто таким образом не платил за их черствость.  </a:t>
            </a: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pPr/>
              <a:t>9</a:t>
            </a:fld>
            <a:endParaRPr lang="en-US"/>
          </a:p>
        </p:txBody>
      </p:sp>
    </p:spTree>
    <p:extLst>
      <p:ext uri="{BB962C8B-B14F-4D97-AF65-F5344CB8AC3E}">
        <p14:creationId xmlns="" xmlns:p14="http://schemas.microsoft.com/office/powerpoint/2010/main" val="2292166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Как Давид отплатил Саулу за его постоянное преследование? 1Цар. 24:4-6. Что эти стихи говорят о характере Давида? Как нам применять такое же отношение, особенно когда у нас проблемы с кем-то, кто может быть "помазан Господом"?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первой книге Царств записано четыре раза, когда Давид испытывал  безнравственность, проявленную в поднятии руки на "помазанника Божия".  У него были возможности и отомстить, но он продолжал прощать царя. </a:t>
            </a:r>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pPr/>
              <a:t>10</a:t>
            </a:fld>
            <a:endParaRPr lang="en-US"/>
          </a:p>
        </p:txBody>
      </p:sp>
    </p:spTree>
    <p:extLst>
      <p:ext uri="{BB962C8B-B14F-4D97-AF65-F5344CB8AC3E}">
        <p14:creationId xmlns="" xmlns:p14="http://schemas.microsoft.com/office/powerpoint/2010/main" val="147654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0624EF-2592-D441-9AC1-B835F08B58E6}" type="datetimeFigureOut">
              <a:rPr lang="en-US" smtClean="0"/>
              <a:pPr/>
              <a:t>12/21/2014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509DB-8388-2C48-A9E4-F01C4BCA8F6F}" type="slidenum">
              <a:rPr lang="en-US" smtClean="0"/>
              <a:pPr/>
              <a:t>‹#›</a:t>
            </a:fld>
            <a:endParaRPr lang="en-US"/>
          </a:p>
        </p:txBody>
      </p:sp>
    </p:spTree>
    <p:extLst>
      <p:ext uri="{BB962C8B-B14F-4D97-AF65-F5344CB8AC3E}">
        <p14:creationId xmlns="" xmlns:p14="http://schemas.microsoft.com/office/powerpoint/2010/main" val="2811895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0624EF-2592-D441-9AC1-B835F08B58E6}" type="datetimeFigureOut">
              <a:rPr lang="en-US" smtClean="0"/>
              <a:pPr/>
              <a:t>12/21/2014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509DB-8388-2C48-A9E4-F01C4BCA8F6F}" type="slidenum">
              <a:rPr lang="en-US" smtClean="0"/>
              <a:pPr/>
              <a:t>‹#›</a:t>
            </a:fld>
            <a:endParaRPr lang="en-US"/>
          </a:p>
        </p:txBody>
      </p:sp>
    </p:spTree>
    <p:extLst>
      <p:ext uri="{BB962C8B-B14F-4D97-AF65-F5344CB8AC3E}">
        <p14:creationId xmlns="" xmlns:p14="http://schemas.microsoft.com/office/powerpoint/2010/main" val="4040329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0624EF-2592-D441-9AC1-B835F08B58E6}" type="datetimeFigureOut">
              <a:rPr lang="en-US" smtClean="0"/>
              <a:pPr/>
              <a:t>12/21/2014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509DB-8388-2C48-A9E4-F01C4BCA8F6F}" type="slidenum">
              <a:rPr lang="en-US" smtClean="0"/>
              <a:pPr/>
              <a:t>‹#›</a:t>
            </a:fld>
            <a:endParaRPr lang="en-US"/>
          </a:p>
        </p:txBody>
      </p:sp>
    </p:spTree>
    <p:extLst>
      <p:ext uri="{BB962C8B-B14F-4D97-AF65-F5344CB8AC3E}">
        <p14:creationId xmlns="" xmlns:p14="http://schemas.microsoft.com/office/powerpoint/2010/main" val="2171422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0624EF-2592-D441-9AC1-B835F08B58E6}" type="datetimeFigureOut">
              <a:rPr lang="en-US" smtClean="0"/>
              <a:pPr/>
              <a:t>12/21/2014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509DB-8388-2C48-A9E4-F01C4BCA8F6F}" type="slidenum">
              <a:rPr lang="en-US" smtClean="0"/>
              <a:pPr/>
              <a:t>‹#›</a:t>
            </a:fld>
            <a:endParaRPr lang="en-US"/>
          </a:p>
        </p:txBody>
      </p:sp>
    </p:spTree>
    <p:extLst>
      <p:ext uri="{BB962C8B-B14F-4D97-AF65-F5344CB8AC3E}">
        <p14:creationId xmlns="" xmlns:p14="http://schemas.microsoft.com/office/powerpoint/2010/main" val="4232139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0624EF-2592-D441-9AC1-B835F08B58E6}" type="datetimeFigureOut">
              <a:rPr lang="en-US" smtClean="0"/>
              <a:pPr/>
              <a:t>12/21/2014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509DB-8388-2C48-A9E4-F01C4BCA8F6F}" type="slidenum">
              <a:rPr lang="en-US" smtClean="0"/>
              <a:pPr/>
              <a:t>‹#›</a:t>
            </a:fld>
            <a:endParaRPr lang="en-US"/>
          </a:p>
        </p:txBody>
      </p:sp>
    </p:spTree>
    <p:extLst>
      <p:ext uri="{BB962C8B-B14F-4D97-AF65-F5344CB8AC3E}">
        <p14:creationId xmlns="" xmlns:p14="http://schemas.microsoft.com/office/powerpoint/2010/main" val="4108118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0624EF-2592-D441-9AC1-B835F08B58E6}" type="datetimeFigureOut">
              <a:rPr lang="en-US" smtClean="0"/>
              <a:pPr/>
              <a:t>12/21/2014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509DB-8388-2C48-A9E4-F01C4BCA8F6F}" type="slidenum">
              <a:rPr lang="en-US" smtClean="0"/>
              <a:pPr/>
              <a:t>‹#›</a:t>
            </a:fld>
            <a:endParaRPr lang="en-US"/>
          </a:p>
        </p:txBody>
      </p:sp>
    </p:spTree>
    <p:extLst>
      <p:ext uri="{BB962C8B-B14F-4D97-AF65-F5344CB8AC3E}">
        <p14:creationId xmlns="" xmlns:p14="http://schemas.microsoft.com/office/powerpoint/2010/main" val="2441315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0624EF-2592-D441-9AC1-B835F08B58E6}" type="datetimeFigureOut">
              <a:rPr lang="en-US" smtClean="0"/>
              <a:pPr/>
              <a:t>12/21/2014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509DB-8388-2C48-A9E4-F01C4BCA8F6F}" type="slidenum">
              <a:rPr lang="en-US" smtClean="0"/>
              <a:pPr/>
              <a:t>‹#›</a:t>
            </a:fld>
            <a:endParaRPr lang="en-US"/>
          </a:p>
        </p:txBody>
      </p:sp>
    </p:spTree>
    <p:extLst>
      <p:ext uri="{BB962C8B-B14F-4D97-AF65-F5344CB8AC3E}">
        <p14:creationId xmlns="" xmlns:p14="http://schemas.microsoft.com/office/powerpoint/2010/main" val="99722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0624EF-2592-D441-9AC1-B835F08B58E6}" type="datetimeFigureOut">
              <a:rPr lang="en-US" smtClean="0"/>
              <a:pPr/>
              <a:t>12/21/2014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509DB-8388-2C48-A9E4-F01C4BCA8F6F}" type="slidenum">
              <a:rPr lang="en-US" smtClean="0"/>
              <a:pPr/>
              <a:t>‹#›</a:t>
            </a:fld>
            <a:endParaRPr lang="en-US"/>
          </a:p>
        </p:txBody>
      </p:sp>
    </p:spTree>
    <p:extLst>
      <p:ext uri="{BB962C8B-B14F-4D97-AF65-F5344CB8AC3E}">
        <p14:creationId xmlns="" xmlns:p14="http://schemas.microsoft.com/office/powerpoint/2010/main" val="1883093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0624EF-2592-D441-9AC1-B835F08B58E6}" type="datetimeFigureOut">
              <a:rPr lang="en-US" smtClean="0"/>
              <a:pPr/>
              <a:t>12/21/2014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509DB-8388-2C48-A9E4-F01C4BCA8F6F}" type="slidenum">
              <a:rPr lang="en-US" smtClean="0"/>
              <a:pPr/>
              <a:t>‹#›</a:t>
            </a:fld>
            <a:endParaRPr lang="en-US"/>
          </a:p>
        </p:txBody>
      </p:sp>
    </p:spTree>
    <p:extLst>
      <p:ext uri="{BB962C8B-B14F-4D97-AF65-F5344CB8AC3E}">
        <p14:creationId xmlns="" xmlns:p14="http://schemas.microsoft.com/office/powerpoint/2010/main" val="2896437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0624EF-2592-D441-9AC1-B835F08B58E6}" type="datetimeFigureOut">
              <a:rPr lang="en-US" smtClean="0"/>
              <a:pPr/>
              <a:t>12/21/2014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509DB-8388-2C48-A9E4-F01C4BCA8F6F}" type="slidenum">
              <a:rPr lang="en-US" smtClean="0"/>
              <a:pPr/>
              <a:t>‹#›</a:t>
            </a:fld>
            <a:endParaRPr lang="en-US"/>
          </a:p>
        </p:txBody>
      </p:sp>
    </p:spTree>
    <p:extLst>
      <p:ext uri="{BB962C8B-B14F-4D97-AF65-F5344CB8AC3E}">
        <p14:creationId xmlns="" xmlns:p14="http://schemas.microsoft.com/office/powerpoint/2010/main" val="423478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0624EF-2592-D441-9AC1-B835F08B58E6}" type="datetimeFigureOut">
              <a:rPr lang="en-US" smtClean="0"/>
              <a:pPr/>
              <a:t>12/21/2014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509DB-8388-2C48-A9E4-F01C4BCA8F6F}" type="slidenum">
              <a:rPr lang="en-US" smtClean="0"/>
              <a:pPr/>
              <a:t>‹#›</a:t>
            </a:fld>
            <a:endParaRPr lang="en-US"/>
          </a:p>
        </p:txBody>
      </p:sp>
    </p:spTree>
    <p:extLst>
      <p:ext uri="{BB962C8B-B14F-4D97-AF65-F5344CB8AC3E}">
        <p14:creationId xmlns="" xmlns:p14="http://schemas.microsoft.com/office/powerpoint/2010/main" val="857633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624EF-2592-D441-9AC1-B835F08B58E6}" type="datetimeFigureOut">
              <a:rPr lang="en-US" smtClean="0"/>
              <a:pPr/>
              <a:t>12/21/2014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509DB-8388-2C48-A9E4-F01C4BCA8F6F}" type="slidenum">
              <a:rPr lang="en-US" smtClean="0"/>
              <a:pPr/>
              <a:t>‹#›</a:t>
            </a:fld>
            <a:endParaRPr lang="en-US"/>
          </a:p>
        </p:txBody>
      </p:sp>
    </p:spTree>
    <p:extLst>
      <p:ext uri="{BB962C8B-B14F-4D97-AF65-F5344CB8AC3E}">
        <p14:creationId xmlns="" xmlns:p14="http://schemas.microsoft.com/office/powerpoint/2010/main" val="3788805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dventistwomensministries.or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adventistwomensministries.org/" TargetMode="Externa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DEPT\WM\_SHARED\2011 Adviosry Resources\2011 ADVISORY CD FILES\3. OUTREACH\OUTREACH\2. Homes of Hope and Healing MInistry  PP\HomesHopeHealing 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t="51111"/>
          <a:stretch>
            <a:fillRect/>
          </a:stretch>
        </p:blipFill>
        <p:spPr bwMode="auto">
          <a:xfrm>
            <a:off x="1" y="3505200"/>
            <a:ext cx="9144000" cy="33528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685800" y="2819400"/>
            <a:ext cx="7772400" cy="781050"/>
          </a:xfrm>
        </p:spPr>
        <p:txBody>
          <a:bodyPr/>
          <a:lstStyle/>
          <a:p>
            <a:r>
              <a:rPr lang="ru-RU" b="1" dirty="0" smtClean="0">
                <a:solidFill>
                  <a:srgbClr val="00B0F0"/>
                </a:solidFill>
              </a:rPr>
              <a:t>ДОМ НАДЕЖДЫ И ИСЦЕЛЕНИЯ</a:t>
            </a:r>
            <a:endParaRPr lang="en-US" b="1" dirty="0">
              <a:solidFill>
                <a:srgbClr val="00B0F0"/>
              </a:solidFill>
            </a:endParaRPr>
          </a:p>
        </p:txBody>
      </p:sp>
      <p:pic>
        <p:nvPicPr>
          <p:cNvPr id="1026" name="Picture 2" descr="P:\DEPT\WM\_SHARED\2011 Adviosry Resources\2011 ADVISORY CD FILES\3. OUTREACH\OUTREACH\2. Homes of Hope and Healing MInistry  PP\HomesHopeHealing 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b="58889"/>
          <a:stretch>
            <a:fillRect/>
          </a:stretch>
        </p:blipFill>
        <p:spPr bwMode="auto">
          <a:xfrm>
            <a:off x="1" y="0"/>
            <a:ext cx="9144000" cy="28194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ubtitle 2"/>
          <p:cNvSpPr txBox="1">
            <a:spLocks/>
          </p:cNvSpPr>
          <p:nvPr/>
        </p:nvSpPr>
        <p:spPr>
          <a:xfrm>
            <a:off x="2895600" y="6096000"/>
            <a:ext cx="3429000"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1200" b="1" dirty="0" smtClean="0">
                <a:solidFill>
                  <a:schemeClr val="bg1"/>
                </a:solidFill>
                <a:latin typeface="Abadi MT Condensed Light"/>
                <a:cs typeface="Abadi MT Condensed Light"/>
              </a:rPr>
              <a:t>Генеральная Конференция</a:t>
            </a:r>
            <a:endParaRPr lang="en-US" sz="1200" b="1" dirty="0" smtClean="0">
              <a:solidFill>
                <a:schemeClr val="bg1"/>
              </a:solidFill>
              <a:latin typeface="Abadi MT Condensed Light"/>
              <a:cs typeface="Abadi MT Condensed Light"/>
            </a:endParaRPr>
          </a:p>
          <a:p>
            <a:r>
              <a:rPr lang="ru-RU" sz="1200" b="1" dirty="0" smtClean="0">
                <a:solidFill>
                  <a:schemeClr val="bg1"/>
                </a:solidFill>
                <a:latin typeface="Abadi MT Condensed Light"/>
                <a:cs typeface="Abadi MT Condensed Light"/>
              </a:rPr>
              <a:t>Отдел Женского служения</a:t>
            </a:r>
            <a:endParaRPr lang="en-US" sz="1200" b="1" dirty="0" smtClean="0">
              <a:solidFill>
                <a:schemeClr val="bg1"/>
              </a:solidFill>
              <a:latin typeface="Abadi MT Condensed Light"/>
              <a:cs typeface="Abadi MT Condensed Light"/>
            </a:endParaRPr>
          </a:p>
          <a:p>
            <a:r>
              <a:rPr lang="en-US" sz="1100" b="1" dirty="0" smtClean="0">
                <a:solidFill>
                  <a:schemeClr val="bg1"/>
                </a:solidFill>
                <a:latin typeface="Abadi MT Condensed Light"/>
                <a:cs typeface="Abadi MT Condensed Light"/>
                <a:hlinkClick r:id="rId3"/>
              </a:rPr>
              <a:t>www.adventistwomensministries.org</a:t>
            </a:r>
            <a:r>
              <a:rPr lang="en-US" sz="1100" b="1" dirty="0" smtClean="0">
                <a:solidFill>
                  <a:schemeClr val="bg1"/>
                </a:solidFill>
                <a:latin typeface="Abadi MT Condensed Light"/>
                <a:cs typeface="Abadi MT Condensed Light"/>
              </a:rPr>
              <a:t> </a:t>
            </a:r>
            <a:endParaRPr lang="en-US" sz="1100" b="1" dirty="0">
              <a:solidFill>
                <a:schemeClr val="bg1"/>
              </a:solidFill>
              <a:latin typeface="Abadi MT Condensed Light"/>
              <a:cs typeface="Abadi MT Condensed Light"/>
            </a:endParaRPr>
          </a:p>
        </p:txBody>
      </p:sp>
      <p:pic>
        <p:nvPicPr>
          <p:cNvPr id="6" name="Picture 7" descr="WMLOGO-smal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178061" y="5410200"/>
            <a:ext cx="774939" cy="5929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38802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4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0"/>
            <a:ext cx="9462108" cy="7019636"/>
          </a:xfrm>
          <a:prstGeom prst="rect">
            <a:avLst/>
          </a:prstGeom>
        </p:spPr>
      </p:pic>
      <p:sp>
        <p:nvSpPr>
          <p:cNvPr id="3" name="Content Placeholder 2"/>
          <p:cNvSpPr>
            <a:spLocks noGrp="1"/>
          </p:cNvSpPr>
          <p:nvPr>
            <p:ph idx="1"/>
          </p:nvPr>
        </p:nvSpPr>
        <p:spPr>
          <a:xfrm>
            <a:off x="457200" y="2023515"/>
            <a:ext cx="8229600" cy="4525963"/>
          </a:xfrm>
        </p:spPr>
        <p:txBody>
          <a:bodyPr/>
          <a:lstStyle/>
          <a:p>
            <a:pPr algn="ctr"/>
            <a:r>
              <a:rPr lang="ru-RU" b="1" dirty="0" smtClean="0"/>
              <a:t>Как Давид отплатил Саулу за его постоянное преследование? 1Цар. 24:4-6. Что эти стихи говорят о характере Давида? </a:t>
            </a:r>
            <a:r>
              <a:rPr lang="ru-RU" b="1" dirty="0" smtClean="0">
                <a:solidFill>
                  <a:srgbClr val="FFC000"/>
                </a:solidFill>
                <a:effectLst>
                  <a:outerShdw blurRad="38100" dist="38100" dir="2700000" algn="tl">
                    <a:srgbClr val="000000">
                      <a:alpha val="43137"/>
                    </a:srgbClr>
                  </a:outerShdw>
                </a:effectLst>
              </a:rPr>
              <a:t>Как нам применять такое же отношение, особенно когда у нас проблемы с кем-то, кто может быть "помазан Господом"? </a:t>
            </a:r>
            <a:endParaRPr lang="ru-RU" dirty="0" smtClean="0">
              <a:solidFill>
                <a:srgbClr val="FFC000"/>
              </a:solidFill>
              <a:effectLst>
                <a:outerShdw blurRad="38100" dist="38100" dir="2700000" algn="tl">
                  <a:srgbClr val="000000">
                    <a:alpha val="43137"/>
                  </a:srgbClr>
                </a:outerShdw>
              </a:effectLst>
            </a:endParaRPr>
          </a:p>
          <a:p>
            <a:pPr algn="ctr"/>
            <a:endParaRPr lang="en-US" dirty="0"/>
          </a:p>
        </p:txBody>
      </p:sp>
    </p:spTree>
    <p:extLst>
      <p:ext uri="{BB962C8B-B14F-4D97-AF65-F5344CB8AC3E}">
        <p14:creationId xmlns="" xmlns:p14="http://schemas.microsoft.com/office/powerpoint/2010/main" val="845524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4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0"/>
            <a:ext cx="9462108" cy="7019636"/>
          </a:xfrm>
          <a:prstGeom prst="rect">
            <a:avLst/>
          </a:prstGeom>
        </p:spPr>
      </p:pic>
      <p:sp>
        <p:nvSpPr>
          <p:cNvPr id="3" name="Content Placeholder 2"/>
          <p:cNvSpPr>
            <a:spLocks noGrp="1"/>
          </p:cNvSpPr>
          <p:nvPr>
            <p:ph idx="1"/>
          </p:nvPr>
        </p:nvSpPr>
        <p:spPr>
          <a:xfrm>
            <a:off x="457200" y="2115540"/>
            <a:ext cx="8229600" cy="4525963"/>
          </a:xfrm>
        </p:spPr>
        <p:txBody>
          <a:bodyPr>
            <a:normAutofit/>
          </a:bodyPr>
          <a:lstStyle/>
          <a:p>
            <a:pPr algn="ctr"/>
            <a:r>
              <a:rPr lang="ru-RU" sz="4000" dirty="0" smtClean="0"/>
              <a:t>Давид выбрал смирение и благие намерения к человеку, который не был его царем. Должны ли мы в разных ситуациях жизни вести себя подобным образом?  </a:t>
            </a:r>
          </a:p>
          <a:p>
            <a:pPr algn="ctr"/>
            <a:endParaRPr lang="en-US" sz="4000" dirty="0"/>
          </a:p>
        </p:txBody>
      </p:sp>
    </p:spTree>
    <p:extLst>
      <p:ext uri="{BB962C8B-B14F-4D97-AF65-F5344CB8AC3E}">
        <p14:creationId xmlns="" xmlns:p14="http://schemas.microsoft.com/office/powerpoint/2010/main" val="671745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4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0"/>
            <a:ext cx="9462108" cy="7019636"/>
          </a:xfrm>
          <a:prstGeom prst="rect">
            <a:avLst/>
          </a:prstGeom>
        </p:spPr>
      </p:pic>
      <p:sp>
        <p:nvSpPr>
          <p:cNvPr id="2" name="Title 1"/>
          <p:cNvSpPr>
            <a:spLocks noGrp="1"/>
          </p:cNvSpPr>
          <p:nvPr>
            <p:ph type="title"/>
          </p:nvPr>
        </p:nvSpPr>
        <p:spPr>
          <a:xfrm>
            <a:off x="3294966" y="0"/>
            <a:ext cx="5262977" cy="1143000"/>
          </a:xfrm>
        </p:spPr>
        <p:txBody>
          <a:bodyPr>
            <a:noAutofit/>
          </a:bodyPr>
          <a:lstStyle/>
          <a:p>
            <a:r>
              <a:rPr lang="en-US" b="1" dirty="0" smtClean="0">
                <a:solidFill>
                  <a:srgbClr val="000090"/>
                </a:solidFill>
                <a:effectLst>
                  <a:outerShdw blurRad="38100" dist="38100" dir="2700000" algn="tl">
                    <a:srgbClr val="000000">
                      <a:alpha val="43137"/>
                    </a:srgbClr>
                  </a:outerShdw>
                </a:effectLst>
              </a:rPr>
              <a:t/>
            </a:r>
            <a:br>
              <a:rPr lang="en-US" b="1" dirty="0" smtClean="0">
                <a:solidFill>
                  <a:srgbClr val="000090"/>
                </a:solidFill>
                <a:effectLst>
                  <a:outerShdw blurRad="38100" dist="38100" dir="2700000" algn="tl">
                    <a:srgbClr val="000000">
                      <a:alpha val="43137"/>
                    </a:srgbClr>
                  </a:outerShdw>
                </a:effectLst>
              </a:rPr>
            </a:br>
            <a:r>
              <a:rPr lang="ru-RU" b="1" dirty="0" smtClean="0">
                <a:solidFill>
                  <a:srgbClr val="000090"/>
                </a:solidFill>
                <a:effectLst>
                  <a:outerShdw blurRad="38100" dist="38100" dir="2700000" algn="tl">
                    <a:srgbClr val="000000">
                      <a:alpha val="43137"/>
                    </a:srgbClr>
                  </a:outerShdw>
                </a:effectLst>
              </a:rPr>
              <a:t>Прощение</a:t>
            </a:r>
            <a:endParaRPr lang="en-US" b="1" dirty="0">
              <a:solidFill>
                <a:srgbClr val="000090"/>
              </a:solidFill>
            </a:endParaRPr>
          </a:p>
        </p:txBody>
      </p:sp>
      <p:sp>
        <p:nvSpPr>
          <p:cNvPr id="3" name="Content Placeholder 2"/>
          <p:cNvSpPr>
            <a:spLocks noGrp="1"/>
          </p:cNvSpPr>
          <p:nvPr>
            <p:ph idx="1"/>
          </p:nvPr>
        </p:nvSpPr>
        <p:spPr>
          <a:xfrm>
            <a:off x="494016" y="2189160"/>
            <a:ext cx="8229600" cy="4525963"/>
          </a:xfrm>
        </p:spPr>
        <p:txBody>
          <a:bodyPr>
            <a:normAutofit/>
          </a:bodyPr>
          <a:lstStyle/>
          <a:p>
            <a:pPr algn="ctr"/>
            <a:r>
              <a:rPr lang="ru-RU" sz="4000" b="1" dirty="0" smtClean="0"/>
              <a:t>Прочитайте </a:t>
            </a:r>
            <a:r>
              <a:rPr lang="ru-RU" sz="4000" b="1" dirty="0" err="1" smtClean="0"/>
              <a:t>Еф</a:t>
            </a:r>
            <a:r>
              <a:rPr lang="ru-RU" sz="4000" b="1" dirty="0" smtClean="0"/>
              <a:t>. 4:32. Каким образом мы применяем библейские истины в своей жизни? </a:t>
            </a:r>
            <a:r>
              <a:rPr lang="ru-RU" sz="4000" b="1" dirty="0" smtClean="0">
                <a:solidFill>
                  <a:srgbClr val="FFC000"/>
                </a:solidFill>
                <a:effectLst>
                  <a:outerShdw blurRad="38100" dist="38100" dir="2700000" algn="tl">
                    <a:srgbClr val="000000">
                      <a:alpha val="43137"/>
                    </a:srgbClr>
                  </a:outerShdw>
                </a:effectLst>
              </a:rPr>
              <a:t>Кого мы должны прощать, и почему так важно для своего же блага прощать людей? </a:t>
            </a:r>
            <a:endParaRPr lang="ru-RU" sz="4000" dirty="0" smtClean="0">
              <a:solidFill>
                <a:srgbClr val="FFC000"/>
              </a:solidFill>
              <a:effectLst>
                <a:outerShdw blurRad="38100" dist="38100" dir="2700000" algn="tl">
                  <a:srgbClr val="000000">
                    <a:alpha val="43137"/>
                  </a:srgbClr>
                </a:outerShdw>
              </a:effectLst>
            </a:endParaRPr>
          </a:p>
          <a:p>
            <a:pPr algn="ctr"/>
            <a:endParaRPr lang="en-US" sz="4000" dirty="0"/>
          </a:p>
        </p:txBody>
      </p:sp>
    </p:spTree>
    <p:extLst>
      <p:ext uri="{BB962C8B-B14F-4D97-AF65-F5344CB8AC3E}">
        <p14:creationId xmlns="" xmlns:p14="http://schemas.microsoft.com/office/powerpoint/2010/main" val="1299716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4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0"/>
            <a:ext cx="9462108" cy="7019636"/>
          </a:xfrm>
          <a:prstGeom prst="rect">
            <a:avLst/>
          </a:prstGeom>
        </p:spPr>
      </p:pic>
      <p:sp>
        <p:nvSpPr>
          <p:cNvPr id="3" name="Content Placeholder 2"/>
          <p:cNvSpPr>
            <a:spLocks noGrp="1"/>
          </p:cNvSpPr>
          <p:nvPr>
            <p:ph idx="1"/>
          </p:nvPr>
        </p:nvSpPr>
        <p:spPr>
          <a:xfrm>
            <a:off x="608848" y="1808738"/>
            <a:ext cx="8229600" cy="4525963"/>
          </a:xfrm>
        </p:spPr>
        <p:txBody>
          <a:bodyPr>
            <a:normAutofit/>
          </a:bodyPr>
          <a:lstStyle/>
          <a:p>
            <a:pPr marL="0" indent="0" algn="ctr">
              <a:buNone/>
            </a:pPr>
            <a:r>
              <a:rPr lang="ru-RU" sz="3600" dirty="0" smtClean="0">
                <a:effectLst>
                  <a:outerShdw blurRad="38100" dist="38100" dir="2700000" algn="tl">
                    <a:srgbClr val="000000">
                      <a:alpha val="43137"/>
                    </a:srgbClr>
                  </a:outerShdw>
                </a:effectLst>
              </a:rPr>
              <a:t>Только в последнее время консультирование начало изучать важность духовных принципов духового здоровья. За десятилетия религия и духовность изучались многими психологами и консультантами как основной источник вины и страха. Теперь все изменилось</a:t>
            </a:r>
            <a:endParaRPr lang="en-US" sz="36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459359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mesHopeHealing_4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
            <a:ext cx="9309096" cy="6858001"/>
          </a:xfrm>
          <a:prstGeom prst="rect">
            <a:avLst/>
          </a:prstGeom>
        </p:spPr>
      </p:pic>
      <p:sp>
        <p:nvSpPr>
          <p:cNvPr id="3" name="Content Placeholder 2"/>
          <p:cNvSpPr>
            <a:spLocks noGrp="1"/>
          </p:cNvSpPr>
          <p:nvPr>
            <p:ph idx="1"/>
          </p:nvPr>
        </p:nvSpPr>
        <p:spPr>
          <a:xfrm>
            <a:off x="568744" y="2674326"/>
            <a:ext cx="8229600" cy="2254715"/>
          </a:xfrm>
        </p:spPr>
        <p:txBody>
          <a:bodyPr>
            <a:normAutofit fontScale="92500" lnSpcReduction="20000"/>
          </a:bodyPr>
          <a:lstStyle/>
          <a:p>
            <a:pPr algn="ctr"/>
            <a:r>
              <a:rPr lang="ru-RU" sz="4000" b="1" dirty="0" smtClean="0"/>
              <a:t>Прочитайте Матфея 5:23–25; Лк. 17:3, 4; 23:34.</a:t>
            </a:r>
          </a:p>
          <a:p>
            <a:pPr algn="ctr">
              <a:buNone/>
            </a:pPr>
            <a:r>
              <a:rPr lang="ru-RU" sz="4000" b="1" dirty="0" smtClean="0"/>
              <a:t> </a:t>
            </a:r>
            <a:r>
              <a:rPr lang="ru-RU" sz="4000" b="1" dirty="0" smtClean="0">
                <a:solidFill>
                  <a:srgbClr val="FFC000"/>
                </a:solidFill>
                <a:effectLst>
                  <a:outerShdw blurRad="38100" dist="38100" dir="2700000" algn="tl">
                    <a:srgbClr val="000000">
                      <a:alpha val="43137"/>
                    </a:srgbClr>
                  </a:outerShdw>
                </a:effectLst>
              </a:rPr>
              <a:t>Что эти тексты говорят о прощении?</a:t>
            </a:r>
            <a:r>
              <a:rPr lang="ru-RU" sz="4000" dirty="0" smtClean="0">
                <a:solidFill>
                  <a:srgbClr val="FFC000"/>
                </a:solidFill>
                <a:effectLst>
                  <a:outerShdw blurRad="38100" dist="38100" dir="2700000" algn="tl">
                    <a:srgbClr val="000000">
                      <a:alpha val="43137"/>
                    </a:srgbClr>
                  </a:outerShdw>
                </a:effectLst>
              </a:rPr>
              <a:t> </a:t>
            </a:r>
          </a:p>
          <a:p>
            <a:pPr algn="ctr">
              <a:buNone/>
            </a:pPr>
            <a:r>
              <a:rPr lang="en-US" sz="4000" dirty="0" smtClean="0"/>
              <a:t>		</a:t>
            </a:r>
          </a:p>
          <a:p>
            <a:pPr marL="0" indent="0" algn="ctr">
              <a:buNone/>
            </a:pPr>
            <a:endParaRPr lang="en-US" sz="4000" dirty="0"/>
          </a:p>
        </p:txBody>
      </p:sp>
    </p:spTree>
    <p:extLst>
      <p:ext uri="{BB962C8B-B14F-4D97-AF65-F5344CB8AC3E}">
        <p14:creationId xmlns="" xmlns:p14="http://schemas.microsoft.com/office/powerpoint/2010/main" val="2625099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mesHopeHealing_4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0"/>
            <a:ext cx="9462108" cy="7019636"/>
          </a:xfrm>
          <a:prstGeom prst="rect">
            <a:avLst/>
          </a:prstGeom>
        </p:spPr>
      </p:pic>
      <p:sp>
        <p:nvSpPr>
          <p:cNvPr id="3" name="Content Placeholder 2"/>
          <p:cNvSpPr>
            <a:spLocks noGrp="1"/>
          </p:cNvSpPr>
          <p:nvPr>
            <p:ph idx="1"/>
          </p:nvPr>
        </p:nvSpPr>
        <p:spPr>
          <a:xfrm>
            <a:off x="817364" y="1841124"/>
            <a:ext cx="7618144" cy="4525963"/>
          </a:xfrm>
        </p:spPr>
        <p:txBody>
          <a:bodyPr>
            <a:normAutofit fontScale="92500" lnSpcReduction="20000"/>
          </a:bodyPr>
          <a:lstStyle/>
          <a:p>
            <a:pPr algn="ctr"/>
            <a:r>
              <a:rPr lang="ru-RU" b="1" dirty="0" smtClean="0"/>
              <a:t>Время от времени люди терзают других, не понимая, какую боль они приносят. А иногда люди оскорбляют и обижают других, потому что неуверенны в себе и имеют свои личные проблемы, и таким образом они пытаются получить облегчение, причиняя боль ближним. </a:t>
            </a:r>
            <a:r>
              <a:rPr lang="ru-RU" b="1" dirty="0" smtClean="0">
                <a:solidFill>
                  <a:srgbClr val="FFC000"/>
                </a:solidFill>
                <a:effectLst>
                  <a:outerShdw blurRad="38100" dist="38100" dir="2700000" algn="tl">
                    <a:srgbClr val="000000">
                      <a:alpha val="43137"/>
                    </a:srgbClr>
                  </a:outerShdw>
                </a:effectLst>
              </a:rPr>
              <a:t>Каким образом осознание чужих проблем помогает вам предлагать прощение? </a:t>
            </a:r>
            <a:r>
              <a:rPr lang="ru-RU" b="1" dirty="0" smtClean="0"/>
              <a:t>Каким образом вы учитесь прощать тех, кто намерено пытается сделать вам больно?  </a:t>
            </a:r>
            <a:r>
              <a:rPr lang="ru-RU" dirty="0" smtClean="0"/>
              <a:t> </a:t>
            </a:r>
          </a:p>
          <a:p>
            <a:pPr marL="0" indent="0" algn="ctr">
              <a:buNone/>
            </a:pPr>
            <a:endParaRPr lang="en-US" dirty="0"/>
          </a:p>
        </p:txBody>
      </p:sp>
    </p:spTree>
    <p:extLst>
      <p:ext uri="{BB962C8B-B14F-4D97-AF65-F5344CB8AC3E}">
        <p14:creationId xmlns="" xmlns:p14="http://schemas.microsoft.com/office/powerpoint/2010/main" val="2341949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4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8957" y="8498"/>
            <a:ext cx="9143999" cy="6849502"/>
          </a:xfrm>
          <a:prstGeom prst="rect">
            <a:avLst/>
          </a:prstGeom>
        </p:spPr>
      </p:pic>
      <p:sp>
        <p:nvSpPr>
          <p:cNvPr id="2" name="Title 1"/>
          <p:cNvSpPr>
            <a:spLocks noGrp="1"/>
          </p:cNvSpPr>
          <p:nvPr>
            <p:ph type="title"/>
          </p:nvPr>
        </p:nvSpPr>
        <p:spPr>
          <a:xfrm>
            <a:off x="2111247" y="433137"/>
            <a:ext cx="7051709" cy="1143000"/>
          </a:xfrm>
        </p:spPr>
        <p:txBody>
          <a:bodyPr>
            <a:normAutofit fontScale="90000"/>
          </a:bodyPr>
          <a:lstStyle/>
          <a:p>
            <a:r>
              <a:rPr lang="ru-RU" b="1" dirty="0" smtClean="0">
                <a:solidFill>
                  <a:srgbClr val="000090"/>
                </a:solidFill>
                <a:effectLst>
                  <a:outerShdw blurRad="38100" dist="38100" dir="2700000" algn="tl">
                    <a:srgbClr val="000000">
                      <a:alpha val="43137"/>
                    </a:srgbClr>
                  </a:outerShdw>
                </a:effectLst>
              </a:rPr>
              <a:t>Признание своих грехов друг перед другом</a:t>
            </a:r>
            <a:r>
              <a:rPr lang="en-US" dirty="0" smtClean="0">
                <a:solidFill>
                  <a:srgbClr val="000090"/>
                </a:solidFill>
                <a:effectLst>
                  <a:outerShdw blurRad="38100" dist="38100" dir="2700000" algn="tl">
                    <a:srgbClr val="000000">
                      <a:alpha val="43137"/>
                    </a:srgbClr>
                  </a:outerShdw>
                </a:effectLst>
              </a:rPr>
              <a:t/>
            </a:r>
            <a:br>
              <a:rPr lang="en-US" dirty="0" smtClean="0">
                <a:solidFill>
                  <a:srgbClr val="000090"/>
                </a:solidFill>
                <a:effectLst>
                  <a:outerShdw blurRad="38100" dist="38100" dir="2700000" algn="tl">
                    <a:srgbClr val="000000">
                      <a:alpha val="43137"/>
                    </a:srgbClr>
                  </a:outerShdw>
                </a:effectLst>
              </a:rPr>
            </a:br>
            <a:endParaRPr lang="en-US" dirty="0">
              <a:solidFill>
                <a:srgbClr val="000090"/>
              </a:solidFill>
            </a:endParaRPr>
          </a:p>
        </p:txBody>
      </p:sp>
      <p:sp>
        <p:nvSpPr>
          <p:cNvPr id="3" name="Content Placeholder 2"/>
          <p:cNvSpPr>
            <a:spLocks noGrp="1"/>
          </p:cNvSpPr>
          <p:nvPr>
            <p:ph idx="1"/>
          </p:nvPr>
        </p:nvSpPr>
        <p:spPr>
          <a:xfrm>
            <a:off x="401976" y="1576137"/>
            <a:ext cx="8649984" cy="4525963"/>
          </a:xfrm>
        </p:spPr>
        <p:txBody>
          <a:bodyPr>
            <a:normAutofit/>
          </a:bodyPr>
          <a:lstStyle/>
          <a:p>
            <a:pPr algn="ctr">
              <a:buNone/>
            </a:pPr>
            <a:r>
              <a:rPr lang="ru-RU" sz="3600" dirty="0" smtClean="0">
                <a:effectLst>
                  <a:outerShdw blurRad="38100" dist="38100" dir="2700000" algn="tl">
                    <a:srgbClr val="000000">
                      <a:alpha val="43137"/>
                    </a:srgbClr>
                  </a:outerShdw>
                </a:effectLst>
              </a:rPr>
              <a:t>Хотя необходимо соблюдать осторожность. </a:t>
            </a:r>
            <a:r>
              <a:rPr lang="ru-RU" sz="3600" dirty="0" smtClean="0"/>
              <a:t>Раскрытие грехов близкому другу может принести большое облегчение, но и сделает человека уязвимым. Здесь существует риск того, что ваш друг нарушит конфиденциальность, и разрушит отношения. </a:t>
            </a:r>
          </a:p>
          <a:p>
            <a:pPr marL="0" indent="0" algn="ctr">
              <a:buNone/>
            </a:pPr>
            <a:endParaRPr lang="en-US" sz="3600" dirty="0"/>
          </a:p>
        </p:txBody>
      </p:sp>
    </p:spTree>
    <p:extLst>
      <p:ext uri="{BB962C8B-B14F-4D97-AF65-F5344CB8AC3E}">
        <p14:creationId xmlns="" xmlns:p14="http://schemas.microsoft.com/office/powerpoint/2010/main" val="1387280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4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0"/>
            <a:ext cx="9462108" cy="7019636"/>
          </a:xfrm>
          <a:prstGeom prst="rect">
            <a:avLst/>
          </a:prstGeom>
        </p:spPr>
      </p:pic>
      <p:sp>
        <p:nvSpPr>
          <p:cNvPr id="3" name="Content Placeholder 2"/>
          <p:cNvSpPr>
            <a:spLocks noGrp="1"/>
          </p:cNvSpPr>
          <p:nvPr>
            <p:ph idx="1"/>
          </p:nvPr>
        </p:nvSpPr>
        <p:spPr>
          <a:xfrm>
            <a:off x="457200" y="2133945"/>
            <a:ext cx="8686800" cy="4525963"/>
          </a:xfrm>
        </p:spPr>
        <p:txBody>
          <a:bodyPr>
            <a:normAutofit/>
          </a:bodyPr>
          <a:lstStyle/>
          <a:p>
            <a:pPr marL="0" indent="0" algn="ctr">
              <a:buNone/>
            </a:pPr>
            <a:r>
              <a:rPr lang="ru-RU" sz="4000" dirty="0" smtClean="0">
                <a:solidFill>
                  <a:srgbClr val="FFC000"/>
                </a:solidFill>
                <a:effectLst>
                  <a:outerShdw blurRad="38100" dist="38100" dir="2700000" algn="tl">
                    <a:srgbClr val="000000">
                      <a:alpha val="43137"/>
                    </a:srgbClr>
                  </a:outerShdw>
                </a:effectLst>
              </a:rPr>
              <a:t>Более важно всегда осознавать, что когда мы признаемся в грехах своему Господу</a:t>
            </a:r>
            <a:r>
              <a:rPr lang="ru-RU" sz="4000" dirty="0" smtClean="0"/>
              <a:t>, мы </a:t>
            </a:r>
            <a:r>
              <a:rPr lang="ru-RU" sz="4000" dirty="0" smtClean="0"/>
              <a:t>уверены </a:t>
            </a:r>
            <a:r>
              <a:rPr lang="ru-RU" sz="4000" dirty="0" smtClean="0"/>
              <a:t>в полной </a:t>
            </a:r>
            <a:r>
              <a:rPr lang="ru-RU" sz="4000" dirty="0" err="1" smtClean="0"/>
              <a:t>конфидициальности</a:t>
            </a:r>
            <a:r>
              <a:rPr lang="ru-RU" sz="4000" dirty="0" smtClean="0"/>
              <a:t>, а также в том, что Он простит нас. Прочитайте 1 Петра 5:7.</a:t>
            </a:r>
            <a:endParaRPr lang="en-US" sz="3600" dirty="0"/>
          </a:p>
        </p:txBody>
      </p:sp>
    </p:spTree>
    <p:extLst>
      <p:ext uri="{BB962C8B-B14F-4D97-AF65-F5344CB8AC3E}">
        <p14:creationId xmlns="" xmlns:p14="http://schemas.microsoft.com/office/powerpoint/2010/main" val="3001299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4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0"/>
            <a:ext cx="9462108" cy="7019636"/>
          </a:xfrm>
          <a:prstGeom prst="rect">
            <a:avLst/>
          </a:prstGeom>
        </p:spPr>
      </p:pic>
      <p:sp>
        <p:nvSpPr>
          <p:cNvPr id="2" name="Title 1"/>
          <p:cNvSpPr>
            <a:spLocks noGrp="1"/>
          </p:cNvSpPr>
          <p:nvPr>
            <p:ph type="title"/>
          </p:nvPr>
        </p:nvSpPr>
        <p:spPr>
          <a:xfrm>
            <a:off x="3202932" y="738634"/>
            <a:ext cx="5520684" cy="1143000"/>
          </a:xfrm>
        </p:spPr>
        <p:txBody>
          <a:bodyPr>
            <a:noAutofit/>
          </a:bodyPr>
          <a:lstStyle/>
          <a:p>
            <a:r>
              <a:rPr lang="ru-RU" b="1" dirty="0" smtClean="0">
                <a:solidFill>
                  <a:srgbClr val="000090"/>
                </a:solidFill>
                <a:effectLst>
                  <a:outerShdw blurRad="38100" dist="38100" dir="2700000" algn="tl">
                    <a:srgbClr val="000000">
                      <a:alpha val="43137"/>
                    </a:srgbClr>
                  </a:outerShdw>
                </a:effectLst>
              </a:rPr>
              <a:t>Мотивировать людей</a:t>
            </a:r>
            <a:r>
              <a:rPr lang="en-US" b="1" dirty="0" smtClean="0">
                <a:solidFill>
                  <a:srgbClr val="000090"/>
                </a:solidFill>
                <a:effectLst>
                  <a:outerShdw blurRad="38100" dist="38100" dir="2700000" algn="tl">
                    <a:srgbClr val="000000">
                      <a:alpha val="43137"/>
                    </a:srgbClr>
                  </a:outerShdw>
                </a:effectLst>
              </a:rPr>
              <a:t/>
            </a:r>
            <a:br>
              <a:rPr lang="en-US" b="1" dirty="0" smtClean="0">
                <a:solidFill>
                  <a:srgbClr val="000090"/>
                </a:solidFill>
                <a:effectLst>
                  <a:outerShdw blurRad="38100" dist="38100" dir="2700000" algn="tl">
                    <a:srgbClr val="000000">
                      <a:alpha val="43137"/>
                    </a:srgbClr>
                  </a:outerShdw>
                </a:effectLst>
              </a:rPr>
            </a:br>
            <a:endParaRPr lang="en-US" dirty="0">
              <a:solidFill>
                <a:srgbClr val="000090"/>
              </a:solidFill>
            </a:endParaRPr>
          </a:p>
        </p:txBody>
      </p:sp>
      <p:sp>
        <p:nvSpPr>
          <p:cNvPr id="3" name="Content Placeholder 2"/>
          <p:cNvSpPr>
            <a:spLocks noGrp="1"/>
          </p:cNvSpPr>
          <p:nvPr>
            <p:ph idx="1"/>
          </p:nvPr>
        </p:nvSpPr>
        <p:spPr>
          <a:xfrm>
            <a:off x="530832" y="2919675"/>
            <a:ext cx="8229600" cy="1649169"/>
          </a:xfrm>
        </p:spPr>
        <p:txBody>
          <a:bodyPr>
            <a:normAutofit fontScale="92500" lnSpcReduction="10000"/>
          </a:bodyPr>
          <a:lstStyle/>
          <a:p>
            <a:pPr algn="ctr"/>
            <a:r>
              <a:rPr lang="ru-RU" sz="4000" b="1" dirty="0" smtClean="0"/>
              <a:t>Прочитайте </a:t>
            </a:r>
            <a:r>
              <a:rPr lang="ru-RU" sz="4000" b="1" dirty="0" err="1" smtClean="0"/>
              <a:t>Мф</a:t>
            </a:r>
            <a:r>
              <a:rPr lang="ru-RU" sz="4000" b="1" dirty="0" smtClean="0"/>
              <a:t>. 7:12. Почему это правило является ключевым моментом в любых отношениях? </a:t>
            </a:r>
            <a:endParaRPr lang="ru-RU" sz="4000" dirty="0"/>
          </a:p>
        </p:txBody>
      </p:sp>
    </p:spTree>
    <p:extLst>
      <p:ext uri="{BB962C8B-B14F-4D97-AF65-F5344CB8AC3E}">
        <p14:creationId xmlns="" xmlns:p14="http://schemas.microsoft.com/office/powerpoint/2010/main" val="778391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4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0"/>
            <a:ext cx="9462108" cy="7019636"/>
          </a:xfrm>
          <a:prstGeom prst="rect">
            <a:avLst/>
          </a:prstGeom>
        </p:spPr>
      </p:pic>
      <p:sp>
        <p:nvSpPr>
          <p:cNvPr id="3" name="Content Placeholder 2"/>
          <p:cNvSpPr>
            <a:spLocks noGrp="1"/>
          </p:cNvSpPr>
          <p:nvPr>
            <p:ph idx="1"/>
          </p:nvPr>
        </p:nvSpPr>
        <p:spPr>
          <a:xfrm>
            <a:off x="494016" y="1931490"/>
            <a:ext cx="8229600" cy="4525963"/>
          </a:xfrm>
        </p:spPr>
        <p:txBody>
          <a:bodyPr>
            <a:normAutofit fontScale="92500"/>
          </a:bodyPr>
          <a:lstStyle/>
          <a:p>
            <a:pPr algn="ctr"/>
            <a:r>
              <a:rPr lang="ru-RU" sz="3600" i="1" dirty="0" smtClean="0">
                <a:solidFill>
                  <a:srgbClr val="FFC000"/>
                </a:solidFill>
                <a:effectLst>
                  <a:outerShdw blurRad="38100" dist="38100" dir="2700000" algn="tl">
                    <a:srgbClr val="000000">
                      <a:alpha val="43137"/>
                    </a:srgbClr>
                  </a:outerShdw>
                </a:effectLst>
              </a:rPr>
              <a:t>Этот принцип может рассматриваться как бесценный драгоценный камень в социальных отношениях. Он верный, основанный на любви, он универсален</a:t>
            </a:r>
            <a:r>
              <a:rPr lang="ru-RU" sz="3600" i="1" dirty="0" smtClean="0"/>
              <a:t>, и распространяется внутри и вне человеческого закона. </a:t>
            </a:r>
            <a:r>
              <a:rPr lang="ru-RU" sz="3600" i="1" dirty="0" smtClean="0">
                <a:solidFill>
                  <a:srgbClr val="FFC000"/>
                </a:solidFill>
                <a:effectLst>
                  <a:outerShdw blurRad="38100" dist="38100" dir="2700000" algn="tl">
                    <a:srgbClr val="000000">
                      <a:alpha val="43137"/>
                    </a:srgbClr>
                  </a:outerShdw>
                </a:effectLst>
              </a:rPr>
              <a:t>"Золотое правило" </a:t>
            </a:r>
            <a:r>
              <a:rPr lang="ru-RU" sz="3600" i="1" dirty="0" smtClean="0"/>
              <a:t>приносит практическую пользу тем, кто ему следует. </a:t>
            </a:r>
          </a:p>
        </p:txBody>
      </p:sp>
    </p:spTree>
    <p:extLst>
      <p:ext uri="{BB962C8B-B14F-4D97-AF65-F5344CB8AC3E}">
        <p14:creationId xmlns="" xmlns:p14="http://schemas.microsoft.com/office/powerpoint/2010/main" val="2964574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mesHopeHealing_4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0"/>
            <a:ext cx="9462108" cy="7019636"/>
          </a:xfrm>
          <a:prstGeom prst="rect">
            <a:avLst/>
          </a:prstGeom>
        </p:spPr>
      </p:pic>
      <p:sp>
        <p:nvSpPr>
          <p:cNvPr id="2" name="Title 1"/>
          <p:cNvSpPr>
            <a:spLocks noGrp="1"/>
          </p:cNvSpPr>
          <p:nvPr>
            <p:ph type="ctrTitle"/>
          </p:nvPr>
        </p:nvSpPr>
        <p:spPr/>
        <p:txBody>
          <a:bodyPr/>
          <a:lstStyle/>
          <a:p>
            <a:r>
              <a:rPr lang="ru-RU" b="1" dirty="0" smtClean="0">
                <a:latin typeface="Adobe Caslon Pro Bold"/>
                <a:cs typeface="Adobe Caslon Pro Bold"/>
              </a:rPr>
              <a:t>Урок 4</a:t>
            </a:r>
            <a:r>
              <a:rPr lang="en-US" b="1" dirty="0" smtClean="0">
                <a:latin typeface="Adobe Caslon Pro Bold"/>
                <a:cs typeface="Adobe Caslon Pro Bold"/>
              </a:rPr>
              <a:t/>
            </a:r>
            <a:br>
              <a:rPr lang="en-US" b="1" dirty="0" smtClean="0">
                <a:latin typeface="Adobe Caslon Pro Bold"/>
                <a:cs typeface="Adobe Caslon Pro Bold"/>
              </a:rPr>
            </a:br>
            <a:r>
              <a:rPr lang="ru-RU" b="1" dirty="0" smtClean="0">
                <a:solidFill>
                  <a:srgbClr val="FFD004"/>
                </a:solidFill>
                <a:latin typeface="Adobe Caslon Pro Bold"/>
                <a:cs typeface="Adobe Caslon Pro Bold"/>
              </a:rPr>
              <a:t>ОТНОШЕНИЯ</a:t>
            </a:r>
            <a:endParaRPr lang="en-US" b="1" dirty="0">
              <a:solidFill>
                <a:srgbClr val="FFD004"/>
              </a:solidFill>
              <a:latin typeface="Adobe Caslon Pro Bold"/>
              <a:cs typeface="Adobe Caslon Pro Bold"/>
            </a:endParaRPr>
          </a:p>
        </p:txBody>
      </p:sp>
      <p:sp>
        <p:nvSpPr>
          <p:cNvPr id="3" name="Subtitle 2"/>
          <p:cNvSpPr>
            <a:spLocks noGrp="1"/>
          </p:cNvSpPr>
          <p:nvPr>
            <p:ph type="subTitle" idx="1"/>
          </p:nvPr>
        </p:nvSpPr>
        <p:spPr>
          <a:xfrm>
            <a:off x="1371600" y="3886200"/>
            <a:ext cx="6400800" cy="567704"/>
          </a:xfrm>
        </p:spPr>
        <p:txBody>
          <a:bodyPr>
            <a:normAutofit/>
          </a:bodyPr>
          <a:lstStyle/>
          <a:p>
            <a:r>
              <a:rPr lang="ru-RU" sz="1800" dirty="0" err="1" smtClean="0">
                <a:latin typeface="Adobe Caslon Pro"/>
                <a:cs typeface="Adobe Caslon Pro"/>
              </a:rPr>
              <a:t>Джулиян</a:t>
            </a:r>
            <a:r>
              <a:rPr lang="ru-RU" sz="1800" dirty="0" smtClean="0">
                <a:latin typeface="Adobe Caslon Pro"/>
                <a:cs typeface="Adobe Caslon Pro"/>
              </a:rPr>
              <a:t> </a:t>
            </a:r>
            <a:r>
              <a:rPr lang="ru-RU" sz="1800" dirty="0" err="1" smtClean="0">
                <a:latin typeface="Adobe Caslon Pro"/>
                <a:cs typeface="Adobe Caslon Pro"/>
              </a:rPr>
              <a:t>Меглоса</a:t>
            </a:r>
            <a:endParaRPr lang="en-US" sz="1800" dirty="0">
              <a:latin typeface="Adobe Caslon Pro"/>
              <a:cs typeface="Adobe Caslon Pro"/>
            </a:endParaRPr>
          </a:p>
        </p:txBody>
      </p:sp>
      <p:pic>
        <p:nvPicPr>
          <p:cNvPr id="4" name="Picture 3" descr="WMLOGO-smal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424141" y="5558146"/>
            <a:ext cx="702937" cy="5378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stretch>
            <a:fillRect/>
          </a:stretch>
        </p:blipFill>
        <p:spPr>
          <a:xfrm>
            <a:off x="5499709" y="4037861"/>
            <a:ext cx="3962400" cy="2971800"/>
          </a:xfrm>
          <a:prstGeom prst="rect">
            <a:avLst/>
          </a:prstGeom>
        </p:spPr>
      </p:pic>
      <p:sp>
        <p:nvSpPr>
          <p:cNvPr id="5" name="Subtitle 2"/>
          <p:cNvSpPr txBox="1">
            <a:spLocks/>
          </p:cNvSpPr>
          <p:nvPr/>
        </p:nvSpPr>
        <p:spPr>
          <a:xfrm>
            <a:off x="3114768" y="6096000"/>
            <a:ext cx="3429000"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1200" dirty="0" smtClean="0">
                <a:solidFill>
                  <a:srgbClr val="000000"/>
                </a:solidFill>
                <a:latin typeface="Calibri" pitchFamily="34" charset="0"/>
                <a:cs typeface="Calibri" pitchFamily="34" charset="0"/>
              </a:rPr>
              <a:t>Генеральная Конференция</a:t>
            </a:r>
          </a:p>
          <a:p>
            <a:r>
              <a:rPr lang="ru-RU" sz="1200" dirty="0" smtClean="0">
                <a:solidFill>
                  <a:srgbClr val="000000"/>
                </a:solidFill>
                <a:latin typeface="Calibri" pitchFamily="34" charset="0"/>
                <a:cs typeface="Calibri" pitchFamily="34" charset="0"/>
              </a:rPr>
              <a:t>Отдел Женского Служения</a:t>
            </a:r>
            <a:endParaRPr lang="en-US" sz="1200" dirty="0" smtClean="0">
              <a:solidFill>
                <a:srgbClr val="000000"/>
              </a:solidFill>
              <a:latin typeface="Calibri" pitchFamily="34" charset="0"/>
              <a:cs typeface="Calibri" pitchFamily="34" charset="0"/>
            </a:endParaRPr>
          </a:p>
          <a:p>
            <a:r>
              <a:rPr lang="en-US" sz="1200" dirty="0" smtClean="0">
                <a:solidFill>
                  <a:srgbClr val="000000"/>
                </a:solidFill>
                <a:latin typeface="Calibri" pitchFamily="34" charset="0"/>
                <a:cs typeface="Calibri" pitchFamily="34" charset="0"/>
                <a:hlinkClick r:id="rId6"/>
              </a:rPr>
              <a:t>www.adventistwomensministries.org</a:t>
            </a:r>
            <a:r>
              <a:rPr lang="en-US" sz="1200" dirty="0" smtClean="0">
                <a:solidFill>
                  <a:srgbClr val="000000"/>
                </a:solidFill>
                <a:latin typeface="Calibri" pitchFamily="34" charset="0"/>
                <a:cs typeface="Calibri" pitchFamily="34" charset="0"/>
              </a:rPr>
              <a:t> </a:t>
            </a:r>
            <a:endParaRPr lang="en-US" sz="1200" dirty="0">
              <a:solidFill>
                <a:srgbClr val="000000"/>
              </a:solidFill>
              <a:latin typeface="Calibri" pitchFamily="34" charset="0"/>
              <a:cs typeface="Calibri" pitchFamily="34" charset="0"/>
            </a:endParaRPr>
          </a:p>
        </p:txBody>
      </p:sp>
    </p:spTree>
    <p:extLst>
      <p:ext uri="{BB962C8B-B14F-4D97-AF65-F5344CB8AC3E}">
        <p14:creationId xmlns="" xmlns:p14="http://schemas.microsoft.com/office/powerpoint/2010/main" val="2058157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4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
            <a:ext cx="9309096" cy="6858001"/>
          </a:xfrm>
          <a:prstGeom prst="rect">
            <a:avLst/>
          </a:prstGeom>
        </p:spPr>
      </p:pic>
      <p:sp>
        <p:nvSpPr>
          <p:cNvPr id="3" name="Content Placeholder 2"/>
          <p:cNvSpPr>
            <a:spLocks noGrp="1"/>
          </p:cNvSpPr>
          <p:nvPr>
            <p:ph idx="1"/>
          </p:nvPr>
        </p:nvSpPr>
        <p:spPr>
          <a:xfrm>
            <a:off x="530832" y="2133945"/>
            <a:ext cx="8229600" cy="4525963"/>
          </a:xfrm>
        </p:spPr>
        <p:txBody>
          <a:bodyPr>
            <a:normAutofit/>
          </a:bodyPr>
          <a:lstStyle/>
          <a:p>
            <a:pPr lvl="0" algn="ctr"/>
            <a:r>
              <a:rPr lang="ru-RU" sz="3600" b="1" dirty="0" smtClean="0"/>
              <a:t>Прощение может быть трудным действием, особенно, когда вас очень сильно обидели. </a:t>
            </a:r>
            <a:r>
              <a:rPr lang="ru-RU" sz="3600" b="1" dirty="0" smtClean="0">
                <a:solidFill>
                  <a:srgbClr val="FFC000"/>
                </a:solidFill>
                <a:effectLst>
                  <a:outerShdw blurRad="38100" dist="38100" dir="2700000" algn="tl">
                    <a:srgbClr val="000000">
                      <a:alpha val="43137"/>
                    </a:srgbClr>
                  </a:outerShdw>
                </a:effectLst>
              </a:rPr>
              <a:t>Как вы учитесь прощать тех, кто не просит прощения, кто даже не заботиться об этом, кто может даже с насмешкой относится к этому?</a:t>
            </a:r>
            <a:r>
              <a:rPr lang="ru-RU" sz="3600" b="1" dirty="0" smtClean="0"/>
              <a:t> В чем вы видите свою ответственность в таких случаях?</a:t>
            </a:r>
            <a:endParaRPr lang="en-US" sz="3600" dirty="0"/>
          </a:p>
        </p:txBody>
      </p:sp>
    </p:spTree>
    <p:extLst>
      <p:ext uri="{BB962C8B-B14F-4D97-AF65-F5344CB8AC3E}">
        <p14:creationId xmlns="" xmlns:p14="http://schemas.microsoft.com/office/powerpoint/2010/main" val="3950669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4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309094" cy="6858000"/>
          </a:xfrm>
          <a:prstGeom prst="rect">
            <a:avLst/>
          </a:prstGeom>
        </p:spPr>
      </p:pic>
      <p:sp>
        <p:nvSpPr>
          <p:cNvPr id="3" name="Content Placeholder 2"/>
          <p:cNvSpPr>
            <a:spLocks noGrp="1"/>
          </p:cNvSpPr>
          <p:nvPr>
            <p:ph idx="1"/>
          </p:nvPr>
        </p:nvSpPr>
        <p:spPr>
          <a:xfrm>
            <a:off x="309936" y="2070435"/>
            <a:ext cx="8686800" cy="4525963"/>
          </a:xfrm>
        </p:spPr>
        <p:txBody>
          <a:bodyPr>
            <a:normAutofit fontScale="92500" lnSpcReduction="10000"/>
          </a:bodyPr>
          <a:lstStyle/>
          <a:p>
            <a:pPr algn="ctr"/>
            <a:r>
              <a:rPr lang="ru-RU" sz="3600" b="1" dirty="0" smtClean="0">
                <a:solidFill>
                  <a:srgbClr val="FFC000"/>
                </a:solidFill>
                <a:effectLst>
                  <a:outerShdw blurRad="38100" dist="38100" dir="2700000" algn="tl">
                    <a:srgbClr val="000000">
                      <a:alpha val="43137"/>
                    </a:srgbClr>
                  </a:outerShdw>
                </a:effectLst>
              </a:rPr>
              <a:t>Вербальное и физическое насилие в семьях - это реальность, которая приносят людям много боли. Как христианин должен отреагировать на эту проблему, чтобы помочь с ней справиться? </a:t>
            </a:r>
            <a:r>
              <a:rPr lang="ru-RU" sz="3600" b="1" dirty="0" smtClean="0"/>
              <a:t>Что можно порекомендовать в случаях, когда прощение ничего не меняет в агрессивном характере человека? </a:t>
            </a:r>
            <a:endParaRPr lang="en-US" sz="3600" dirty="0" smtClean="0"/>
          </a:p>
          <a:p>
            <a:pPr lvl="0" algn="ctr"/>
            <a:r>
              <a:rPr lang="en-US" sz="3600" b="1" dirty="0" smtClean="0"/>
              <a:t>	</a:t>
            </a:r>
            <a:endParaRPr lang="en-US" sz="3600" dirty="0" smtClean="0"/>
          </a:p>
          <a:p>
            <a:pPr algn="ctr"/>
            <a:endParaRPr lang="en-US" sz="3600" dirty="0"/>
          </a:p>
        </p:txBody>
      </p:sp>
    </p:spTree>
    <p:extLst>
      <p:ext uri="{BB962C8B-B14F-4D97-AF65-F5344CB8AC3E}">
        <p14:creationId xmlns="" xmlns:p14="http://schemas.microsoft.com/office/powerpoint/2010/main" val="2957963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4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
            <a:ext cx="9309096" cy="6858001"/>
          </a:xfrm>
          <a:prstGeom prst="rect">
            <a:avLst/>
          </a:prstGeom>
        </p:spPr>
      </p:pic>
      <p:sp>
        <p:nvSpPr>
          <p:cNvPr id="3" name="Content Placeholder 2"/>
          <p:cNvSpPr>
            <a:spLocks noGrp="1"/>
          </p:cNvSpPr>
          <p:nvPr>
            <p:ph idx="1"/>
          </p:nvPr>
        </p:nvSpPr>
        <p:spPr>
          <a:xfrm>
            <a:off x="438791" y="2364363"/>
            <a:ext cx="8544141" cy="3266118"/>
          </a:xfrm>
        </p:spPr>
        <p:txBody>
          <a:bodyPr>
            <a:normAutofit lnSpcReduction="10000"/>
          </a:bodyPr>
          <a:lstStyle/>
          <a:p>
            <a:pPr lvl="0" algn="ctr"/>
            <a:r>
              <a:rPr lang="ru-RU" sz="3600" b="1" dirty="0" smtClean="0"/>
              <a:t>Вспомните свою жизнь. </a:t>
            </a:r>
            <a:r>
              <a:rPr lang="ru-RU" sz="3600" b="1" dirty="0" smtClean="0">
                <a:solidFill>
                  <a:srgbClr val="FFC000"/>
                </a:solidFill>
                <a:effectLst>
                  <a:outerShdw blurRad="38100" dist="38100" dir="2700000" algn="tl">
                    <a:srgbClr val="000000">
                      <a:alpha val="43137"/>
                    </a:srgbClr>
                  </a:outerShdw>
                </a:effectLst>
              </a:rPr>
              <a:t>Какие вы предпринимали шаги, чтобы улучшить ваши отношения с людьми? </a:t>
            </a:r>
            <a:r>
              <a:rPr lang="ru-RU" sz="3600" b="1" dirty="0" smtClean="0"/>
              <a:t>Почему смирение, доверие Богу, и желание сделать все правильно так важно в этом процессе?</a:t>
            </a:r>
            <a:endParaRPr lang="en-US" sz="3600" dirty="0"/>
          </a:p>
        </p:txBody>
      </p:sp>
    </p:spTree>
    <p:extLst>
      <p:ext uri="{BB962C8B-B14F-4D97-AF65-F5344CB8AC3E}">
        <p14:creationId xmlns="" xmlns:p14="http://schemas.microsoft.com/office/powerpoint/2010/main" val="29164525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DEPT\WM\_SHARED\2011 Adviosry Resources\2011 ADVISORY CD FILES\3. OUTREACH\OUTREACH\2. Homes of Hope and Healing MInistry  PP\HomesHopeHealing 06.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3221338" y="369428"/>
            <a:ext cx="5465462" cy="1143000"/>
          </a:xfrm>
        </p:spPr>
        <p:txBody>
          <a:bodyPr>
            <a:normAutofit fontScale="90000"/>
          </a:bodyPr>
          <a:lstStyle/>
          <a:p>
            <a:r>
              <a:rPr lang="ru-RU" dirty="0" smtClean="0">
                <a:solidFill>
                  <a:srgbClr val="008000"/>
                </a:solidFill>
                <a:latin typeface="Adobe Caslon Pro Bold"/>
                <a:cs typeface="Adobe Caslon Pro Bold"/>
              </a:rPr>
              <a:t>Исцеляющее обещание</a:t>
            </a:r>
            <a:endParaRPr lang="en-US" dirty="0">
              <a:solidFill>
                <a:srgbClr val="008000"/>
              </a:solidFill>
              <a:latin typeface="Adobe Caslon Pro Bold"/>
              <a:cs typeface="Adobe Caslon Pro Bold"/>
            </a:endParaRPr>
          </a:p>
        </p:txBody>
      </p:sp>
      <p:sp>
        <p:nvSpPr>
          <p:cNvPr id="3" name="Content Placeholder 2"/>
          <p:cNvSpPr>
            <a:spLocks noGrp="1"/>
          </p:cNvSpPr>
          <p:nvPr>
            <p:ph idx="1"/>
          </p:nvPr>
        </p:nvSpPr>
        <p:spPr>
          <a:xfrm>
            <a:off x="3259250" y="1937573"/>
            <a:ext cx="5465461" cy="4525963"/>
          </a:xfrm>
        </p:spPr>
        <p:txBody>
          <a:bodyPr>
            <a:normAutofit fontScale="92500" lnSpcReduction="10000"/>
          </a:bodyPr>
          <a:lstStyle/>
          <a:p>
            <a:pPr algn="ctr">
              <a:buNone/>
            </a:pPr>
            <a:r>
              <a:rPr lang="ru-RU" sz="4000" b="1" i="1" dirty="0" smtClean="0"/>
              <a:t>"Итак, во все, как хотите, чтобы с вами поступали люди, так поступайте и вы с ними, ибо в этом закон и пророки" </a:t>
            </a:r>
            <a:r>
              <a:rPr lang="ru-RU" sz="4000" i="1" dirty="0" smtClean="0"/>
              <a:t>(Матфея 7:12) </a:t>
            </a:r>
          </a:p>
          <a:p>
            <a:pPr marL="0" indent="0" algn="ctr">
              <a:buNone/>
            </a:pPr>
            <a:r>
              <a:rPr lang="en-US" i="1" dirty="0" smtClean="0">
                <a:latin typeface="Adobe Caslon Pro"/>
                <a:cs typeface="Adobe Caslon Pro"/>
              </a:rPr>
              <a:t>.</a:t>
            </a:r>
            <a:endParaRPr lang="en-US" dirty="0" smtClean="0">
              <a:latin typeface="Adobe Caslon Pro"/>
              <a:cs typeface="Adobe Caslon Pro"/>
            </a:endParaRPr>
          </a:p>
          <a:p>
            <a:pPr algn="ctr"/>
            <a:endParaRPr lang="en-US" sz="4000" dirty="0">
              <a:latin typeface="Adobe Caslon Pro"/>
              <a:cs typeface="Adobe Caslon Pro"/>
            </a:endParaRPr>
          </a:p>
        </p:txBody>
      </p:sp>
    </p:spTree>
    <p:extLst>
      <p:ext uri="{BB962C8B-B14F-4D97-AF65-F5344CB8AC3E}">
        <p14:creationId xmlns="" xmlns:p14="http://schemas.microsoft.com/office/powerpoint/2010/main" val="3524166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DEPT\WM\_SHARED\2011 Adviosry Resources\2011 ADVISORY CD FILES\3. OUTREACH\OUTREACH\2. Homes of Hope and Healing MInistry  PP\HomesHopeHealing 06.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3221338" y="1729035"/>
            <a:ext cx="5465461" cy="4525963"/>
          </a:xfrm>
        </p:spPr>
        <p:txBody>
          <a:bodyPr>
            <a:normAutofit/>
          </a:bodyPr>
          <a:lstStyle/>
          <a:p>
            <a:pPr algn="ctr">
              <a:buNone/>
            </a:pPr>
            <a:r>
              <a:rPr lang="ru-RU" sz="4000" b="1" dirty="0" smtClean="0"/>
              <a:t>"Итак, во все, как хотите, чтобы с вами поступали люди, так поступайте и вы с ними, ибо в этом закон и пророки" </a:t>
            </a:r>
            <a:r>
              <a:rPr lang="ru-RU" sz="4000" i="1" dirty="0" smtClean="0"/>
              <a:t>(Матфея 7:12) </a:t>
            </a:r>
          </a:p>
          <a:p>
            <a:pPr algn="ctr"/>
            <a:endParaRPr lang="en-US" sz="4000" dirty="0"/>
          </a:p>
        </p:txBody>
      </p:sp>
    </p:spTree>
    <p:extLst>
      <p:ext uri="{BB962C8B-B14F-4D97-AF65-F5344CB8AC3E}">
        <p14:creationId xmlns="" xmlns:p14="http://schemas.microsoft.com/office/powerpoint/2010/main" val="1754691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4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0"/>
            <a:ext cx="9462108" cy="7019636"/>
          </a:xfrm>
          <a:prstGeom prst="rect">
            <a:avLst/>
          </a:prstGeom>
        </p:spPr>
      </p:pic>
      <p:sp>
        <p:nvSpPr>
          <p:cNvPr id="3" name="Content Placeholder 2"/>
          <p:cNvSpPr>
            <a:spLocks noGrp="1"/>
          </p:cNvSpPr>
          <p:nvPr>
            <p:ph idx="1"/>
          </p:nvPr>
        </p:nvSpPr>
        <p:spPr>
          <a:xfrm>
            <a:off x="494016" y="1839465"/>
            <a:ext cx="8229600" cy="4525963"/>
          </a:xfrm>
        </p:spPr>
        <p:txBody>
          <a:bodyPr/>
          <a:lstStyle/>
          <a:p>
            <a:r>
              <a:rPr lang="ru-RU" dirty="0" smtClean="0"/>
              <a:t>Если существуют проблемы с женой, детьми, с начальником, коллегой, соседом, другом, врагом или с другими людьми, </a:t>
            </a:r>
            <a:r>
              <a:rPr lang="ru-RU" b="1" dirty="0" smtClean="0">
                <a:solidFill>
                  <a:srgbClr val="FFC000"/>
                </a:solidFill>
                <a:effectLst>
                  <a:outerShdw blurRad="38100" dist="38100" dir="2700000" algn="tl">
                    <a:srgbClr val="000000">
                      <a:alpha val="43137"/>
                    </a:srgbClr>
                  </a:outerShdw>
                </a:effectLst>
              </a:rPr>
              <a:t>то возникает стрессовая ситуация. И наоборот, когда отношения замечательные, то они становятся источником удовлетворения. </a:t>
            </a:r>
            <a:r>
              <a:rPr lang="ru-RU" dirty="0" smtClean="0"/>
              <a:t>Люди делают нас счастливыми, и они же делают нас несчастными. </a:t>
            </a:r>
          </a:p>
        </p:txBody>
      </p:sp>
    </p:spTree>
    <p:extLst>
      <p:ext uri="{BB962C8B-B14F-4D97-AF65-F5344CB8AC3E}">
        <p14:creationId xmlns="" xmlns:p14="http://schemas.microsoft.com/office/powerpoint/2010/main" val="3490241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4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0"/>
            <a:ext cx="9462108" cy="7019636"/>
          </a:xfrm>
          <a:prstGeom prst="rect">
            <a:avLst/>
          </a:prstGeom>
        </p:spPr>
      </p:pic>
      <p:sp>
        <p:nvSpPr>
          <p:cNvPr id="2" name="Title 1"/>
          <p:cNvSpPr>
            <a:spLocks noGrp="1"/>
          </p:cNvSpPr>
          <p:nvPr>
            <p:ph type="title"/>
          </p:nvPr>
        </p:nvSpPr>
        <p:spPr>
          <a:xfrm>
            <a:off x="3014034" y="164208"/>
            <a:ext cx="6103273" cy="1143000"/>
          </a:xfrm>
        </p:spPr>
        <p:txBody>
          <a:bodyPr>
            <a:normAutofit fontScale="90000"/>
          </a:bodyPr>
          <a:lstStyle/>
          <a:p>
            <a:r>
              <a:rPr lang="en-US" b="1" dirty="0" smtClean="0">
                <a:solidFill>
                  <a:srgbClr val="000090"/>
                </a:solidFill>
                <a:effectLst>
                  <a:outerShdw blurRad="38100" dist="38100" dir="2700000" algn="tl">
                    <a:srgbClr val="000000">
                      <a:alpha val="43137"/>
                    </a:srgbClr>
                  </a:outerShdw>
                </a:effectLst>
              </a:rPr>
              <a:t/>
            </a:r>
            <a:br>
              <a:rPr lang="en-US" b="1" dirty="0" smtClean="0">
                <a:solidFill>
                  <a:srgbClr val="000090"/>
                </a:solidFill>
                <a:effectLst>
                  <a:outerShdw blurRad="38100" dist="38100" dir="2700000" algn="tl">
                    <a:srgbClr val="000000">
                      <a:alpha val="43137"/>
                    </a:srgbClr>
                  </a:outerShdw>
                </a:effectLst>
              </a:rPr>
            </a:br>
            <a:r>
              <a:rPr lang="ru-RU" b="1" dirty="0" smtClean="0">
                <a:solidFill>
                  <a:srgbClr val="000090"/>
                </a:solidFill>
                <a:effectLst>
                  <a:outerShdw blurRad="38100" dist="38100" dir="2700000" algn="tl">
                    <a:srgbClr val="000000">
                      <a:alpha val="43137"/>
                    </a:srgbClr>
                  </a:outerShdw>
                </a:effectLst>
              </a:rPr>
              <a:t>Смиренный и кроткий</a:t>
            </a:r>
            <a:r>
              <a:rPr lang="en-US" b="1" dirty="0" smtClean="0">
                <a:solidFill>
                  <a:srgbClr val="000090"/>
                </a:solidFill>
                <a:effectLst>
                  <a:outerShdw blurRad="38100" dist="38100" dir="2700000" algn="tl">
                    <a:srgbClr val="000000">
                      <a:alpha val="43137"/>
                    </a:srgbClr>
                  </a:outerShdw>
                </a:effectLst>
              </a:rPr>
              <a:t/>
            </a:r>
            <a:br>
              <a:rPr lang="en-US" b="1" dirty="0" smtClean="0">
                <a:solidFill>
                  <a:srgbClr val="000090"/>
                </a:solidFill>
                <a:effectLst>
                  <a:outerShdw blurRad="38100" dist="38100" dir="2700000" algn="tl">
                    <a:srgbClr val="000000">
                      <a:alpha val="43137"/>
                    </a:srgbClr>
                  </a:outerShdw>
                </a:effectLst>
              </a:rPr>
            </a:br>
            <a:endParaRPr lang="en-US" dirty="0">
              <a:solidFill>
                <a:srgbClr val="000090"/>
              </a:solidFill>
            </a:endParaRPr>
          </a:p>
        </p:txBody>
      </p:sp>
      <p:sp>
        <p:nvSpPr>
          <p:cNvPr id="3" name="Content Placeholder 2"/>
          <p:cNvSpPr>
            <a:spLocks noGrp="1"/>
          </p:cNvSpPr>
          <p:nvPr>
            <p:ph idx="1"/>
          </p:nvPr>
        </p:nvSpPr>
        <p:spPr>
          <a:xfrm>
            <a:off x="608848" y="1918062"/>
            <a:ext cx="8229600" cy="4525963"/>
          </a:xfrm>
        </p:spPr>
        <p:txBody>
          <a:bodyPr>
            <a:normAutofit fontScale="92500"/>
          </a:bodyPr>
          <a:lstStyle/>
          <a:p>
            <a:pPr algn="ctr"/>
            <a:r>
              <a:rPr lang="ru-RU" sz="3600" b="1" cap="all" dirty="0" smtClean="0"/>
              <a:t>смиренный и кроткий  </a:t>
            </a:r>
            <a:endParaRPr lang="ru-RU" sz="3600" dirty="0" smtClean="0"/>
          </a:p>
          <a:p>
            <a:pPr algn="ctr">
              <a:buNone/>
            </a:pPr>
            <a:r>
              <a:rPr lang="ru-RU" sz="3600" b="1" dirty="0" smtClean="0"/>
              <a:t>Прочитайте </a:t>
            </a:r>
            <a:r>
              <a:rPr lang="ru-RU" sz="3600" b="1" dirty="0" err="1" smtClean="0"/>
              <a:t>Ефесянам</a:t>
            </a:r>
            <a:r>
              <a:rPr lang="ru-RU" sz="3600" b="1" dirty="0" smtClean="0"/>
              <a:t> 4:1-3. Почему апостол Павел ассоциирует кротость, смирение и терпение с хорошими отношениями и гармонией? Вспомните и поделитесь опытами, когда эти черты в поведении хорошо повлияли на ваши взаимоотношения с людьми.  </a:t>
            </a:r>
            <a:endParaRPr lang="ru-RU" sz="3600" dirty="0"/>
          </a:p>
        </p:txBody>
      </p:sp>
    </p:spTree>
    <p:extLst>
      <p:ext uri="{BB962C8B-B14F-4D97-AF65-F5344CB8AC3E}">
        <p14:creationId xmlns="" xmlns:p14="http://schemas.microsoft.com/office/powerpoint/2010/main" val="726194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4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
            <a:ext cx="9309096" cy="6858001"/>
          </a:xfrm>
          <a:prstGeom prst="rect">
            <a:avLst/>
          </a:prstGeom>
        </p:spPr>
      </p:pic>
      <p:sp>
        <p:nvSpPr>
          <p:cNvPr id="3" name="Content Placeholder 2"/>
          <p:cNvSpPr>
            <a:spLocks noGrp="1"/>
          </p:cNvSpPr>
          <p:nvPr>
            <p:ph idx="1"/>
          </p:nvPr>
        </p:nvSpPr>
        <p:spPr>
          <a:xfrm>
            <a:off x="530832" y="2745735"/>
            <a:ext cx="8229600" cy="3207030"/>
          </a:xfrm>
        </p:spPr>
        <p:txBody>
          <a:bodyPr>
            <a:normAutofit/>
          </a:bodyPr>
          <a:lstStyle/>
          <a:p>
            <a:pPr algn="ctr"/>
            <a:r>
              <a:rPr lang="ru-RU" sz="3600" b="1" dirty="0" smtClean="0"/>
              <a:t>Прочитайте 1 Царств 25 гл. Чему мы можем научиться из действий </a:t>
            </a:r>
            <a:r>
              <a:rPr lang="ru-RU" sz="3600" b="1" dirty="0" err="1" smtClean="0"/>
              <a:t>Авигеи</a:t>
            </a:r>
            <a:r>
              <a:rPr lang="ru-RU" sz="3600" b="1" dirty="0" smtClean="0"/>
              <a:t> и Давида относительно правильных отношений в сложных стрессовых ситуациях? </a:t>
            </a:r>
            <a:endParaRPr lang="ru-RU" sz="3600" dirty="0" smtClean="0"/>
          </a:p>
          <a:p>
            <a:pPr algn="ctr"/>
            <a:endParaRPr lang="en-US" sz="3600" dirty="0"/>
          </a:p>
        </p:txBody>
      </p:sp>
    </p:spTree>
    <p:extLst>
      <p:ext uri="{BB962C8B-B14F-4D97-AF65-F5344CB8AC3E}">
        <p14:creationId xmlns="" xmlns:p14="http://schemas.microsoft.com/office/powerpoint/2010/main" val="4282458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4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0"/>
            <a:ext cx="9462108" cy="7019636"/>
          </a:xfrm>
          <a:prstGeom prst="rect">
            <a:avLst/>
          </a:prstGeom>
        </p:spPr>
      </p:pic>
      <p:sp>
        <p:nvSpPr>
          <p:cNvPr id="3" name="Content Placeholder 2"/>
          <p:cNvSpPr>
            <a:spLocks noGrp="1"/>
          </p:cNvSpPr>
          <p:nvPr>
            <p:ph idx="1"/>
          </p:nvPr>
        </p:nvSpPr>
        <p:spPr>
          <a:xfrm>
            <a:off x="530832" y="1986705"/>
            <a:ext cx="8229600" cy="4525963"/>
          </a:xfrm>
        </p:spPr>
        <p:txBody>
          <a:bodyPr>
            <a:normAutofit/>
          </a:bodyPr>
          <a:lstStyle/>
          <a:p>
            <a:pPr marL="0" indent="0" algn="ctr">
              <a:buNone/>
            </a:pPr>
            <a:r>
              <a:rPr lang="ru-RU" sz="3600" dirty="0" smtClean="0">
                <a:solidFill>
                  <a:srgbClr val="FFC000"/>
                </a:solidFill>
                <a:effectLst>
                  <a:outerShdw blurRad="38100" dist="38100" dir="2700000" algn="tl">
                    <a:srgbClr val="000000">
                      <a:alpha val="43137"/>
                    </a:srgbClr>
                  </a:outerShdw>
                </a:effectLst>
              </a:rPr>
              <a:t>Результатом тактичности и скромности </a:t>
            </a:r>
            <a:r>
              <a:rPr lang="ru-RU" sz="3600" dirty="0" err="1" smtClean="0">
                <a:solidFill>
                  <a:srgbClr val="FFC000"/>
                </a:solidFill>
                <a:effectLst>
                  <a:outerShdw blurRad="38100" dist="38100" dir="2700000" algn="tl">
                    <a:srgbClr val="000000">
                      <a:alpha val="43137"/>
                    </a:srgbClr>
                  </a:outerShdw>
                </a:effectLst>
              </a:rPr>
              <a:t>Авигеи</a:t>
            </a:r>
            <a:r>
              <a:rPr lang="ru-RU" sz="3600" dirty="0" smtClean="0">
                <a:solidFill>
                  <a:srgbClr val="FFC000"/>
                </a:solidFill>
                <a:effectLst>
                  <a:outerShdw blurRad="38100" dist="38100" dir="2700000" algn="tl">
                    <a:srgbClr val="000000">
                      <a:alpha val="43137"/>
                    </a:srgbClr>
                  </a:outerShdw>
                </a:effectLst>
              </a:rPr>
              <a:t> было то, что она полностью изменила намерения Давида. </a:t>
            </a:r>
            <a:r>
              <a:rPr lang="ru-RU" sz="3600" dirty="0" smtClean="0"/>
              <a:t>Он славил Бога за то, что Он послал ее ему, и благодарил ее за справедливость. Такое полезное заступничество, наполненное благочестивым духом, помогло спасти жизни многих невиновных людей.</a:t>
            </a:r>
            <a:endParaRPr lang="en-US" sz="3600" dirty="0"/>
          </a:p>
        </p:txBody>
      </p:sp>
    </p:spTree>
    <p:extLst>
      <p:ext uri="{BB962C8B-B14F-4D97-AF65-F5344CB8AC3E}">
        <p14:creationId xmlns="" xmlns:p14="http://schemas.microsoft.com/office/powerpoint/2010/main" val="2575993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mesHopeHealing_4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257674" cy="7033360"/>
          </a:xfrm>
          <a:prstGeom prst="rect">
            <a:avLst/>
          </a:prstGeom>
        </p:spPr>
      </p:pic>
      <p:sp>
        <p:nvSpPr>
          <p:cNvPr id="2" name="Title 1"/>
          <p:cNvSpPr>
            <a:spLocks noGrp="1"/>
          </p:cNvSpPr>
          <p:nvPr>
            <p:ph type="title"/>
          </p:nvPr>
        </p:nvSpPr>
        <p:spPr>
          <a:xfrm>
            <a:off x="2883966" y="699612"/>
            <a:ext cx="6240771" cy="1143000"/>
          </a:xfrm>
        </p:spPr>
        <p:txBody>
          <a:bodyPr>
            <a:normAutofit fontScale="90000"/>
          </a:bodyPr>
          <a:lstStyle/>
          <a:p>
            <a:r>
              <a:rPr lang="ru-RU" b="1" dirty="0" smtClean="0">
                <a:solidFill>
                  <a:srgbClr val="000090"/>
                </a:solidFill>
                <a:effectLst>
                  <a:outerShdw blurRad="38100" dist="38100" dir="2700000" algn="tl">
                    <a:srgbClr val="000000">
                      <a:alpha val="43137"/>
                    </a:srgbClr>
                  </a:outerShdw>
                </a:effectLst>
              </a:rPr>
              <a:t>Оплатить </a:t>
            </a:r>
            <a:r>
              <a:rPr lang="ru-RU" b="1" dirty="0" smtClean="0">
                <a:solidFill>
                  <a:srgbClr val="000090"/>
                </a:solidFill>
                <a:effectLst>
                  <a:outerShdw blurRad="38100" dist="38100" dir="2700000" algn="tl">
                    <a:srgbClr val="000000">
                      <a:alpha val="43137"/>
                    </a:srgbClr>
                  </a:outerShdw>
                </a:effectLst>
              </a:rPr>
              <a:t>зло добром</a:t>
            </a:r>
            <a:r>
              <a:rPr lang="en-US" b="1" dirty="0" smtClean="0">
                <a:solidFill>
                  <a:srgbClr val="000090"/>
                </a:solidFill>
                <a:effectLst>
                  <a:outerShdw blurRad="38100" dist="38100" dir="2700000" algn="tl">
                    <a:srgbClr val="000000">
                      <a:alpha val="43137"/>
                    </a:srgbClr>
                  </a:outerShdw>
                </a:effectLst>
              </a:rPr>
              <a:t/>
            </a:r>
            <a:br>
              <a:rPr lang="en-US" b="1" dirty="0" smtClean="0">
                <a:solidFill>
                  <a:srgbClr val="000090"/>
                </a:solidFill>
                <a:effectLst>
                  <a:outerShdw blurRad="38100" dist="38100" dir="2700000" algn="tl">
                    <a:srgbClr val="000000">
                      <a:alpha val="43137"/>
                    </a:srgbClr>
                  </a:outerShdw>
                </a:effectLst>
              </a:rPr>
            </a:br>
            <a:endParaRPr lang="en-US" dirty="0">
              <a:solidFill>
                <a:srgbClr val="000090"/>
              </a:solidFill>
            </a:endParaRPr>
          </a:p>
        </p:txBody>
      </p:sp>
      <p:sp>
        <p:nvSpPr>
          <p:cNvPr id="3" name="Content Placeholder 2"/>
          <p:cNvSpPr>
            <a:spLocks noGrp="1"/>
          </p:cNvSpPr>
          <p:nvPr>
            <p:ph idx="1"/>
          </p:nvPr>
        </p:nvSpPr>
        <p:spPr>
          <a:xfrm>
            <a:off x="589892" y="2489723"/>
            <a:ext cx="8229600" cy="2553065"/>
          </a:xfrm>
        </p:spPr>
        <p:txBody>
          <a:bodyPr>
            <a:normAutofit/>
          </a:bodyPr>
          <a:lstStyle/>
          <a:p>
            <a:pPr algn="ctr"/>
            <a:r>
              <a:rPr lang="ru-RU" sz="3600" b="1" dirty="0" smtClean="0"/>
              <a:t>В чем истинный смысл в стихах 1 Петра 3:8-12? Какие принципы, описанные в этих стихах, вы бы применили в жизни? </a:t>
            </a:r>
            <a:endParaRPr lang="ru-RU" sz="3600" dirty="0" smtClean="0"/>
          </a:p>
          <a:p>
            <a:pPr algn="ctr"/>
            <a:endParaRPr lang="en-US" sz="3600" dirty="0"/>
          </a:p>
        </p:txBody>
      </p:sp>
    </p:spTree>
    <p:extLst>
      <p:ext uri="{BB962C8B-B14F-4D97-AF65-F5344CB8AC3E}">
        <p14:creationId xmlns="" xmlns:p14="http://schemas.microsoft.com/office/powerpoint/2010/main" val="2500171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4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0"/>
            <a:ext cx="9462108" cy="7019636"/>
          </a:xfrm>
          <a:prstGeom prst="rect">
            <a:avLst/>
          </a:prstGeom>
        </p:spPr>
      </p:pic>
      <p:sp>
        <p:nvSpPr>
          <p:cNvPr id="3" name="Content Placeholder 2"/>
          <p:cNvSpPr>
            <a:spLocks noGrp="1"/>
          </p:cNvSpPr>
          <p:nvPr>
            <p:ph idx="1"/>
          </p:nvPr>
        </p:nvSpPr>
        <p:spPr>
          <a:xfrm>
            <a:off x="512424" y="2005110"/>
            <a:ext cx="8229600" cy="4525963"/>
          </a:xfrm>
        </p:spPr>
        <p:txBody>
          <a:bodyPr>
            <a:normAutofit/>
          </a:bodyPr>
          <a:lstStyle/>
          <a:p>
            <a:pPr marL="0" indent="0" algn="ctr">
              <a:buNone/>
            </a:pPr>
            <a:r>
              <a:rPr lang="ru-RU" sz="4000" dirty="0" smtClean="0">
                <a:solidFill>
                  <a:srgbClr val="FFC000"/>
                </a:solidFill>
                <a:effectLst>
                  <a:outerShdw blurRad="38100" dist="38100" dir="2700000" algn="tl">
                    <a:srgbClr val="000000">
                      <a:alpha val="43137"/>
                    </a:srgbClr>
                  </a:outerShdw>
                </a:effectLst>
              </a:rPr>
              <a:t>Иисус усовершенствовал подход "глаз за глаз", подставив другую щеку (</a:t>
            </a:r>
            <a:r>
              <a:rPr lang="ru-RU" sz="4000" dirty="0" err="1" smtClean="0">
                <a:solidFill>
                  <a:srgbClr val="FFC000"/>
                </a:solidFill>
                <a:effectLst>
                  <a:outerShdw blurRad="38100" dist="38100" dir="2700000" algn="tl">
                    <a:srgbClr val="000000">
                      <a:alpha val="43137"/>
                    </a:srgbClr>
                  </a:outerShdw>
                </a:effectLst>
              </a:rPr>
              <a:t>Мф</a:t>
            </a:r>
            <a:r>
              <a:rPr lang="ru-RU" sz="4000" dirty="0" smtClean="0">
                <a:solidFill>
                  <a:srgbClr val="FFC000"/>
                </a:solidFill>
                <a:effectLst>
                  <a:outerShdw blurRad="38100" dist="38100" dir="2700000" algn="tl">
                    <a:srgbClr val="000000">
                      <a:alpha val="43137"/>
                    </a:srgbClr>
                  </a:outerShdw>
                </a:effectLst>
              </a:rPr>
              <a:t>. 5:38,39). </a:t>
            </a:r>
            <a:r>
              <a:rPr lang="ru-RU" sz="4000" dirty="0" smtClean="0"/>
              <a:t>Эта концепция и тогда и сейчас существует во многих традициях и </a:t>
            </a:r>
            <a:r>
              <a:rPr lang="ru-RU" sz="4000" dirty="0" smtClean="0"/>
              <a:t>культурах</a:t>
            </a:r>
            <a:r>
              <a:rPr lang="en-US" sz="4000" dirty="0" smtClean="0"/>
              <a:t>.</a:t>
            </a:r>
            <a:endParaRPr lang="en-US" sz="4000" dirty="0"/>
          </a:p>
        </p:txBody>
      </p:sp>
    </p:spTree>
    <p:extLst>
      <p:ext uri="{BB962C8B-B14F-4D97-AF65-F5344CB8AC3E}">
        <p14:creationId xmlns="" xmlns:p14="http://schemas.microsoft.com/office/powerpoint/2010/main" val="1072167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193</TotalTime>
  <Words>2007</Words>
  <Application>Microsoft Office PowerPoint</Application>
  <PresentationFormat>Экран (4:3)</PresentationFormat>
  <Paragraphs>142</Paragraphs>
  <Slides>23</Slides>
  <Notes>22</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Office Theme</vt:lpstr>
      <vt:lpstr>ДОМ НАДЕЖДЫ И ИСЦЕЛЕНИЯ</vt:lpstr>
      <vt:lpstr>Урок 4 ОТНОШЕНИЯ</vt:lpstr>
      <vt:lpstr>Слайд 3</vt:lpstr>
      <vt:lpstr>Слайд 4</vt:lpstr>
      <vt:lpstr> Смиренный и кроткий </vt:lpstr>
      <vt:lpstr>Слайд 6</vt:lpstr>
      <vt:lpstr>Слайд 7</vt:lpstr>
      <vt:lpstr>Оплатить зло добром </vt:lpstr>
      <vt:lpstr>Слайд 9</vt:lpstr>
      <vt:lpstr>Слайд 10</vt:lpstr>
      <vt:lpstr>Слайд 11</vt:lpstr>
      <vt:lpstr> Прощение</vt:lpstr>
      <vt:lpstr>Слайд 13</vt:lpstr>
      <vt:lpstr>Слайд 14</vt:lpstr>
      <vt:lpstr>Слайд 15</vt:lpstr>
      <vt:lpstr>Признание своих грехов друг перед другом </vt:lpstr>
      <vt:lpstr>Слайд 17</vt:lpstr>
      <vt:lpstr>Мотивировать людей </vt:lpstr>
      <vt:lpstr>Слайд 19</vt:lpstr>
      <vt:lpstr>Слайд 20</vt:lpstr>
      <vt:lpstr>Слайд 21</vt:lpstr>
      <vt:lpstr>Слайд 22</vt:lpstr>
      <vt:lpstr>Исцеляющее обещание</vt:lpstr>
    </vt:vector>
  </TitlesOfParts>
  <Company>7th Day Adventist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 RELATIONSHIPS</dc:title>
  <dc:creator>Raquel Arrais</dc:creator>
  <cp:lastModifiedBy>Boris</cp:lastModifiedBy>
  <cp:revision>31</cp:revision>
  <dcterms:created xsi:type="dcterms:W3CDTF">2014-03-06T22:39:50Z</dcterms:created>
  <dcterms:modified xsi:type="dcterms:W3CDTF">2014-12-21T17:03:47Z</dcterms:modified>
</cp:coreProperties>
</file>