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68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49" autoAdjust="0"/>
  </p:normalViewPr>
  <p:slideViewPr>
    <p:cSldViewPr snapToGrid="0" snapToObjects="1">
      <p:cViewPr varScale="1">
        <p:scale>
          <a:sx n="57" d="100"/>
          <a:sy n="57" d="100"/>
        </p:scale>
        <p:origin x="-1524" y="-78"/>
      </p:cViewPr>
      <p:guideLst>
        <p:guide orient="horz" pos="2160"/>
        <p:guide pos="2880"/>
      </p:guideLst>
    </p:cSldViewPr>
  </p:slideViewPr>
  <p:notesTextViewPr>
    <p:cViewPr>
      <p:scale>
        <a:sx n="100" d="100"/>
        <a:sy n="100" d="100"/>
      </p:scale>
      <p:origin x="0" y="0"/>
    </p:cViewPr>
  </p:notesTextViewPr>
  <p:notesViewPr>
    <p:cSldViewPr snapToGrid="0" snapToObjects="1">
      <p:cViewPr>
        <p:scale>
          <a:sx n="94" d="100"/>
          <a:sy n="94" d="100"/>
        </p:scale>
        <p:origin x="-2432" y="164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6F843-9408-3647-A701-956AE2B40821}" type="datetimeFigureOut">
              <a:rPr lang="en-US" smtClean="0"/>
              <a:pPr/>
              <a:t>12/22/2014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6379B-A906-4543-AA54-BD968F156A32}" type="slidenum">
              <a:rPr lang="en-US" smtClean="0"/>
              <a:pPr/>
              <a:t>‹#›</a:t>
            </a:fld>
            <a:endParaRPr lang="en-US"/>
          </a:p>
        </p:txBody>
      </p:sp>
    </p:spTree>
    <p:extLst>
      <p:ext uri="{BB962C8B-B14F-4D97-AF65-F5344CB8AC3E}">
        <p14:creationId xmlns="" xmlns:p14="http://schemas.microsoft.com/office/powerpoint/2010/main" val="10403479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урок 5</a:t>
            </a:r>
            <a:endParaRPr lang="en-US" sz="1200" kern="1200" dirty="0" smtClean="0">
              <a:solidFill>
                <a:schemeClr val="tx1"/>
              </a:solidFill>
              <a:latin typeface="+mn-lt"/>
              <a:ea typeface="+mn-ea"/>
              <a:cs typeface="+mn-cs"/>
            </a:endParaRPr>
          </a:p>
          <a:p>
            <a:r>
              <a:rPr lang="ru-RU" sz="1200" kern="1200" cap="all" dirty="0" smtClean="0">
                <a:solidFill>
                  <a:schemeClr val="tx1"/>
                </a:solidFill>
                <a:latin typeface="+mn-lt"/>
                <a:ea typeface="+mn-ea"/>
                <a:cs typeface="+mn-cs"/>
              </a:rPr>
              <a:t>вина</a:t>
            </a:r>
            <a:endParaRPr lang="en-US"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Библейские тексты для изучения на этой неделе:</a:t>
            </a:r>
            <a:endParaRPr lang="en-US"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Быт. 3:8-11;  1 Ин. 1:9; </a:t>
            </a:r>
            <a:r>
              <a:rPr lang="ru-RU" sz="1200" i="1" kern="1200" dirty="0" err="1" smtClean="0">
                <a:solidFill>
                  <a:schemeClr val="tx1"/>
                </a:solidFill>
                <a:latin typeface="+mn-lt"/>
                <a:ea typeface="+mn-ea"/>
                <a:cs typeface="+mn-cs"/>
              </a:rPr>
              <a:t>Пс</a:t>
            </a:r>
            <a:r>
              <a:rPr lang="ru-RU" sz="1200" i="1" kern="1200" dirty="0" smtClean="0">
                <a:solidFill>
                  <a:schemeClr val="tx1"/>
                </a:solidFill>
                <a:latin typeface="+mn-lt"/>
                <a:ea typeface="+mn-ea"/>
                <a:cs typeface="+mn-cs"/>
              </a:rPr>
              <a:t>. 32;   1Тим. 4:1,2; </a:t>
            </a:r>
            <a:r>
              <a:rPr lang="ru-RU" sz="1200" i="1" kern="1200" dirty="0" err="1" smtClean="0">
                <a:solidFill>
                  <a:schemeClr val="tx1"/>
                </a:solidFill>
                <a:latin typeface="+mn-lt"/>
                <a:ea typeface="+mn-ea"/>
                <a:cs typeface="+mn-cs"/>
              </a:rPr>
              <a:t>Мф</a:t>
            </a:r>
            <a:r>
              <a:rPr lang="ru-RU" sz="1200" i="1" kern="1200" dirty="0" smtClean="0">
                <a:solidFill>
                  <a:schemeClr val="tx1"/>
                </a:solidFill>
                <a:latin typeface="+mn-lt"/>
                <a:ea typeface="+mn-ea"/>
                <a:cs typeface="+mn-cs"/>
              </a:rPr>
              <a:t>. 26:75</a:t>
            </a:r>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2</a:t>
            </a:fld>
            <a:endParaRPr lang="en-US"/>
          </a:p>
        </p:txBody>
      </p:sp>
    </p:spTree>
    <p:extLst>
      <p:ext uri="{BB962C8B-B14F-4D97-AF65-F5344CB8AC3E}">
        <p14:creationId xmlns="" xmlns:p14="http://schemas.microsoft.com/office/powerpoint/2010/main" val="360860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Люди, объятые чувством вины, постоянно думают об этом, сожалея о том, что сделали, бояться последствий, и изводят сами себя. Такое состояние причиняет боль не только душевную, человек расстроен, начинает злиться сам на себя. Быт 45:3</a:t>
            </a:r>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11</a:t>
            </a:fld>
            <a:endParaRPr lang="en-US"/>
          </a:p>
        </p:txBody>
      </p:sp>
    </p:spTree>
    <p:extLst>
      <p:ext uri="{BB962C8B-B14F-4D97-AF65-F5344CB8AC3E}">
        <p14:creationId xmlns="" xmlns:p14="http://schemas.microsoft.com/office/powerpoint/2010/main" val="2143348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Иосиф показывает благородный характер, он дает братьям не только прощение, но и помогает им перестать злиться на себя. Он их уверяет, что то, что они сделали было Божьим провидением, чтобы многие люди спаслись. Тот факт, что Бог использовал злые действия братьев во благо, не меняет того, что они были виноваты, и совершили это ужасное преступление. </a:t>
            </a:r>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u-RU" sz="1200" b="1" kern="1200" dirty="0" smtClean="0">
                <a:solidFill>
                  <a:schemeClr val="tx1"/>
                </a:solidFill>
                <a:latin typeface="+mn-lt"/>
                <a:ea typeface="+mn-ea"/>
                <a:cs typeface="+mn-cs"/>
              </a:rPr>
              <a:t>Как следующие стихи помогают нам избавиться от вины? Иакова 5:16, 1 Ин. 1:9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Любой грех приносит боль и грешнику и Богу. Многие грехи втягивают других людей. Каждый угол треугольника (Бог - Люди - Я)  необходимо доработать, чтобы исправить прошлые ошибки. Иоанн говорит, что Бог готов простить и очистить нас  от нечестия. Далее Иоанн пишет, чтобы мы исповедовали грехи друг перед другом, особенно необходимо сделать это с людьми, которым мы причинили боль.  </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12</a:t>
            </a:fld>
            <a:endParaRPr lang="en-US"/>
          </a:p>
        </p:txBody>
      </p:sp>
    </p:spTree>
    <p:extLst>
      <p:ext uri="{BB962C8B-B14F-4D97-AF65-F5344CB8AC3E}">
        <p14:creationId xmlns="" xmlns:p14="http://schemas.microsoft.com/office/powerpoint/2010/main" val="391739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Смиренное признание - это единственный способ освободиться от вины. "Ваши грехи могут казаться вам неприступными скалами; но если вы смирите свое сердце и исповедуете их, уповая на заслуги распятого и воскресшего Спасителя, Он простит вас и очистит от всякой неправды. ... Да возжаждет ваше сердце Его праведности, которая, согласно Слову Божьему, приносит мир, покой и блаженную уверенность в спасении".  (Е. Уайт, Деяния Апостолов, стр. 566)</a:t>
            </a:r>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Как нужно исповедоваться, чтобы получить прощение?</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F6379B-A906-4543-AA54-BD968F156A32}" type="slidenum">
              <a:rPr lang="en-US" smtClean="0"/>
              <a:pPr/>
              <a:t>13</a:t>
            </a:fld>
            <a:endParaRPr lang="en-US"/>
          </a:p>
        </p:txBody>
      </p:sp>
    </p:spTree>
    <p:extLst>
      <p:ext uri="{BB962C8B-B14F-4D97-AF65-F5344CB8AC3E}">
        <p14:creationId xmlns="" xmlns:p14="http://schemas.microsoft.com/office/powerpoint/2010/main" val="283471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Подорванные силы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Прочитайте Псалом 31. Что эти стихи говорят о вине и исповедании? Что Давид имеет виду, употребляя выражение "когда я молчал"? Что происходит, когда один хранит молчание? Какое Давид принял решение относительно своей вины?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14</a:t>
            </a:fld>
            <a:endParaRPr lang="en-US"/>
          </a:p>
        </p:txBody>
      </p:sp>
    </p:spTree>
    <p:extLst>
      <p:ext uri="{BB962C8B-B14F-4D97-AF65-F5344CB8AC3E}">
        <p14:creationId xmlns="" xmlns:p14="http://schemas.microsoft.com/office/powerpoint/2010/main" val="288194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Честное признание вины благотворно влияет и на душу и на тело. Давид очень ясно определяет свое душевное состояние, вина приносила ему боль, он пишет: "обветшали кости мои" (3 стих)  и "свежесть моя исчезла" (4 стих).  Сегодня многие специалисты в области медицины наблюдают тесную связь между психологическим стрессом и физической болезнью. Выражение "психосоматическое заболевание" за последнее десятилетие  стало частью профессионального языка у медиков, оно обозначает физические симптомы, которые в большинстве случаев происходят по причине психологических процессов.  Совсем недавно в области </a:t>
            </a:r>
            <a:r>
              <a:rPr lang="ru-RU" sz="1200" kern="1200" dirty="0" err="1" smtClean="0">
                <a:solidFill>
                  <a:schemeClr val="tx1"/>
                </a:solidFill>
                <a:latin typeface="+mn-lt"/>
                <a:ea typeface="+mn-ea"/>
                <a:cs typeface="+mn-cs"/>
              </a:rPr>
              <a:t>психонейроиммунологии</a:t>
            </a:r>
            <a:r>
              <a:rPr lang="ru-RU" sz="1200" kern="1200" dirty="0" smtClean="0">
                <a:solidFill>
                  <a:schemeClr val="tx1"/>
                </a:solidFill>
                <a:latin typeface="+mn-lt"/>
                <a:ea typeface="+mn-ea"/>
                <a:cs typeface="+mn-cs"/>
              </a:rPr>
              <a:t> выявлено, что психологическое состояние человека влияет на его тело, и либо защищает его, либо подвергает различным заболеваниям.   </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15</a:t>
            </a:fld>
            <a:endParaRPr lang="en-US"/>
          </a:p>
        </p:txBody>
      </p:sp>
    </p:spTree>
    <p:extLst>
      <p:ext uri="{BB962C8B-B14F-4D97-AF65-F5344CB8AC3E}">
        <p14:creationId xmlns="" xmlns:p14="http://schemas.microsoft.com/office/powerpoint/2010/main" val="1615398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Чувство вины, как и другие негативные эмоции, вызывают немедленное ухудшение поведения, что в конечном счете, разрушает физическое здоровье. Но для тех, кто знает Господа, нет необходимости рисковать. Пример Давида показывает как избавиться от чувства вины: "Но я открыл Тебе грех мой.  ... И Ты снял с меня вину греха моего". (5 стих).</a:t>
            </a: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Итак, стыд, раскаяние, печаль и отчаяние, которое вызывает чувство вины, исчезает, когда получаешь Господне прощение, и тогда придет радость и счастье (стих 11).</a:t>
            </a:r>
          </a:p>
          <a:p>
            <a:r>
              <a:rPr lang="en-US" sz="1200" i="1" kern="1200" dirty="0" smtClean="0">
                <a:solidFill>
                  <a:schemeClr val="tx1"/>
                </a:solidFill>
                <a:effectLst/>
                <a:latin typeface="+mn-lt"/>
                <a:ea typeface="+mn-ea"/>
                <a:cs typeface="+mn-cs"/>
              </a:rPr>
              <a:t> </a:t>
            </a:r>
            <a:endParaRPr lang="ru-RU" sz="1200" i="1" kern="1200" dirty="0" smtClean="0">
              <a:solidFill>
                <a:schemeClr val="tx1"/>
              </a:solidFill>
              <a:effectLst/>
              <a:latin typeface="+mn-lt"/>
              <a:ea typeface="+mn-ea"/>
              <a:cs typeface="+mn-cs"/>
            </a:endParaRPr>
          </a:p>
          <a:p>
            <a:r>
              <a:rPr lang="ru-RU" sz="1200" b="1" kern="1200" dirty="0" smtClean="0">
                <a:solidFill>
                  <a:schemeClr val="tx1"/>
                </a:solidFill>
                <a:latin typeface="+mn-lt"/>
                <a:ea typeface="+mn-ea"/>
                <a:cs typeface="+mn-cs"/>
              </a:rPr>
              <a:t>Прочитайте 1 Тим. 4:1,2. Что означают слова "сожженные в совести своей"?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Павел предупреждал Тимофея о людях, которые будут продвигать свои лжеучения.  Они будут это делать, потому что их учения бесовские будут проходить через лицемерие </a:t>
            </a:r>
            <a:r>
              <a:rPr lang="ru-RU" sz="1200" kern="1200" dirty="0" err="1" smtClean="0">
                <a:solidFill>
                  <a:schemeClr val="tx1"/>
                </a:solidFill>
                <a:latin typeface="+mn-lt"/>
                <a:ea typeface="+mn-ea"/>
                <a:cs typeface="+mn-cs"/>
              </a:rPr>
              <a:t>лжесловесников</a:t>
            </a:r>
            <a:r>
              <a:rPr lang="ru-RU" sz="1200" kern="1200" dirty="0" smtClean="0">
                <a:solidFill>
                  <a:schemeClr val="tx1"/>
                </a:solidFill>
                <a:latin typeface="+mn-lt"/>
                <a:ea typeface="+mn-ea"/>
                <a:cs typeface="+mn-cs"/>
              </a:rPr>
              <a:t>, сожженных в совести своей. (стих 2). Как огонь, обжигая нервные окончания, делает тело бесчувственным, так и совесть можно обжечь: а</a:t>
            </a:r>
            <a:r>
              <a:rPr lang="ru-RU" sz="1200" kern="1200" dirty="0" smtClean="0">
                <a:solidFill>
                  <a:schemeClr val="tx1"/>
                </a:solidFill>
                <a:latin typeface="+mn-lt"/>
                <a:ea typeface="+mn-ea"/>
                <a:cs typeface="+mn-cs"/>
              </a:rPr>
              <a:t>) постоянное </a:t>
            </a:r>
            <a:r>
              <a:rPr lang="ru-RU" sz="1200" kern="1200" dirty="0" smtClean="0">
                <a:solidFill>
                  <a:schemeClr val="tx1"/>
                </a:solidFill>
                <a:latin typeface="+mn-lt"/>
                <a:ea typeface="+mn-ea"/>
                <a:cs typeface="+mn-cs"/>
              </a:rPr>
              <a:t>нарушение определенных принципов до тех пор, пока не останется только </a:t>
            </a:r>
            <a:r>
              <a:rPr lang="ru-RU" sz="1200" kern="1200" dirty="0" smtClean="0">
                <a:solidFill>
                  <a:schemeClr val="tx1"/>
                </a:solidFill>
                <a:latin typeface="+mn-lt"/>
                <a:ea typeface="+mn-ea"/>
                <a:cs typeface="+mn-cs"/>
              </a:rPr>
              <a:t>чувство того, </a:t>
            </a:r>
            <a:r>
              <a:rPr lang="ru-RU" sz="1200" kern="1200" dirty="0" smtClean="0">
                <a:solidFill>
                  <a:schemeClr val="tx1"/>
                </a:solidFill>
                <a:latin typeface="+mn-lt"/>
                <a:ea typeface="+mn-ea"/>
                <a:cs typeface="+mn-cs"/>
              </a:rPr>
              <a:t>что все не правильно; б) сильное влияние окружающей среды, которое заставляет человека видеть что-то неправильное и относиться к этому с безразличием, или даже вовсе видеть в этом хорошее.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16</a:t>
            </a:fld>
            <a:endParaRPr lang="en-US"/>
          </a:p>
        </p:txBody>
      </p:sp>
    </p:spTree>
    <p:extLst>
      <p:ext uri="{BB962C8B-B14F-4D97-AF65-F5344CB8AC3E}">
        <p14:creationId xmlns="" xmlns:p14="http://schemas.microsoft.com/office/powerpoint/2010/main" val="3361046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Есть ли что-то, что раньше вас беспокоило, а теперь нет? Если да, то каким образом работала ваша совесть? Вернитесь в прошлое и посмотрите на ваши поступки, за которые вам не было совестно, хотя должно было бы.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F6379B-A906-4543-AA54-BD968F156A32}" type="slidenum">
              <a:rPr lang="en-US" smtClean="0"/>
              <a:pPr/>
              <a:t>17</a:t>
            </a:fld>
            <a:endParaRPr lang="en-US"/>
          </a:p>
        </p:txBody>
      </p:sp>
    </p:spTree>
    <p:extLst>
      <p:ext uri="{BB962C8B-B14F-4D97-AF65-F5344CB8AC3E}">
        <p14:creationId xmlns="" xmlns:p14="http://schemas.microsoft.com/office/powerpoint/2010/main" val="4100855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Горькое рыдание</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Одно из величайших проявлений вины мы находим в Матфея 26:75. Что заставило Петра почувствовать выну в такой мере? Был ли у вас подобный опыт? Если да, то какие уроки вы извлекли, чтобы не повторить ошибку снова?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двух случаях Петр заявил о том, что будет тверд и никогда не отречется от своего Учителя.  Свое второе заверение он произнес, когда Господь предсказал то, что Петр трижды отречется от Него в ту самую ночь. Несколькими часами позже две женщины узнали Петра, одного из учеников Иисуса, и он отрекся от Господа. Затем несколько слуг первосвященника узнали его, и он воскликнул: "Нет" (Ин. 18:25). Обратите внимание, что обвинители (женщины, слуги) были из бедного слоя общества. Поэтому Петр позже стал испытывать стыд и чувство вины.    </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18</a:t>
            </a:fld>
            <a:endParaRPr lang="en-US"/>
          </a:p>
        </p:txBody>
      </p:sp>
    </p:spTree>
    <p:extLst>
      <p:ext uri="{BB962C8B-B14F-4D97-AF65-F5344CB8AC3E}">
        <p14:creationId xmlns="" xmlns:p14="http://schemas.microsoft.com/office/powerpoint/2010/main" val="389818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2100" y="350838"/>
            <a:ext cx="3667125" cy="2751137"/>
          </a:xfrm>
        </p:spPr>
      </p:sp>
      <p:sp>
        <p:nvSpPr>
          <p:cNvPr id="3" name="Notes Placeholder 2"/>
          <p:cNvSpPr>
            <a:spLocks noGrp="1"/>
          </p:cNvSpPr>
          <p:nvPr>
            <p:ph type="body" idx="1"/>
          </p:nvPr>
        </p:nvSpPr>
        <p:spPr>
          <a:xfrm>
            <a:off x="685800" y="3181367"/>
            <a:ext cx="5486400" cy="4871567"/>
          </a:xfrm>
        </p:spPr>
        <p:txBody>
          <a:bodyPr/>
          <a:lstStyle/>
          <a:p>
            <a:r>
              <a:rPr lang="ru-RU" sz="1200" kern="1200" dirty="0" smtClean="0">
                <a:solidFill>
                  <a:schemeClr val="tx1"/>
                </a:solidFill>
                <a:latin typeface="+mn-lt"/>
                <a:ea typeface="+mn-ea"/>
                <a:cs typeface="+mn-cs"/>
              </a:rPr>
              <a:t>Однако, важным моментом стало горькое рыдание Петра, его раскаяние, которое изменило его сердце и привело его к истинному обращению, несмотря на то, что сам процесс был болезненным. Иногда именно это нам и нужно: нам нужно увидеть себя такими, какие мы есть на самом деле, увидеть, что в наших сердцах, и на какое предательство мы способны, а затем, пав и будучи сломленными, как Петр, прийти к Господу. </a:t>
            </a:r>
          </a:p>
          <a:p>
            <a:r>
              <a:rPr lang="ru-RU" sz="1200" kern="1200" dirty="0" smtClean="0">
                <a:solidFill>
                  <a:schemeClr val="tx1"/>
                </a:solidFill>
                <a:latin typeface="+mn-lt"/>
                <a:ea typeface="+mn-ea"/>
                <a:cs typeface="+mn-cs"/>
              </a:rPr>
              <a:t>"С глазами, ослепшими от слез, в одиночестве  бредет он к саду Гефсиманскому и падает ниц там, где он видел распростертое тело своего Спасителя, видел в тот миг, когда во время великой муки кровавый пот капал с Его чела. Петр с раскаянием вспоминает, что он спал, когда Иисус молился в самые тревожные часы. Его гордое сердце разбито, и слезы покаяния увлажняют землю, недавно пролитую кровавым потом дорогого Сына Божьего. Петр вышел из Гефсиманского сада совершенно другим человеком. Он был готов сострадать искушаемым. Он смирился и уже мог сочувствовать слабым и оступившимся". (Свидетельства для Церкви т. 3, стр. 416).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первой половине книги Деяния раскрывается неоспоримое свидетельство преобразования Петра. Его проповедь, руководство, и великие чудеса, которые он совершал через Господа привели многих ко спасению. Его работа стала основанием для церкви, как тела Христова. Его смерть подобна смерти Иисуса, читаем Ин. 21:18; он принял смерть таким же способом как его Учитель.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Как ваши падения и неудачи помогли вам быть более чувственными к падениям и неудачам других людей? Как можно научиться служить другим, несмотря на боль?</a:t>
            </a:r>
            <a:endParaRPr lang="ru-RU" sz="1200" kern="1200" dirty="0" smtClean="0">
              <a:solidFill>
                <a:schemeClr val="tx1"/>
              </a:solidFill>
              <a:latin typeface="+mn-lt"/>
              <a:ea typeface="+mn-ea"/>
              <a:cs typeface="+mn-cs"/>
            </a:endParaRPr>
          </a:p>
          <a:p>
            <a:pPr marL="171450" indent="-171450">
              <a:buFont typeface="Arial"/>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19</a:t>
            </a:fld>
            <a:endParaRPr lang="en-US"/>
          </a:p>
        </p:txBody>
      </p:sp>
    </p:spTree>
    <p:extLst>
      <p:ext uri="{BB962C8B-B14F-4D97-AF65-F5344CB8AC3E}">
        <p14:creationId xmlns="" xmlns:p14="http://schemas.microsoft.com/office/powerpoint/2010/main" val="1149186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полное прощение</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"Итак, нет ныне никакого осуждения тем, которые во Христе Иисусе живут не по плоти, но по духу". (Рим. 8:1). Какое обещание мы находим в этом тексте? Как это обещание вы можете принять для себя?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Божье прощение настолько велико, глубоко, и широко, что полностью понять невозможно. Даже самое лучшее проявление человеческого прощения невозможно сравнить с Божьим. Он настолько совершенен, а мы настолько порочны, но не смотря на это, по милости Бог явил себя в Иисусе, и мы можем быть полностью помилованы и рассчитывать на те обетования, которые Господь дал нам по вере нашей.</a:t>
            </a:r>
          </a:p>
          <a:p>
            <a:r>
              <a:rPr lang="ru-RU"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20</a:t>
            </a:fld>
            <a:endParaRPr lang="en-US"/>
          </a:p>
        </p:txBody>
      </p:sp>
    </p:spTree>
    <p:extLst>
      <p:ext uri="{BB962C8B-B14F-4D97-AF65-F5344CB8AC3E}">
        <p14:creationId xmlns="" xmlns:p14="http://schemas.microsoft.com/office/powerpoint/2010/main" val="112144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"Если Ты, Господи, будешь замечать беззакония, - Господи! кто устоит? Но у Тебя прощение, да благоговеют пред Тобою". (</a:t>
            </a:r>
            <a:r>
              <a:rPr lang="ru-RU" sz="1200" b="1" kern="1200" dirty="0" err="1" smtClean="0">
                <a:solidFill>
                  <a:schemeClr val="tx1"/>
                </a:solidFill>
                <a:latin typeface="+mn-lt"/>
                <a:ea typeface="+mn-ea"/>
                <a:cs typeface="+mn-cs"/>
              </a:rPr>
              <a:t>Пс</a:t>
            </a:r>
            <a:r>
              <a:rPr lang="ru-RU" sz="1200" b="1" kern="1200" dirty="0" smtClean="0">
                <a:solidFill>
                  <a:schemeClr val="tx1"/>
                </a:solidFill>
                <a:latin typeface="+mn-lt"/>
                <a:ea typeface="+mn-ea"/>
                <a:cs typeface="+mn-cs"/>
              </a:rPr>
              <a:t>. 129: 3,4)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3</a:t>
            </a:fld>
            <a:endParaRPr lang="en-US"/>
          </a:p>
        </p:txBody>
      </p:sp>
    </p:spTree>
    <p:extLst>
      <p:ext uri="{BB962C8B-B14F-4D97-AF65-F5344CB8AC3E}">
        <p14:creationId xmlns="" xmlns:p14="http://schemas.microsoft.com/office/powerpoint/2010/main" val="1028636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Прочитайте 3 текста, данные ниже. Как они помогают нам понять Божье прощение? </a:t>
            </a:r>
            <a:endParaRPr lang="ru-RU"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indent="-171450">
              <a:buFont typeface="Arial"/>
              <a:buChar char="•"/>
            </a:pPr>
            <a:r>
              <a:rPr lang="ru-RU" sz="1200" i="1" dirty="0" err="1" smtClean="0"/>
              <a:t>Пс</a:t>
            </a:r>
            <a:r>
              <a:rPr lang="en-US" sz="1200" i="1" dirty="0" smtClean="0"/>
              <a:t>. 10</a:t>
            </a:r>
            <a:r>
              <a:rPr lang="ru-RU" sz="1200" i="1" dirty="0" smtClean="0"/>
              <a:t>4</a:t>
            </a:r>
            <a:r>
              <a:rPr lang="en-US" sz="1200" i="1" dirty="0" smtClean="0"/>
              <a:t>:12</a:t>
            </a:r>
            <a:endParaRPr lang="en-US" sz="1200" dirty="0" smtClean="0"/>
          </a:p>
          <a:p>
            <a:pPr marL="171450" indent="-171450">
              <a:buFont typeface="Arial"/>
              <a:buChar char="•"/>
            </a:pPr>
            <a:r>
              <a:rPr lang="ru-RU" sz="1200" i="1" dirty="0" err="1" smtClean="0"/>
              <a:t>Ис</a:t>
            </a:r>
            <a:r>
              <a:rPr lang="en-US" sz="1200" i="1" dirty="0" smtClean="0"/>
              <a:t>. 1:18</a:t>
            </a:r>
            <a:endParaRPr lang="en-US" sz="1200" dirty="0" smtClean="0"/>
          </a:p>
          <a:p>
            <a:pPr marL="171450" indent="-171450">
              <a:buFont typeface="Arial"/>
              <a:buChar char="•"/>
            </a:pPr>
            <a:r>
              <a:rPr lang="ru-RU" sz="1200" i="1" dirty="0" err="1" smtClean="0"/>
              <a:t>Мих</a:t>
            </a:r>
            <a:r>
              <a:rPr lang="en-US" sz="1200" i="1" dirty="0" smtClean="0"/>
              <a:t>. 7:19</a:t>
            </a:r>
          </a:p>
          <a:p>
            <a:endParaRPr lang="en-US" sz="1200" dirty="0" smtClean="0"/>
          </a:p>
          <a:p>
            <a:r>
              <a:rPr lang="ru-RU" sz="1200" kern="1200" dirty="0" smtClean="0">
                <a:solidFill>
                  <a:schemeClr val="tx1"/>
                </a:solidFill>
                <a:latin typeface="+mn-lt"/>
                <a:ea typeface="+mn-ea"/>
                <a:cs typeface="+mn-cs"/>
              </a:rPr>
              <a:t>В Библии используются определенные и знакомые нам эпитеты, чтобы помочь нам понять значение сложных понятий. Снег и волна - хорошие примеры для обозначения белизны;  Морская пучина - самое глубокое место, которое можно только представить, и географически нет ничего лучше обозначения широты, чем от востока и до запада. Но, это всего лишь ограниченные описания Божьего прощения. В Аббатстве </a:t>
            </a:r>
            <a:r>
              <a:rPr lang="ru-RU" sz="1200" kern="1200" dirty="0" err="1" smtClean="0">
                <a:solidFill>
                  <a:schemeClr val="tx1"/>
                </a:solidFill>
                <a:latin typeface="+mn-lt"/>
                <a:ea typeface="+mn-ea"/>
                <a:cs typeface="+mn-cs"/>
              </a:rPr>
              <a:t>Элстоу</a:t>
            </a:r>
            <a:r>
              <a:rPr lang="ru-RU" sz="1200" kern="1200" dirty="0" smtClean="0">
                <a:solidFill>
                  <a:schemeClr val="tx1"/>
                </a:solidFill>
                <a:latin typeface="+mn-lt"/>
                <a:ea typeface="+mn-ea"/>
                <a:cs typeface="+mn-cs"/>
              </a:rPr>
              <a:t>, есть огромный портрет "Изменение Пилигрима" </a:t>
            </a:r>
            <a:r>
              <a:rPr lang="ru-RU" sz="1200" kern="1200" dirty="0" err="1" smtClean="0">
                <a:solidFill>
                  <a:schemeClr val="tx1"/>
                </a:solidFill>
                <a:latin typeface="+mn-lt"/>
                <a:ea typeface="+mn-ea"/>
                <a:cs typeface="+mn-cs"/>
              </a:rPr>
              <a:t>Буньяна</a:t>
            </a:r>
            <a:r>
              <a:rPr lang="ru-RU" sz="1200" kern="1200" dirty="0" smtClean="0">
                <a:solidFill>
                  <a:schemeClr val="tx1"/>
                </a:solidFill>
                <a:latin typeface="+mn-lt"/>
                <a:ea typeface="+mn-ea"/>
                <a:cs typeface="+mn-cs"/>
              </a:rPr>
              <a:t> размером с окно. На нем изображен христианин, склонившийся у подножия креста. Его тяжелое бремя вины спадает с плеч, принося невыразимое  облегчение его душе.   </a:t>
            </a: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Христианин говорит: "Я видел, его больше нет". Бремя прошло. Боль, муки, беспокойство, и стыд навеки исчезли. Потому что из-за нашего несовершенства, эгоизма, неполноценных отношений сложно понять полное и совершенное прощение Бога. </a:t>
            </a:r>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21</a:t>
            </a:fld>
            <a:endParaRPr lang="en-US"/>
          </a:p>
        </p:txBody>
      </p:sp>
    </p:spTree>
    <p:extLst>
      <p:ext uri="{BB962C8B-B14F-4D97-AF65-F5344CB8AC3E}">
        <p14:creationId xmlns="" xmlns:p14="http://schemas.microsoft.com/office/powerpoint/2010/main" val="197691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2288" y="338138"/>
            <a:ext cx="3070225" cy="2303462"/>
          </a:xfrm>
        </p:spPr>
      </p:sp>
      <p:sp>
        <p:nvSpPr>
          <p:cNvPr id="3" name="Notes Placeholder 2"/>
          <p:cNvSpPr>
            <a:spLocks noGrp="1"/>
          </p:cNvSpPr>
          <p:nvPr>
            <p:ph type="body" idx="1"/>
          </p:nvPr>
        </p:nvSpPr>
        <p:spPr>
          <a:xfrm>
            <a:off x="685800" y="2694936"/>
            <a:ext cx="5486400" cy="4114800"/>
          </a:xfrm>
        </p:spPr>
        <p:txBody>
          <a:bodyPr/>
          <a:lstStyle/>
          <a:p>
            <a:r>
              <a:rPr lang="ru-RU" sz="1200" kern="1200" dirty="0" smtClean="0">
                <a:solidFill>
                  <a:schemeClr val="tx1"/>
                </a:solidFill>
                <a:latin typeface="+mn-lt"/>
                <a:ea typeface="+mn-ea"/>
                <a:cs typeface="+mn-cs"/>
              </a:rPr>
              <a:t>Мы можем его просто принять с верой и молитвой: "Господи, я смиренно признаю свои грехи перед Тобой и принимаю Твое прощение и очищение. Аминь".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Как нам  быть уверенными, что наши грехи прощены, если мы не чувствуем этого? Какие у нас есть причины, чтобы поверить в то, что мы прощены, несмотря на наши чувства?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Для дальнейшего изучения: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"Когда грех старается занять главенствующее положение в человеческом сердце, когда чувство вины угнетает душу и давит на совесть, когда неверие затуманивает ум, кто позволит впустить лучам света? Чьей благодати достаточно, чтобы подчинить себе грех, и кто дает драгоценное прощение и освобождение от всех наших грехов, изгоняя тьму, и кто дарует нам надежду и радость в Боге? - Иисус, Спаситель, прощающий грехи. Он все еще наш Защитник и Адвокат на небесном суде; и те люди, чьи жизни сокрыты со Христом в Боге должны подняться и светить, потому что слава Господа на ними". - Е. Уайт, Школа по изучению Библии, май 1915.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"Если вы обидели своего друга или соседа, вы знаете, что вы не правы, и в его обязанность входит прощать вас или нет. Затем вы ищите прощение у Бога, потому что брат, которого вы ранили, это Божье чадо, и сделав ему плохое, вы грешите против своего Творца" (Е. Уайт, Вера, которой я живу, стр. 128).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b="1" kern="1200" cap="all" dirty="0" smtClean="0">
                <a:solidFill>
                  <a:schemeClr val="tx1"/>
                </a:solidFill>
                <a:latin typeface="+mn-lt"/>
                <a:ea typeface="+mn-ea"/>
                <a:cs typeface="+mn-cs"/>
              </a:rPr>
              <a:t>вопросы для обсуждения: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Мадам Мао, жена бывшего руководителя коммунистической партии Китая Мао </a:t>
            </a:r>
            <a:r>
              <a:rPr lang="ru-RU" sz="1200" b="1" kern="1200" dirty="0" err="1" smtClean="0">
                <a:solidFill>
                  <a:schemeClr val="tx1"/>
                </a:solidFill>
                <a:latin typeface="+mn-lt"/>
                <a:ea typeface="+mn-ea"/>
                <a:cs typeface="+mn-cs"/>
              </a:rPr>
              <a:t>Дзе-Дун</a:t>
            </a:r>
            <a:r>
              <a:rPr lang="ru-RU" sz="1200" b="1" kern="1200" dirty="0" smtClean="0">
                <a:solidFill>
                  <a:schemeClr val="tx1"/>
                </a:solidFill>
                <a:latin typeface="+mn-lt"/>
                <a:ea typeface="+mn-ea"/>
                <a:cs typeface="+mn-cs"/>
              </a:rPr>
              <a:t>, жила в постоянном страхе и с чувством вины, все потому, что она много плохого совершила в своей жизни. На самом деле у нее была паранойя, из-за чувства вины она покрывалась потом, если слышала внезапный шум, неожиданные звуки.   Ей было так плохо, что она приказала убрать всех птиц, чтобы не слышать их пение. Как этот пример раскрывает нам влияние чувства вины, которое разрушает нашу жизнь?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F6379B-A906-4543-AA54-BD968F156A32}" type="slidenum">
              <a:rPr lang="en-US" smtClean="0"/>
              <a:pPr/>
              <a:t>22</a:t>
            </a:fld>
            <a:endParaRPr lang="en-US"/>
          </a:p>
        </p:txBody>
      </p:sp>
    </p:spTree>
    <p:extLst>
      <p:ext uri="{BB962C8B-B14F-4D97-AF65-F5344CB8AC3E}">
        <p14:creationId xmlns="" xmlns:p14="http://schemas.microsoft.com/office/powerpoint/2010/main" val="1861813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ru-RU" sz="1200" b="1" kern="1200" dirty="0" smtClean="0">
                <a:solidFill>
                  <a:schemeClr val="tx1"/>
                </a:solidFill>
                <a:latin typeface="+mn-lt"/>
                <a:ea typeface="+mn-ea"/>
                <a:cs typeface="+mn-cs"/>
              </a:rPr>
              <a:t>          Какой совет вы бы дали человеку, который борется с чувством вины за прошлые поступки, при этом утверждая, что принял Иисуса Христа, но от вины избавиться не может? Как вы могли бы ему помочь?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Придумайте свои метафоры, чтобы описать глубину прощения, которое можно найти в Иисусе для тех, кто может примет ее.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В мире, где не существует Бога, существует ли вина? Обсудите ваши ответы. </a:t>
            </a:r>
            <a:endParaRPr lang="ru-RU" sz="120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23</a:t>
            </a:fld>
            <a:endParaRPr lang="en-US"/>
          </a:p>
        </p:txBody>
      </p:sp>
    </p:spTree>
    <p:extLst>
      <p:ext uri="{BB962C8B-B14F-4D97-AF65-F5344CB8AC3E}">
        <p14:creationId xmlns="" xmlns:p14="http://schemas.microsoft.com/office/powerpoint/2010/main" val="1903117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RU" sz="1200" b="1" kern="1200" dirty="0" smtClean="0">
                <a:solidFill>
                  <a:schemeClr val="tx1"/>
                </a:solidFill>
                <a:latin typeface="+mn-lt"/>
                <a:ea typeface="+mn-ea"/>
                <a:cs typeface="+mn-cs"/>
              </a:rPr>
              <a:t>Бог может использовать чувство вины, чтобы привести нас к вере и покаянию. Есть ли еще какие-нибудь "</a:t>
            </a:r>
            <a:r>
              <a:rPr lang="ru-RU" sz="1200" b="1" kern="1200" dirty="0" smtClean="0">
                <a:solidFill>
                  <a:schemeClr val="tx1"/>
                </a:solidFill>
                <a:latin typeface="+mn-lt"/>
                <a:ea typeface="+mn-ea"/>
                <a:cs typeface="+mn-cs"/>
              </a:rPr>
              <a:t>преимущества« чувства </a:t>
            </a:r>
            <a:r>
              <a:rPr lang="ru-RU" sz="1200" b="1" kern="1200" dirty="0" smtClean="0">
                <a:solidFill>
                  <a:schemeClr val="tx1"/>
                </a:solidFill>
                <a:latin typeface="+mn-lt"/>
                <a:ea typeface="+mn-ea"/>
                <a:cs typeface="+mn-cs"/>
              </a:rPr>
              <a:t>вины? Если да, то, какие? </a:t>
            </a:r>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24</a:t>
            </a:fld>
            <a:endParaRPr lang="en-US"/>
          </a:p>
        </p:txBody>
      </p:sp>
    </p:spTree>
    <p:extLst>
      <p:ext uri="{BB962C8B-B14F-4D97-AF65-F5344CB8AC3E}">
        <p14:creationId xmlns="" xmlns:p14="http://schemas.microsoft.com/office/powerpoint/2010/main" val="3023076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Исцеляющее обещание</a:t>
            </a:r>
            <a:endParaRPr lang="en-US" b="1" dirty="0" smtClean="0"/>
          </a:p>
          <a:p>
            <a:endParaRPr lang="en-US" b="1" dirty="0" smtClean="0"/>
          </a:p>
          <a:p>
            <a:pPr algn="ctr">
              <a:buNone/>
            </a:pPr>
            <a:r>
              <a:rPr lang="ru-RU" sz="1200" b="1" i="1" dirty="0" smtClean="0">
                <a:effectLst>
                  <a:outerShdw blurRad="38100" dist="38100" dir="2700000" algn="tl">
                    <a:srgbClr val="000000">
                      <a:alpha val="43137"/>
                    </a:srgbClr>
                  </a:outerShdw>
                </a:effectLst>
              </a:rPr>
              <a:t>"Если Ты, Господи, будешь замечать беззакония, - Господи! кто устоит? Но у Тебя прощение, да благоговеют пред Тобою".</a:t>
            </a:r>
          </a:p>
          <a:p>
            <a:pPr algn="ctr">
              <a:buNone/>
            </a:pPr>
            <a:r>
              <a:rPr lang="ru-RU" sz="1200" b="1" i="1" dirty="0" smtClean="0">
                <a:effectLst>
                  <a:outerShdw blurRad="38100" dist="38100" dir="2700000" algn="tl">
                    <a:srgbClr val="000000">
                      <a:alpha val="43137"/>
                    </a:srgbClr>
                  </a:outerShdw>
                </a:effectLst>
              </a:rPr>
              <a:t> (</a:t>
            </a:r>
            <a:r>
              <a:rPr lang="ru-RU" sz="1200" b="1" i="1" dirty="0" err="1" smtClean="0">
                <a:effectLst>
                  <a:outerShdw blurRad="38100" dist="38100" dir="2700000" algn="tl">
                    <a:srgbClr val="000000">
                      <a:alpha val="43137"/>
                    </a:srgbClr>
                  </a:outerShdw>
                </a:effectLst>
              </a:rPr>
              <a:t>Пс</a:t>
            </a:r>
            <a:r>
              <a:rPr lang="ru-RU" sz="1200" b="1" i="1" dirty="0" smtClean="0">
                <a:effectLst>
                  <a:outerShdw blurRad="38100" dist="38100" dir="2700000" algn="tl">
                    <a:srgbClr val="000000">
                      <a:alpha val="43137"/>
                    </a:srgbClr>
                  </a:outerShdw>
                </a:effectLst>
              </a:rPr>
              <a:t>. 129: 3,4)   </a:t>
            </a:r>
            <a:endParaRPr lang="ru-RU" sz="1200" i="1" dirty="0" smtClean="0">
              <a:effectLst>
                <a:outerShdw blurRad="38100" dist="38100" dir="2700000" algn="tl">
                  <a:srgbClr val="000000">
                    <a:alpha val="43137"/>
                  </a:srgbClr>
                </a:outerShdw>
              </a:effectLst>
            </a:endParaRPr>
          </a:p>
          <a:p>
            <a:pPr marL="0" indent="0" algn="ctr">
              <a:buNone/>
            </a:pPr>
            <a:endParaRPr lang="en-US" sz="1200" dirty="0" smtClean="0">
              <a:latin typeface="Adobe Caslon Pro"/>
              <a:cs typeface="Adobe Caslon Pro"/>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25</a:t>
            </a:fld>
            <a:endParaRPr lang="en-US"/>
          </a:p>
        </p:txBody>
      </p:sp>
    </p:spTree>
    <p:extLst>
      <p:ext uri="{BB962C8B-B14F-4D97-AF65-F5344CB8AC3E}">
        <p14:creationId xmlns="" xmlns:p14="http://schemas.microsoft.com/office/powerpoint/2010/main" val="150384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Введение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Чувство вины - самый болезненный и будоражащий эмоциональный опыт. </a:t>
            </a:r>
            <a:r>
              <a:rPr lang="ru-RU" sz="1200" kern="1200" dirty="0" smtClean="0">
                <a:solidFill>
                  <a:schemeClr val="tx1"/>
                </a:solidFill>
                <a:latin typeface="+mn-lt"/>
                <a:ea typeface="+mn-ea"/>
                <a:cs typeface="+mn-cs"/>
              </a:rPr>
              <a:t>Оно </a:t>
            </a:r>
            <a:r>
              <a:rPr lang="ru-RU" sz="1200" kern="1200" dirty="0" smtClean="0">
                <a:solidFill>
                  <a:schemeClr val="tx1"/>
                </a:solidFill>
                <a:latin typeface="+mn-lt"/>
                <a:ea typeface="+mn-ea"/>
                <a:cs typeface="+mn-cs"/>
              </a:rPr>
              <a:t>вызывает стыд, страх, сожаление, гнев, недомогание, и даже физическую болезнь. Хотя </a:t>
            </a:r>
            <a:r>
              <a:rPr lang="ru-RU" sz="1200" kern="1200" dirty="0" smtClean="0">
                <a:solidFill>
                  <a:schemeClr val="tx1"/>
                </a:solidFill>
                <a:latin typeface="+mn-lt"/>
                <a:ea typeface="+mn-ea"/>
                <a:cs typeface="+mn-cs"/>
              </a:rPr>
              <a:t>зачастую эти чувства </a:t>
            </a:r>
            <a:r>
              <a:rPr lang="ru-RU" sz="1200" kern="1200" dirty="0" smtClean="0">
                <a:solidFill>
                  <a:schemeClr val="tx1"/>
                </a:solidFill>
                <a:latin typeface="+mn-lt"/>
                <a:ea typeface="+mn-ea"/>
                <a:cs typeface="+mn-cs"/>
              </a:rPr>
              <a:t>неприятно, но эти чувства Господь использует для того, чтобы грешник раскаялся и стал ближе ко кресту, где он действительно найдет прощение, которого так долго ждет. Иногда, однако, механизм вины заставляет человека действительно ощущать вину за что-то такое, за что он не нес ответственность, например, при несчастных случаях, когда </a:t>
            </a:r>
            <a:r>
              <a:rPr lang="ru-RU" sz="1200" kern="1200" dirty="0" smtClean="0">
                <a:solidFill>
                  <a:schemeClr val="tx1"/>
                </a:solidFill>
                <a:latin typeface="+mn-lt"/>
                <a:ea typeface="+mn-ea"/>
                <a:cs typeface="+mn-cs"/>
              </a:rPr>
              <a:t>человек остался </a:t>
            </a:r>
            <a:r>
              <a:rPr lang="ru-RU" sz="1200" kern="1200" dirty="0" smtClean="0">
                <a:solidFill>
                  <a:schemeClr val="tx1"/>
                </a:solidFill>
                <a:latin typeface="+mn-lt"/>
                <a:ea typeface="+mn-ea"/>
                <a:cs typeface="+mn-cs"/>
              </a:rPr>
              <a:t>в </a:t>
            </a:r>
            <a:r>
              <a:rPr lang="ru-RU" sz="1200" kern="1200" dirty="0" smtClean="0">
                <a:solidFill>
                  <a:schemeClr val="tx1"/>
                </a:solidFill>
                <a:latin typeface="+mn-lt"/>
                <a:ea typeface="+mn-ea"/>
                <a:cs typeface="+mn-cs"/>
              </a:rPr>
              <a:t>живых; </a:t>
            </a:r>
            <a:r>
              <a:rPr lang="ru-RU" sz="1200" kern="1200" dirty="0" smtClean="0">
                <a:solidFill>
                  <a:schemeClr val="tx1"/>
                </a:solidFill>
                <a:latin typeface="+mn-lt"/>
                <a:ea typeface="+mn-ea"/>
                <a:cs typeface="+mn-cs"/>
              </a:rPr>
              <a:t>или дети, родители, которых развелись.</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Но, когда чувство вины оправдано, совесть успокаивается. Вина производит неудобства, и заставляет человека что-то предпринимать. В зависимости от того, какой выбор человек делает, вина может быть и разрушительной, например как в случае с Иудой, или обратиться во благо, как в случае с Петром. </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4</a:t>
            </a:fld>
            <a:endParaRPr lang="en-US"/>
          </a:p>
        </p:txBody>
      </p:sp>
    </p:spTree>
    <p:extLst>
      <p:ext uri="{BB962C8B-B14F-4D97-AF65-F5344CB8AC3E}">
        <p14:creationId xmlns="" xmlns:p14="http://schemas.microsoft.com/office/powerpoint/2010/main" val="266423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На этой неделе мы рассмотрим четыре библейских примеров, раскрывающих термин вины, чтобы понять этот процесс получше и увидеть чему нам нужно еще научиться. Мы сможем также понять, что если мы правильно отнесемся к этой проблеме, то вина может быть использована Господом для нашего блага. Поэтому во многом все зависит от нашего отношения к чувству вины, и какой мы делаем выбор.  </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5</a:t>
            </a:fld>
            <a:endParaRPr lang="en-US"/>
          </a:p>
        </p:txBody>
      </p:sp>
    </p:spTree>
    <p:extLst>
      <p:ext uri="{BB962C8B-B14F-4D97-AF65-F5344CB8AC3E}">
        <p14:creationId xmlns="" xmlns:p14="http://schemas.microsoft.com/office/powerpoint/2010/main" val="3517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стыд</a:t>
            </a:r>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Прочитайте Бытие 3:8-13. Как Адам и Ева показали свою вину? Почему реакция Адама была не верной?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6</a:t>
            </a:fld>
            <a:endParaRPr lang="en-US"/>
          </a:p>
        </p:txBody>
      </p:sp>
    </p:spTree>
    <p:extLst>
      <p:ext uri="{BB962C8B-B14F-4D97-AF65-F5344CB8AC3E}">
        <p14:creationId xmlns="" xmlns:p14="http://schemas.microsoft.com/office/powerpoint/2010/main" val="124693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Вина - это первая отрицательная эмоция, которую почувствовал человек. Вскоре после того, как Адам и Ева согрешили, их поведение поменялось. Они "скрылись от лица Господа Бога между деревьями рая" (8 текст).  Такая небывалая реакция означала то, что им овладел страх перед Отцом и Другом, и в тоже самое время, им было стыдно предстать перед Его лицом. До грехопадения они находили радость в Божьем присутствии,  но теперь они скрывались от Него. Великая связь между ними была порвана. К своему страху и стыду, они еще ощущали горечь, особенно от того, что знали какие их ждут последствия из-за их неповиновения Богу.</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Посмотрите, что сказал Адам: "жена, которую Ты дал мне...", и Ева: "змей обольстил меня". Вина автоматически несет за собой реакцию переносить свою вину на кого-то еще, или как -то оправдать свое поведение. Основатель психологии Зигмунд Фрейд называет такую реакцию: "проектирование" и утверждает, что проецирование или перекладывание своей вины на других людей или обстоятельства происходит для того, чтобы облегчить как-то бремя вины.   "Проектирование" предполагает защитный механизм. Но перекладывание вины на других портит межличностные отношения и формирует преграду, чтобы получить Божье прощение. </a:t>
            </a:r>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7</a:t>
            </a:fld>
            <a:endParaRPr lang="en-US"/>
          </a:p>
        </p:txBody>
      </p:sp>
    </p:spTree>
    <p:extLst>
      <p:ext uri="{BB962C8B-B14F-4D97-AF65-F5344CB8AC3E}">
        <p14:creationId xmlns="" xmlns:p14="http://schemas.microsoft.com/office/powerpoint/2010/main" val="255785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Реальным выходом и решением </a:t>
            </a:r>
            <a:r>
              <a:rPr lang="ru-RU" sz="1200" kern="1200" dirty="0" smtClean="0">
                <a:solidFill>
                  <a:schemeClr val="tx1"/>
                </a:solidFill>
                <a:latin typeface="+mn-lt"/>
                <a:ea typeface="+mn-ea"/>
                <a:cs typeface="+mn-cs"/>
              </a:rPr>
              <a:t>подобной проблемы </a:t>
            </a:r>
            <a:r>
              <a:rPr lang="ru-RU" sz="1200" kern="1200" dirty="0" smtClean="0">
                <a:solidFill>
                  <a:schemeClr val="tx1"/>
                </a:solidFill>
                <a:latin typeface="+mn-lt"/>
                <a:ea typeface="+mn-ea"/>
                <a:cs typeface="+mn-cs"/>
              </a:rPr>
              <a:t>будет принять на себя полную ответственность за свои поступки и искать только Того, кто действительно может освободить от вины: "Итак, нет ныне никакого осуждения тем, которые во Христе Иисусе" (Рим.8:1).  </a:t>
            </a: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Иногда люди страдают от вины за то, что они не совершали. Те люди, близкие родственники которых совершили самоубийство, те, кто выжил в катастрофе, дети, в семье которых произошел развод - это типичные примеры того, как безосновательно проявляется чувство вины у человека. В таких случаях этих людей нужно заверить в том, что они не должны брать на себя ответственность за поведение других или за непредвиденные обстоятельства. И даже если в некоторых ситуациях чувство вины их не оставляет, то они должны нести ответственность только за свои действия, и искать прощения у тех, кому причинили боль, а затем принять обещание Божье: "Как далеко восток от запада, так удалил Он от нас беззакония наши" (</a:t>
            </a:r>
            <a:r>
              <a:rPr lang="ru-RU" sz="1200" kern="1200" dirty="0" err="1" smtClean="0">
                <a:solidFill>
                  <a:schemeClr val="tx1"/>
                </a:solidFill>
                <a:latin typeface="+mn-lt"/>
                <a:ea typeface="+mn-ea"/>
                <a:cs typeface="+mn-cs"/>
              </a:rPr>
              <a:t>Пс</a:t>
            </a:r>
            <a:r>
              <a:rPr lang="ru-RU" sz="1200" kern="1200" dirty="0" smtClean="0">
                <a:solidFill>
                  <a:schemeClr val="tx1"/>
                </a:solidFill>
                <a:latin typeface="+mn-lt"/>
                <a:ea typeface="+mn-ea"/>
                <a:cs typeface="+mn-cs"/>
              </a:rPr>
              <a:t>. 102:12).  </a:t>
            </a: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8</a:t>
            </a:fld>
            <a:endParaRPr lang="en-US"/>
          </a:p>
        </p:txBody>
      </p:sp>
    </p:spTree>
    <p:extLst>
      <p:ext uri="{BB962C8B-B14F-4D97-AF65-F5344CB8AC3E}">
        <p14:creationId xmlns="" xmlns:p14="http://schemas.microsoft.com/office/powerpoint/2010/main" val="173745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Какова ваша реакция относительно вины? Вы быстро, как Адам, перекладываете вину на другого? Как вы можете научиться реагировать на те неправильные поступки, которые вы совершили, чтобы по милости Божьей, продолжать жить?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9</a:t>
            </a:fld>
            <a:endParaRPr lang="en-US"/>
          </a:p>
        </p:txBody>
      </p:sp>
    </p:spTree>
    <p:extLst>
      <p:ext uri="{BB962C8B-B14F-4D97-AF65-F5344CB8AC3E}">
        <p14:creationId xmlns="" xmlns:p14="http://schemas.microsoft.com/office/powerpoint/2010/main" val="395419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Вина ассоциируется с определенным случаем, произошедшим в прошлом, иногда </a:t>
            </a:r>
            <a:r>
              <a:rPr lang="ru-RU" sz="1200" kern="1200" dirty="0" smtClean="0">
                <a:solidFill>
                  <a:schemeClr val="tx1"/>
                </a:solidFill>
                <a:latin typeface="+mn-lt"/>
                <a:ea typeface="+mn-ea"/>
                <a:cs typeface="+mn-cs"/>
              </a:rPr>
              <a:t>какой-то </a:t>
            </a:r>
            <a:r>
              <a:rPr lang="ru-RU" sz="1200" kern="1200" dirty="0" smtClean="0">
                <a:solidFill>
                  <a:schemeClr val="tx1"/>
                </a:solidFill>
                <a:latin typeface="+mn-lt"/>
                <a:ea typeface="+mn-ea"/>
                <a:cs typeface="+mn-cs"/>
              </a:rPr>
              <a:t>образ или </a:t>
            </a:r>
            <a:r>
              <a:rPr lang="ru-RU" sz="1200" kern="1200" dirty="0" smtClean="0">
                <a:solidFill>
                  <a:schemeClr val="tx1"/>
                </a:solidFill>
                <a:latin typeface="+mn-lt"/>
                <a:ea typeface="+mn-ea"/>
                <a:cs typeface="+mn-cs"/>
              </a:rPr>
              <a:t>короткое </a:t>
            </a:r>
            <a:r>
              <a:rPr lang="ru-RU" sz="1200" kern="1200" dirty="0" smtClean="0">
                <a:solidFill>
                  <a:schemeClr val="tx1"/>
                </a:solidFill>
                <a:latin typeface="+mn-lt"/>
                <a:ea typeface="+mn-ea"/>
                <a:cs typeface="+mn-cs"/>
              </a:rPr>
              <a:t>событие, которое воспроизводиться в мыслях. В других случаях оно откладывается на подсознании и появляется в снах или ночных кошмарах. Слезные мольбы Иосифа отложились в умах его братьев, и этот момент сыновья Иакова вспоминали постоянно.</a:t>
            </a:r>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pPr/>
              <a:t>10</a:t>
            </a:fld>
            <a:endParaRPr lang="en-US"/>
          </a:p>
        </p:txBody>
      </p:sp>
    </p:spTree>
    <p:extLst>
      <p:ext uri="{BB962C8B-B14F-4D97-AF65-F5344CB8AC3E}">
        <p14:creationId xmlns="" xmlns:p14="http://schemas.microsoft.com/office/powerpoint/2010/main" val="365546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97C26-00B4-DF43-B783-509E01122631}"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14E10-BE60-F74C-B07A-263F5136C98E}" type="slidenum">
              <a:rPr lang="en-US" smtClean="0"/>
              <a:pPr/>
              <a:t>‹#›</a:t>
            </a:fld>
            <a:endParaRPr lang="en-US"/>
          </a:p>
        </p:txBody>
      </p:sp>
    </p:spTree>
    <p:extLst>
      <p:ext uri="{BB962C8B-B14F-4D97-AF65-F5344CB8AC3E}">
        <p14:creationId xmlns="" xmlns:p14="http://schemas.microsoft.com/office/powerpoint/2010/main" val="152146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97C26-00B4-DF43-B783-509E01122631}"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14E10-BE60-F74C-B07A-263F5136C98E}" type="slidenum">
              <a:rPr lang="en-US" smtClean="0"/>
              <a:pPr/>
              <a:t>‹#›</a:t>
            </a:fld>
            <a:endParaRPr lang="en-US"/>
          </a:p>
        </p:txBody>
      </p:sp>
    </p:spTree>
    <p:extLst>
      <p:ext uri="{BB962C8B-B14F-4D97-AF65-F5344CB8AC3E}">
        <p14:creationId xmlns="" xmlns:p14="http://schemas.microsoft.com/office/powerpoint/2010/main" val="125904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97C26-00B4-DF43-B783-509E01122631}"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14E10-BE60-F74C-B07A-263F5136C98E}" type="slidenum">
              <a:rPr lang="en-US" smtClean="0"/>
              <a:pPr/>
              <a:t>‹#›</a:t>
            </a:fld>
            <a:endParaRPr lang="en-US"/>
          </a:p>
        </p:txBody>
      </p:sp>
    </p:spTree>
    <p:extLst>
      <p:ext uri="{BB962C8B-B14F-4D97-AF65-F5344CB8AC3E}">
        <p14:creationId xmlns="" xmlns:p14="http://schemas.microsoft.com/office/powerpoint/2010/main" val="15161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97C26-00B4-DF43-B783-509E01122631}"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14E10-BE60-F74C-B07A-263F5136C98E}" type="slidenum">
              <a:rPr lang="en-US" smtClean="0"/>
              <a:pPr/>
              <a:t>‹#›</a:t>
            </a:fld>
            <a:endParaRPr lang="en-US"/>
          </a:p>
        </p:txBody>
      </p:sp>
    </p:spTree>
    <p:extLst>
      <p:ext uri="{BB962C8B-B14F-4D97-AF65-F5344CB8AC3E}">
        <p14:creationId xmlns="" xmlns:p14="http://schemas.microsoft.com/office/powerpoint/2010/main" val="200138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97C26-00B4-DF43-B783-509E01122631}"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14E10-BE60-F74C-B07A-263F5136C98E}" type="slidenum">
              <a:rPr lang="en-US" smtClean="0"/>
              <a:pPr/>
              <a:t>‹#›</a:t>
            </a:fld>
            <a:endParaRPr lang="en-US"/>
          </a:p>
        </p:txBody>
      </p:sp>
    </p:spTree>
    <p:extLst>
      <p:ext uri="{BB962C8B-B14F-4D97-AF65-F5344CB8AC3E}">
        <p14:creationId xmlns="" xmlns:p14="http://schemas.microsoft.com/office/powerpoint/2010/main" val="103965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97C26-00B4-DF43-B783-509E01122631}" type="datetimeFigureOut">
              <a:rPr lang="en-US" smtClean="0"/>
              <a:pPr/>
              <a:t>12/22/2014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14E10-BE60-F74C-B07A-263F5136C98E}" type="slidenum">
              <a:rPr lang="en-US" smtClean="0"/>
              <a:pPr/>
              <a:t>‹#›</a:t>
            </a:fld>
            <a:endParaRPr lang="en-US"/>
          </a:p>
        </p:txBody>
      </p:sp>
    </p:spTree>
    <p:extLst>
      <p:ext uri="{BB962C8B-B14F-4D97-AF65-F5344CB8AC3E}">
        <p14:creationId xmlns="" xmlns:p14="http://schemas.microsoft.com/office/powerpoint/2010/main" val="99748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97C26-00B4-DF43-B783-509E01122631}" type="datetimeFigureOut">
              <a:rPr lang="en-US" smtClean="0"/>
              <a:pPr/>
              <a:t>12/22/2014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14E10-BE60-F74C-B07A-263F5136C98E}" type="slidenum">
              <a:rPr lang="en-US" smtClean="0"/>
              <a:pPr/>
              <a:t>‹#›</a:t>
            </a:fld>
            <a:endParaRPr lang="en-US"/>
          </a:p>
        </p:txBody>
      </p:sp>
    </p:spTree>
    <p:extLst>
      <p:ext uri="{BB962C8B-B14F-4D97-AF65-F5344CB8AC3E}">
        <p14:creationId xmlns="" xmlns:p14="http://schemas.microsoft.com/office/powerpoint/2010/main" val="249747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97C26-00B4-DF43-B783-509E01122631}" type="datetimeFigureOut">
              <a:rPr lang="en-US" smtClean="0"/>
              <a:pPr/>
              <a:t>12/22/2014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14E10-BE60-F74C-B07A-263F5136C98E}" type="slidenum">
              <a:rPr lang="en-US" smtClean="0"/>
              <a:pPr/>
              <a:t>‹#›</a:t>
            </a:fld>
            <a:endParaRPr lang="en-US"/>
          </a:p>
        </p:txBody>
      </p:sp>
    </p:spTree>
    <p:extLst>
      <p:ext uri="{BB962C8B-B14F-4D97-AF65-F5344CB8AC3E}">
        <p14:creationId xmlns="" xmlns:p14="http://schemas.microsoft.com/office/powerpoint/2010/main" val="153843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97C26-00B4-DF43-B783-509E01122631}" type="datetimeFigureOut">
              <a:rPr lang="en-US" smtClean="0"/>
              <a:pPr/>
              <a:t>12/22/2014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14E10-BE60-F74C-B07A-263F5136C98E}" type="slidenum">
              <a:rPr lang="en-US" smtClean="0"/>
              <a:pPr/>
              <a:t>‹#›</a:t>
            </a:fld>
            <a:endParaRPr lang="en-US"/>
          </a:p>
        </p:txBody>
      </p:sp>
    </p:spTree>
    <p:extLst>
      <p:ext uri="{BB962C8B-B14F-4D97-AF65-F5344CB8AC3E}">
        <p14:creationId xmlns="" xmlns:p14="http://schemas.microsoft.com/office/powerpoint/2010/main" val="29658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97C26-00B4-DF43-B783-509E01122631}" type="datetimeFigureOut">
              <a:rPr lang="en-US" smtClean="0"/>
              <a:pPr/>
              <a:t>12/22/2014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14E10-BE60-F74C-B07A-263F5136C98E}" type="slidenum">
              <a:rPr lang="en-US" smtClean="0"/>
              <a:pPr/>
              <a:t>‹#›</a:t>
            </a:fld>
            <a:endParaRPr lang="en-US"/>
          </a:p>
        </p:txBody>
      </p:sp>
    </p:spTree>
    <p:extLst>
      <p:ext uri="{BB962C8B-B14F-4D97-AF65-F5344CB8AC3E}">
        <p14:creationId xmlns="" xmlns:p14="http://schemas.microsoft.com/office/powerpoint/2010/main" val="344739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97C26-00B4-DF43-B783-509E01122631}" type="datetimeFigureOut">
              <a:rPr lang="en-US" smtClean="0"/>
              <a:pPr/>
              <a:t>12/22/2014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14E10-BE60-F74C-B07A-263F5136C98E}" type="slidenum">
              <a:rPr lang="en-US" smtClean="0"/>
              <a:pPr/>
              <a:t>‹#›</a:t>
            </a:fld>
            <a:endParaRPr lang="en-US"/>
          </a:p>
        </p:txBody>
      </p:sp>
    </p:spTree>
    <p:extLst>
      <p:ext uri="{BB962C8B-B14F-4D97-AF65-F5344CB8AC3E}">
        <p14:creationId xmlns="" xmlns:p14="http://schemas.microsoft.com/office/powerpoint/2010/main" val="179455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97C26-00B4-DF43-B783-509E01122631}" type="datetimeFigureOut">
              <a:rPr lang="en-US" smtClean="0"/>
              <a:pPr/>
              <a:t>12/22/2014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14E10-BE60-F74C-B07A-263F5136C98E}" type="slidenum">
              <a:rPr lang="en-US" smtClean="0"/>
              <a:pPr/>
              <a:t>‹#›</a:t>
            </a:fld>
            <a:endParaRPr lang="en-US"/>
          </a:p>
        </p:txBody>
      </p:sp>
    </p:spTree>
    <p:extLst>
      <p:ext uri="{BB962C8B-B14F-4D97-AF65-F5344CB8AC3E}">
        <p14:creationId xmlns="" xmlns:p14="http://schemas.microsoft.com/office/powerpoint/2010/main" val="154550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ventistwomensministries.or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adventistwomensministries.org/"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t="51111"/>
          <a:stretch>
            <a:fillRect/>
          </a:stretch>
        </p:blipFill>
        <p:spPr bwMode="auto">
          <a:xfrm>
            <a:off x="1" y="3505200"/>
            <a:ext cx="9144000" cy="3352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5800" y="2819400"/>
            <a:ext cx="7772400" cy="781050"/>
          </a:xfrm>
        </p:spPr>
        <p:txBody>
          <a:bodyPr/>
          <a:lstStyle/>
          <a:p>
            <a:r>
              <a:rPr lang="ru-RU" b="1" dirty="0" smtClean="0">
                <a:solidFill>
                  <a:srgbClr val="00B0F0"/>
                </a:solidFill>
              </a:rPr>
              <a:t>ДОМ НАДЕЖДЫ И ИСЦЕЛЕНИЯ</a:t>
            </a:r>
            <a:endParaRPr lang="en-US" b="1" dirty="0">
              <a:solidFill>
                <a:srgbClr val="00B0F0"/>
              </a:solidFill>
            </a:endParaRPr>
          </a:p>
        </p:txBody>
      </p:sp>
      <p:pic>
        <p:nvPicPr>
          <p:cNvPr id="1026"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b="58889"/>
          <a:stretch>
            <a:fillRect/>
          </a:stretch>
        </p:blipFill>
        <p:spPr bwMode="auto">
          <a:xfrm>
            <a:off x="1" y="0"/>
            <a:ext cx="9144000"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txBox="1">
            <a:spLocks/>
          </p:cNvSpPr>
          <p:nvPr/>
        </p:nvSpPr>
        <p:spPr>
          <a:xfrm>
            <a:off x="2895600" y="60960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200" b="1" dirty="0" smtClean="0">
                <a:solidFill>
                  <a:schemeClr val="bg1"/>
                </a:solidFill>
                <a:latin typeface="Abadi MT Condensed Light"/>
                <a:cs typeface="Abadi MT Condensed Light"/>
              </a:rPr>
              <a:t>Генеральная Конференция</a:t>
            </a:r>
            <a:endParaRPr lang="en-US" sz="1200" b="1" dirty="0" smtClean="0">
              <a:solidFill>
                <a:schemeClr val="bg1"/>
              </a:solidFill>
              <a:latin typeface="Abadi MT Condensed Light"/>
              <a:cs typeface="Abadi MT Condensed Light"/>
            </a:endParaRPr>
          </a:p>
          <a:p>
            <a:r>
              <a:rPr lang="ru-RU" sz="1200" b="1" dirty="0" smtClean="0">
                <a:solidFill>
                  <a:schemeClr val="bg1"/>
                </a:solidFill>
                <a:latin typeface="Abadi MT Condensed Light"/>
                <a:cs typeface="Abadi MT Condensed Light"/>
              </a:rPr>
              <a:t>Отдел Женского служения</a:t>
            </a:r>
            <a:endParaRPr lang="en-US" sz="1200" b="1" dirty="0" smtClean="0">
              <a:solidFill>
                <a:schemeClr val="bg1"/>
              </a:solidFill>
              <a:latin typeface="Abadi MT Condensed Light"/>
              <a:cs typeface="Abadi MT Condensed Light"/>
            </a:endParaRPr>
          </a:p>
          <a:p>
            <a:r>
              <a:rPr lang="en-US" sz="1100" b="1" dirty="0" smtClean="0">
                <a:solidFill>
                  <a:schemeClr val="bg1"/>
                </a:solidFill>
                <a:latin typeface="Abadi MT Condensed Light"/>
                <a:cs typeface="Abadi MT Condensed Light"/>
                <a:hlinkClick r:id="rId3"/>
              </a:rPr>
              <a:t>www.adventistwomensministries.org</a:t>
            </a:r>
            <a:r>
              <a:rPr lang="en-US" sz="1100" b="1" dirty="0" smtClean="0">
                <a:solidFill>
                  <a:schemeClr val="bg1"/>
                </a:solidFill>
                <a:latin typeface="Abadi MT Condensed Light"/>
                <a:cs typeface="Abadi MT Condensed Light"/>
              </a:rPr>
              <a:t> </a:t>
            </a:r>
            <a:endParaRPr lang="en-US" sz="11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178061" y="5410200"/>
            <a:ext cx="774939" cy="592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880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a:xfrm>
            <a:off x="2853178" y="417095"/>
            <a:ext cx="6092932" cy="1143000"/>
          </a:xfrm>
        </p:spPr>
        <p:txBody>
          <a:bodyPr>
            <a:normAutofit fontScale="90000"/>
          </a:bodyPr>
          <a:lstStyle/>
          <a:p>
            <a:r>
              <a:rPr lang="ru-RU" b="1" dirty="0" smtClean="0">
                <a:solidFill>
                  <a:srgbClr val="000090"/>
                </a:solidFill>
                <a:effectLst>
                  <a:outerShdw blurRad="38100" dist="38100" dir="2700000" algn="tl">
                    <a:srgbClr val="000000">
                      <a:alpha val="43137"/>
                    </a:srgbClr>
                  </a:outerShdw>
                </a:effectLst>
              </a:rPr>
              <a:t>Страдание  братьев Иосифа</a:t>
            </a:r>
            <a:r>
              <a:rPr lang="en-US" dirty="0" smtClean="0">
                <a:solidFill>
                  <a:srgbClr val="000090"/>
                </a:solidFill>
                <a:effectLst>
                  <a:outerShdw blurRad="38100" dist="38100" dir="2700000" algn="tl">
                    <a:srgbClr val="000000">
                      <a:alpha val="43137"/>
                    </a:srgbClr>
                  </a:outerShdw>
                </a:effectLst>
              </a:rPr>
              <a:t/>
            </a:r>
            <a:br>
              <a:rPr lang="en-US" dirty="0" smtClean="0">
                <a:solidFill>
                  <a:srgbClr val="000090"/>
                </a:solidFill>
                <a:effectLst>
                  <a:outerShdw blurRad="38100" dist="38100" dir="2700000" algn="tl">
                    <a:srgbClr val="000000">
                      <a:alpha val="43137"/>
                    </a:srgbClr>
                  </a:outerShdw>
                </a:effectLst>
              </a:rPr>
            </a:br>
            <a:endParaRPr lang="en-US" dirty="0">
              <a:solidFill>
                <a:srgbClr val="000090"/>
              </a:solidFill>
            </a:endParaRPr>
          </a:p>
        </p:txBody>
      </p:sp>
      <p:sp>
        <p:nvSpPr>
          <p:cNvPr id="3" name="Content Placeholder 2"/>
          <p:cNvSpPr>
            <a:spLocks noGrp="1"/>
          </p:cNvSpPr>
          <p:nvPr>
            <p:ph idx="1"/>
          </p:nvPr>
        </p:nvSpPr>
        <p:spPr>
          <a:xfrm>
            <a:off x="751728" y="1986705"/>
            <a:ext cx="7752612" cy="4525963"/>
          </a:xfrm>
        </p:spPr>
        <p:txBody>
          <a:bodyPr>
            <a:normAutofit/>
          </a:bodyPr>
          <a:lstStyle/>
          <a:p>
            <a:pPr marL="0" indent="0" algn="ctr">
              <a:buNone/>
            </a:pPr>
            <a:r>
              <a:rPr lang="ru-RU" sz="3600" dirty="0" smtClean="0">
                <a:solidFill>
                  <a:srgbClr val="FF1685"/>
                </a:solidFill>
                <a:effectLst>
                  <a:outerShdw blurRad="38100" dist="38100" dir="2700000" algn="tl">
                    <a:srgbClr val="000000">
                      <a:alpha val="43137"/>
                    </a:srgbClr>
                  </a:outerShdw>
                </a:effectLst>
              </a:rPr>
              <a:t>Вина ассоциируется с определенным случаем, произошедшим в прошлом, иногда какой то образ или краткое событие, которое воспроизводиться в мыслях. </a:t>
            </a:r>
            <a:r>
              <a:rPr lang="ru-RU" sz="3600" dirty="0" smtClean="0"/>
              <a:t>В других случаях оно откладывается на подсознании и появляется в снах или ночных кошмарах</a:t>
            </a:r>
            <a:endParaRPr lang="en-US" sz="3600" dirty="0"/>
          </a:p>
        </p:txBody>
      </p:sp>
    </p:spTree>
    <p:extLst>
      <p:ext uri="{BB962C8B-B14F-4D97-AF65-F5344CB8AC3E}">
        <p14:creationId xmlns="" xmlns:p14="http://schemas.microsoft.com/office/powerpoint/2010/main" val="1502795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a:xfrm>
            <a:off x="2791326" y="208547"/>
            <a:ext cx="6352674" cy="1143000"/>
          </a:xfrm>
        </p:spPr>
        <p:txBody>
          <a:bodyPr>
            <a:noAutofit/>
          </a:bodyPr>
          <a:lstStyle/>
          <a:p>
            <a:r>
              <a:rPr lang="ru-RU" sz="3600" b="1" dirty="0" smtClean="0">
                <a:solidFill>
                  <a:schemeClr val="tx2">
                    <a:lumMod val="60000"/>
                    <a:lumOff val="40000"/>
                  </a:schemeClr>
                </a:solidFill>
                <a:effectLst>
                  <a:outerShdw blurRad="38100" dist="38100" dir="2700000" algn="tl">
                    <a:srgbClr val="000000">
                      <a:alpha val="43137"/>
                    </a:srgbClr>
                  </a:outerShdw>
                </a:effectLst>
              </a:rPr>
              <a:t>Какое еще действие оказала вина на братьев Иосифа? Быт. 45:3 </a:t>
            </a:r>
            <a:endParaRPr lang="ru-RU" sz="3600"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04557"/>
            <a:ext cx="8229600" cy="4525963"/>
          </a:xfrm>
        </p:spPr>
        <p:txBody>
          <a:bodyPr>
            <a:normAutofit/>
          </a:bodyPr>
          <a:lstStyle/>
          <a:p>
            <a:pPr marL="0" indent="0" algn="ctr">
              <a:buNone/>
            </a:pPr>
            <a:r>
              <a:rPr lang="ru-RU" sz="3600" dirty="0" smtClean="0"/>
              <a:t>Люди, объятые чувством вины, постоянно думают об этом, сожалея о том, что сделали, бояться последствий, и изводят сами себя. Такое состояние причиняет боль не только душевную, человек расстроен, начинает злиться сам на себя.</a:t>
            </a:r>
            <a:endParaRPr lang="en-US" sz="3600" dirty="0"/>
          </a:p>
        </p:txBody>
      </p:sp>
    </p:spTree>
    <p:extLst>
      <p:ext uri="{BB962C8B-B14F-4D97-AF65-F5344CB8AC3E}">
        <p14:creationId xmlns="" xmlns:p14="http://schemas.microsoft.com/office/powerpoint/2010/main" val="2299041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3" name="Content Placeholder 2"/>
          <p:cNvSpPr>
            <a:spLocks noGrp="1"/>
          </p:cNvSpPr>
          <p:nvPr>
            <p:ph idx="1"/>
          </p:nvPr>
        </p:nvSpPr>
        <p:spPr>
          <a:xfrm>
            <a:off x="457200" y="2060325"/>
            <a:ext cx="8229600" cy="4525963"/>
          </a:xfrm>
        </p:spPr>
        <p:txBody>
          <a:bodyPr>
            <a:normAutofit/>
          </a:bodyPr>
          <a:lstStyle/>
          <a:p>
            <a:pPr marL="0" indent="0" algn="ctr">
              <a:buNone/>
            </a:pPr>
            <a:r>
              <a:rPr lang="ru-RU" sz="4000" b="1" dirty="0" smtClean="0">
                <a:solidFill>
                  <a:schemeClr val="tx2">
                    <a:lumMod val="60000"/>
                    <a:lumOff val="40000"/>
                  </a:schemeClr>
                </a:solidFill>
                <a:effectLst>
                  <a:outerShdw blurRad="38100" dist="38100" dir="2700000" algn="tl">
                    <a:srgbClr val="000000">
                      <a:alpha val="43137"/>
                    </a:srgbClr>
                  </a:outerShdw>
                </a:effectLst>
              </a:rPr>
              <a:t>Иосиф показывает благородный характер, он дает братьям не только прощение, но и помогает им перестать злиться на себя. Он их уверяет, что то, что они сделали было Божьим провидением, чтобы многие люди спаслись. </a:t>
            </a:r>
            <a:endParaRPr lang="en-US" sz="4000"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20552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3" name="Content Placeholder 2"/>
          <p:cNvSpPr>
            <a:spLocks noGrp="1"/>
          </p:cNvSpPr>
          <p:nvPr>
            <p:ph idx="1"/>
          </p:nvPr>
        </p:nvSpPr>
        <p:spPr>
          <a:xfrm>
            <a:off x="457200" y="1784250"/>
            <a:ext cx="8229600" cy="4525963"/>
          </a:xfrm>
        </p:spPr>
        <p:txBody>
          <a:bodyPr>
            <a:normAutofit fontScale="55000" lnSpcReduction="20000"/>
          </a:bodyPr>
          <a:lstStyle/>
          <a:p>
            <a:pPr algn="ctr">
              <a:buNone/>
            </a:pPr>
            <a:r>
              <a:rPr lang="ru-RU" sz="5100" b="1" dirty="0" smtClean="0">
                <a:solidFill>
                  <a:schemeClr val="tx2">
                    <a:lumMod val="60000"/>
                    <a:lumOff val="40000"/>
                  </a:schemeClr>
                </a:solidFill>
                <a:effectLst>
                  <a:outerShdw blurRad="38100" dist="38100" dir="2700000" algn="tl">
                    <a:srgbClr val="000000">
                      <a:alpha val="43137"/>
                    </a:srgbClr>
                  </a:outerShdw>
                </a:effectLst>
              </a:rPr>
              <a:t>    Смиренное признание - это единственный способ освободиться от вины. "Ваши грехи могут казаться вам неприступными скалами; но если вы смирите свое сердце и исповедуете их, уповая на заслуги распятого и воскресшего Спасителя, Он простит вас и очистит от всякой неправды. ... Да возжаждет ваше сердце Его праведности, которая, согласно Слову Божьему, приносит мир, покой и блаженную уверенность в спасении".  (Е. Уайт, Деяния Апостолов, стр. 566) </a:t>
            </a:r>
          </a:p>
          <a:p>
            <a:pPr algn="ctr">
              <a:buNone/>
            </a:pPr>
            <a:endParaRPr lang="ru-RU" sz="5100" b="1" dirty="0" smtClean="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000702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3092484" y="388386"/>
            <a:ext cx="5594315" cy="1143000"/>
          </a:xfrm>
        </p:spPr>
        <p:txBody>
          <a:bodyPr/>
          <a:lstStyle/>
          <a:p>
            <a:r>
              <a:rPr lang="ru-RU" b="1" dirty="0" smtClean="0">
                <a:solidFill>
                  <a:srgbClr val="000090"/>
                </a:solidFill>
              </a:rPr>
              <a:t>Подорванные силы</a:t>
            </a:r>
            <a:endParaRPr lang="en-US" b="1" dirty="0">
              <a:solidFill>
                <a:srgbClr val="000090"/>
              </a:solidFill>
            </a:endParaRPr>
          </a:p>
        </p:txBody>
      </p:sp>
      <p:sp>
        <p:nvSpPr>
          <p:cNvPr id="3" name="Content Placeholder 2"/>
          <p:cNvSpPr>
            <a:spLocks noGrp="1"/>
          </p:cNvSpPr>
          <p:nvPr>
            <p:ph idx="1"/>
          </p:nvPr>
        </p:nvSpPr>
        <p:spPr>
          <a:xfrm>
            <a:off x="457200" y="2502045"/>
            <a:ext cx="8229600" cy="4525963"/>
          </a:xfrm>
        </p:spPr>
        <p:txBody>
          <a:bodyPr>
            <a:normAutofit/>
          </a:bodyPr>
          <a:lstStyle/>
          <a:p>
            <a:r>
              <a:rPr lang="ru-RU" sz="3600" b="1" dirty="0" smtClean="0"/>
              <a:t>Прочитайте Псалом 31. Что эти стихи говорят о вине и исповедании? Что Давид имеет виду, употребляя выражение "когда я молчал"? Что происходит, когда один хранит молчание? Какое Давид принял решение относительно своей вины?  </a:t>
            </a:r>
            <a:endParaRPr lang="ru-RU" sz="3600" dirty="0" smtClean="0"/>
          </a:p>
          <a:p>
            <a:pPr algn="ctr"/>
            <a:endParaRPr lang="en-US" sz="3600" dirty="0">
              <a:solidFill>
                <a:srgbClr val="000000"/>
              </a:solidFill>
            </a:endParaRPr>
          </a:p>
        </p:txBody>
      </p:sp>
    </p:spTree>
    <p:extLst>
      <p:ext uri="{BB962C8B-B14F-4D97-AF65-F5344CB8AC3E}">
        <p14:creationId xmlns="" xmlns:p14="http://schemas.microsoft.com/office/powerpoint/2010/main" val="3009365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3" name="Content Placeholder 2"/>
          <p:cNvSpPr>
            <a:spLocks noGrp="1"/>
          </p:cNvSpPr>
          <p:nvPr>
            <p:ph idx="1"/>
          </p:nvPr>
        </p:nvSpPr>
        <p:spPr>
          <a:xfrm>
            <a:off x="751728" y="2446830"/>
            <a:ext cx="7715796" cy="2743269"/>
          </a:xfrm>
        </p:spPr>
        <p:txBody>
          <a:bodyPr>
            <a:normAutofit/>
          </a:bodyPr>
          <a:lstStyle/>
          <a:p>
            <a:pPr marL="0" indent="0" algn="ctr">
              <a:buNone/>
            </a:pPr>
            <a:r>
              <a:rPr lang="ru-RU" sz="4400" b="1" dirty="0" smtClean="0">
                <a:solidFill>
                  <a:schemeClr val="tx2">
                    <a:lumMod val="60000"/>
                    <a:lumOff val="40000"/>
                  </a:schemeClr>
                </a:solidFill>
                <a:effectLst>
                  <a:outerShdw blurRad="38100" dist="38100" dir="2700000" algn="tl">
                    <a:srgbClr val="000000">
                      <a:alpha val="43137"/>
                    </a:srgbClr>
                  </a:outerShdw>
                </a:effectLst>
              </a:rPr>
              <a:t>Честное признание вины благотворно влияет и на душу и на тело. </a:t>
            </a:r>
            <a:endParaRPr lang="en-US" sz="4400"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748854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3" name="Content Placeholder 2"/>
          <p:cNvSpPr>
            <a:spLocks noGrp="1"/>
          </p:cNvSpPr>
          <p:nvPr>
            <p:ph idx="1"/>
          </p:nvPr>
        </p:nvSpPr>
        <p:spPr>
          <a:xfrm>
            <a:off x="457200" y="1802655"/>
            <a:ext cx="8229600" cy="4525963"/>
          </a:xfrm>
        </p:spPr>
        <p:txBody>
          <a:bodyPr/>
          <a:lstStyle/>
          <a:p>
            <a:pPr algn="ctr"/>
            <a:r>
              <a:rPr lang="ru-RU" b="1" dirty="0" smtClean="0">
                <a:solidFill>
                  <a:schemeClr val="tx2">
                    <a:lumMod val="60000"/>
                    <a:lumOff val="40000"/>
                  </a:schemeClr>
                </a:solidFill>
                <a:effectLst>
                  <a:outerShdw blurRad="38100" dist="38100" dir="2700000" algn="tl">
                    <a:srgbClr val="000000">
                      <a:alpha val="43137"/>
                    </a:srgbClr>
                  </a:outerShdw>
                </a:effectLst>
              </a:rPr>
              <a:t>Чувство вины, как и другие негативные эмоции, вызывают немедленное ухудшение поведения, что в конечном счете, разрушает физическое здоровье. </a:t>
            </a:r>
            <a:r>
              <a:rPr lang="ru-RU" dirty="0" smtClean="0"/>
              <a:t>Но для тех, кто знает Господа, нет необходимости рисковать. Пример Давида показывает как избавиться от чувства вины: "Но я открыл Тебе грех мой.  ... И Ты снял с меня вину греха моего". (5 стих).</a:t>
            </a:r>
          </a:p>
          <a:p>
            <a:pPr marL="0" indent="0" algn="ctr">
              <a:buNone/>
            </a:pPr>
            <a:endParaRPr lang="en-US" dirty="0" smtClean="0"/>
          </a:p>
          <a:p>
            <a:pPr marL="0" indent="0" algn="ctr">
              <a:buNone/>
            </a:pPr>
            <a:endParaRPr lang="en-US" dirty="0"/>
          </a:p>
        </p:txBody>
      </p:sp>
    </p:spTree>
    <p:extLst>
      <p:ext uri="{BB962C8B-B14F-4D97-AF65-F5344CB8AC3E}">
        <p14:creationId xmlns="" xmlns:p14="http://schemas.microsoft.com/office/powerpoint/2010/main" val="2237232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2428425"/>
            <a:ext cx="8229600" cy="4525963"/>
          </a:xfrm>
        </p:spPr>
        <p:txBody>
          <a:bodyPr>
            <a:normAutofit/>
          </a:bodyPr>
          <a:lstStyle/>
          <a:p>
            <a:pPr algn="ctr"/>
            <a:r>
              <a:rPr lang="ru-RU" sz="3600" b="1" dirty="0" smtClean="0">
                <a:effectLst>
                  <a:outerShdw blurRad="38100" dist="38100" dir="2700000" algn="tl">
                    <a:srgbClr val="000000">
                      <a:alpha val="43137"/>
                    </a:srgbClr>
                  </a:outerShdw>
                </a:effectLst>
              </a:rPr>
              <a:t>Есть ли что-то, что раньше вас беспокоило, а теперь нет? Если да, то каким образом работала ваша совесть? Вернитесь в прошлое и посмотрите на те ваши поступки, за которые вам не было совестно, хотя должно было бы.  </a:t>
            </a:r>
            <a:endParaRPr lang="ru-RU" sz="3600" dirty="0" smtClean="0">
              <a:effectLst>
                <a:outerShdw blurRad="38100" dist="38100" dir="2700000" algn="tl">
                  <a:srgbClr val="000000">
                    <a:alpha val="43137"/>
                  </a:srgbClr>
                </a:outerShdw>
              </a:effectLst>
            </a:endParaRPr>
          </a:p>
          <a:p>
            <a:pPr algn="ctr"/>
            <a:endParaRPr lang="en-US" sz="3600" dirty="0">
              <a:solidFill>
                <a:srgbClr val="000000"/>
              </a:solidFill>
            </a:endParaRPr>
          </a:p>
        </p:txBody>
      </p:sp>
    </p:spTree>
    <p:extLst>
      <p:ext uri="{BB962C8B-B14F-4D97-AF65-F5344CB8AC3E}">
        <p14:creationId xmlns="" xmlns:p14="http://schemas.microsoft.com/office/powerpoint/2010/main" val="2723722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3258154" y="719676"/>
            <a:ext cx="5428646" cy="1143000"/>
          </a:xfrm>
        </p:spPr>
        <p:txBody>
          <a:bodyPr>
            <a:noAutofit/>
          </a:bodyPr>
          <a:lstStyle/>
          <a:p>
            <a:r>
              <a:rPr lang="ru-RU" b="1" dirty="0" smtClean="0">
                <a:solidFill>
                  <a:srgbClr val="000090"/>
                </a:solidFill>
                <a:effectLst>
                  <a:outerShdw blurRad="38100" dist="38100" dir="2700000" algn="tl">
                    <a:srgbClr val="000000">
                      <a:alpha val="43137"/>
                    </a:srgbClr>
                  </a:outerShdw>
                </a:effectLst>
              </a:rPr>
              <a:t>Горькое рыдание</a:t>
            </a:r>
            <a:r>
              <a:rPr lang="en-US" dirty="0" smtClean="0">
                <a:solidFill>
                  <a:srgbClr val="000090"/>
                </a:solidFill>
                <a:effectLst>
                  <a:outerShdw blurRad="38100" dist="38100" dir="2700000" algn="tl">
                    <a:srgbClr val="000000">
                      <a:alpha val="43137"/>
                    </a:srgbClr>
                  </a:outerShdw>
                </a:effectLst>
              </a:rPr>
              <a:t/>
            </a:r>
            <a:br>
              <a:rPr lang="en-US" dirty="0" smtClean="0">
                <a:solidFill>
                  <a:srgbClr val="000090"/>
                </a:solidFill>
                <a:effectLst>
                  <a:outerShdw blurRad="38100" dist="38100" dir="2700000" algn="tl">
                    <a:srgbClr val="000000">
                      <a:alpha val="43137"/>
                    </a:srgbClr>
                  </a:outerShdw>
                </a:effectLst>
              </a:rPr>
            </a:br>
            <a:endParaRPr lang="en-US" dirty="0">
              <a:solidFill>
                <a:srgbClr val="000090"/>
              </a:solidFill>
            </a:endParaRPr>
          </a:p>
        </p:txBody>
      </p:sp>
      <p:sp>
        <p:nvSpPr>
          <p:cNvPr id="3" name="Content Placeholder 2"/>
          <p:cNvSpPr>
            <a:spLocks noGrp="1"/>
          </p:cNvSpPr>
          <p:nvPr>
            <p:ph idx="1"/>
          </p:nvPr>
        </p:nvSpPr>
        <p:spPr>
          <a:xfrm>
            <a:off x="494016" y="2410020"/>
            <a:ext cx="8229600" cy="4525963"/>
          </a:xfrm>
        </p:spPr>
        <p:txBody>
          <a:bodyPr>
            <a:normAutofit/>
          </a:bodyPr>
          <a:lstStyle/>
          <a:p>
            <a:pPr algn="ctr"/>
            <a:r>
              <a:rPr lang="ru-RU" sz="3600" b="1" dirty="0" smtClean="0"/>
              <a:t>Одно из величайших проявлений вины мы находим в Матфея 26:75. Что заставило Петра почувствовать выну в такой мере? Был ли у вас подобный опыт? Если да, то какие уроки вы извлекли, чтобы не повторить ошибку снова? </a:t>
            </a:r>
            <a:endParaRPr lang="ru-RU" sz="3600" dirty="0" smtClean="0"/>
          </a:p>
          <a:p>
            <a:pPr marL="0" indent="0" algn="ctr">
              <a:buNone/>
            </a:pPr>
            <a:endParaRPr lang="en-US" sz="3600" dirty="0"/>
          </a:p>
        </p:txBody>
      </p:sp>
    </p:spTree>
    <p:extLst>
      <p:ext uri="{BB962C8B-B14F-4D97-AF65-F5344CB8AC3E}">
        <p14:creationId xmlns="" xmlns:p14="http://schemas.microsoft.com/office/powerpoint/2010/main" val="827326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3" name="Content Placeholder 2"/>
          <p:cNvSpPr>
            <a:spLocks noGrp="1"/>
          </p:cNvSpPr>
          <p:nvPr>
            <p:ph idx="1"/>
          </p:nvPr>
        </p:nvSpPr>
        <p:spPr>
          <a:xfrm>
            <a:off x="457200" y="1908108"/>
            <a:ext cx="8229600" cy="4525963"/>
          </a:xfrm>
        </p:spPr>
        <p:txBody>
          <a:bodyPr>
            <a:normAutofit fontScale="92500" lnSpcReduction="20000"/>
          </a:bodyPr>
          <a:lstStyle/>
          <a:p>
            <a:pPr algn="ctr"/>
            <a:r>
              <a:rPr lang="ru-RU" b="1" dirty="0" smtClean="0">
                <a:solidFill>
                  <a:schemeClr val="tx2">
                    <a:lumMod val="60000"/>
                    <a:lumOff val="40000"/>
                  </a:schemeClr>
                </a:solidFill>
                <a:effectLst>
                  <a:outerShdw blurRad="38100" dist="38100" dir="2700000" algn="tl">
                    <a:srgbClr val="000000">
                      <a:alpha val="43137"/>
                    </a:srgbClr>
                  </a:outerShdw>
                </a:effectLst>
              </a:rPr>
              <a:t>Однако, важным моментом стало горькое рыдание Петра, его раскаяние, которое изменило его сердце и привело его к истинному обращению, несмотря на то, что сам процесс был болезненным. </a:t>
            </a:r>
            <a:r>
              <a:rPr lang="ru-RU" dirty="0" smtClean="0"/>
              <a:t>Иногда именно это нам и нужно: нам нужно увидеть себя такими, какие мы есть на самом деле, увидеть, что в наших сердцах, и на какое предательство мы способны, а затем, пав и будучи сломленными, как Петр, прийти к Господу. </a:t>
            </a:r>
          </a:p>
          <a:p>
            <a:pPr marL="0" indent="0" algn="ctr">
              <a:buNone/>
            </a:pPr>
            <a:endParaRPr lang="en-US" dirty="0"/>
          </a:p>
        </p:txBody>
      </p:sp>
    </p:spTree>
    <p:extLst>
      <p:ext uri="{BB962C8B-B14F-4D97-AF65-F5344CB8AC3E}">
        <p14:creationId xmlns="" xmlns:p14="http://schemas.microsoft.com/office/powerpoint/2010/main" val="3815568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ctrTitle"/>
          </p:nvPr>
        </p:nvSpPr>
        <p:spPr/>
        <p:txBody>
          <a:bodyPr>
            <a:noAutofit/>
          </a:bodyPr>
          <a:lstStyle/>
          <a:p>
            <a:r>
              <a:rPr lang="ru-RU" dirty="0" smtClean="0">
                <a:latin typeface="Adobe Caslon Pro Bold"/>
                <a:cs typeface="Adobe Caslon Pro Bold"/>
              </a:rPr>
              <a:t>Урок 5</a:t>
            </a:r>
            <a:r>
              <a:rPr lang="en-US" dirty="0" smtClean="0">
                <a:latin typeface="Adobe Caslon Pro Bold"/>
                <a:cs typeface="Adobe Caslon Pro Bold"/>
              </a:rPr>
              <a:t/>
            </a:r>
            <a:br>
              <a:rPr lang="en-US" dirty="0" smtClean="0">
                <a:latin typeface="Adobe Caslon Pro Bold"/>
                <a:cs typeface="Adobe Caslon Pro Bold"/>
              </a:rPr>
            </a:br>
            <a:r>
              <a:rPr lang="ru-RU" dirty="0" smtClean="0">
                <a:solidFill>
                  <a:srgbClr val="FF1685"/>
                </a:solidFill>
                <a:latin typeface="Adobe Caslon Pro Bold"/>
                <a:cs typeface="Adobe Caslon Pro Bold"/>
              </a:rPr>
              <a:t>ВИНА</a:t>
            </a:r>
            <a:endParaRPr lang="en-US" dirty="0">
              <a:solidFill>
                <a:srgbClr val="FF1685"/>
              </a:solidFill>
              <a:latin typeface="Adobe Caslon Pro Bold"/>
              <a:cs typeface="Adobe Caslon Pro Bold"/>
            </a:endParaRPr>
          </a:p>
        </p:txBody>
      </p:sp>
      <p:sp>
        <p:nvSpPr>
          <p:cNvPr id="3" name="Subtitle 2"/>
          <p:cNvSpPr>
            <a:spLocks noGrp="1"/>
          </p:cNvSpPr>
          <p:nvPr>
            <p:ph type="subTitle" idx="1"/>
          </p:nvPr>
        </p:nvSpPr>
        <p:spPr/>
        <p:txBody>
          <a:bodyPr>
            <a:normAutofit/>
          </a:bodyPr>
          <a:lstStyle/>
          <a:p>
            <a:r>
              <a:rPr lang="ru-RU" sz="1800" dirty="0" smtClean="0">
                <a:latin typeface="Adobe Caslon Pro"/>
                <a:cs typeface="Adobe Caslon Pro"/>
              </a:rPr>
              <a:t>Джулиан </a:t>
            </a:r>
            <a:r>
              <a:rPr lang="ru-RU" sz="1800" dirty="0" err="1" smtClean="0">
                <a:latin typeface="Adobe Caslon Pro"/>
                <a:cs typeface="Adobe Caslon Pro"/>
              </a:rPr>
              <a:t>Меглоса</a:t>
            </a:r>
            <a:endParaRPr lang="en-US" sz="1800" dirty="0">
              <a:latin typeface="Adobe Caslon Pro"/>
              <a:cs typeface="Adobe Caslon Pro"/>
            </a:endParaRPr>
          </a:p>
        </p:txBody>
      </p:sp>
      <p:pic>
        <p:nvPicPr>
          <p:cNvPr id="4" name="Picture 3"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325874" y="5426854"/>
            <a:ext cx="774939" cy="592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2973936" y="60198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200" dirty="0" smtClean="0">
                <a:solidFill>
                  <a:srgbClr val="000000"/>
                </a:solidFill>
                <a:latin typeface="Calibri" pitchFamily="34" charset="0"/>
                <a:cs typeface="Calibri" pitchFamily="34" charset="0"/>
              </a:rPr>
              <a:t>Генеральная Конференция</a:t>
            </a:r>
            <a:endParaRPr lang="en-US" sz="1200" dirty="0" smtClean="0">
              <a:solidFill>
                <a:srgbClr val="000000"/>
              </a:solidFill>
              <a:latin typeface="Calibri" pitchFamily="34" charset="0"/>
              <a:cs typeface="Calibri" pitchFamily="34" charset="0"/>
            </a:endParaRPr>
          </a:p>
          <a:p>
            <a:r>
              <a:rPr lang="ru-RU" sz="1200" dirty="0" smtClean="0">
                <a:solidFill>
                  <a:srgbClr val="000000"/>
                </a:solidFill>
                <a:latin typeface="Calibri" pitchFamily="34" charset="0"/>
                <a:cs typeface="Calibri" pitchFamily="34" charset="0"/>
              </a:rPr>
              <a:t>Отдел Женского Служения</a:t>
            </a:r>
            <a:endParaRPr lang="en-US" sz="1200" dirty="0" smtClean="0">
              <a:solidFill>
                <a:srgbClr val="000000"/>
              </a:solidFill>
              <a:latin typeface="Calibri" pitchFamily="34" charset="0"/>
              <a:cs typeface="Calibri" pitchFamily="34" charset="0"/>
            </a:endParaRPr>
          </a:p>
          <a:p>
            <a:r>
              <a:rPr lang="en-US" sz="1200" dirty="0" smtClean="0">
                <a:solidFill>
                  <a:srgbClr val="000000"/>
                </a:solidFill>
                <a:latin typeface="Calibri" pitchFamily="34" charset="0"/>
                <a:cs typeface="Calibri" pitchFamily="34" charset="0"/>
                <a:hlinkClick r:id="rId5"/>
              </a:rPr>
              <a:t>www.adventistwomensministries.org</a:t>
            </a:r>
            <a:r>
              <a:rPr lang="en-US" sz="1200" dirty="0" smtClean="0">
                <a:solidFill>
                  <a:srgbClr val="000000"/>
                </a:solidFill>
                <a:latin typeface="Calibri" pitchFamily="34" charset="0"/>
                <a:cs typeface="Calibri" pitchFamily="34" charset="0"/>
              </a:rPr>
              <a:t> </a:t>
            </a:r>
            <a:endParaRPr lang="en-US" sz="1200" dirty="0">
              <a:solidFill>
                <a:srgbClr val="000000"/>
              </a:solidFill>
              <a:latin typeface="Calibri" pitchFamily="34" charset="0"/>
              <a:cs typeface="Calibri" pitchFamily="34" charset="0"/>
            </a:endParaRPr>
          </a:p>
        </p:txBody>
      </p:sp>
      <p:pic>
        <p:nvPicPr>
          <p:cNvPr id="7" name="Picture 6"/>
          <p:cNvPicPr>
            <a:picLocks noChangeAspect="1"/>
          </p:cNvPicPr>
          <p:nvPr/>
        </p:nvPicPr>
        <p:blipFill>
          <a:blip r:embed="rId6"/>
          <a:stretch>
            <a:fillRect/>
          </a:stretch>
        </p:blipFill>
        <p:spPr>
          <a:xfrm>
            <a:off x="6258747" y="2540351"/>
            <a:ext cx="2878433" cy="4317649"/>
          </a:xfrm>
          <a:prstGeom prst="rect">
            <a:avLst/>
          </a:prstGeom>
          <a:ln>
            <a:noFill/>
          </a:ln>
          <a:effectLst>
            <a:softEdge rad="112500"/>
          </a:effectLst>
        </p:spPr>
      </p:pic>
    </p:spTree>
    <p:extLst>
      <p:ext uri="{BB962C8B-B14F-4D97-AF65-F5344CB8AC3E}">
        <p14:creationId xmlns="" xmlns:p14="http://schemas.microsoft.com/office/powerpoint/2010/main" val="2445182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3184522" y="388386"/>
            <a:ext cx="5502277" cy="1143000"/>
          </a:xfrm>
        </p:spPr>
        <p:txBody>
          <a:bodyPr/>
          <a:lstStyle/>
          <a:p>
            <a:r>
              <a:rPr lang="ru-RU" b="1" dirty="0" smtClean="0">
                <a:solidFill>
                  <a:srgbClr val="000090"/>
                </a:solidFill>
              </a:rPr>
              <a:t>Полное прощение</a:t>
            </a:r>
            <a:r>
              <a:rPr lang="en-US" dirty="0" smtClean="0">
                <a:solidFill>
                  <a:srgbClr val="000090"/>
                </a:solidFill>
              </a:rPr>
              <a:t>	</a:t>
            </a:r>
            <a:endParaRPr lang="en-US" dirty="0">
              <a:solidFill>
                <a:srgbClr val="000090"/>
              </a:solidFill>
            </a:endParaRPr>
          </a:p>
        </p:txBody>
      </p:sp>
      <p:sp>
        <p:nvSpPr>
          <p:cNvPr id="3" name="Content Placeholder 2"/>
          <p:cNvSpPr>
            <a:spLocks noGrp="1"/>
          </p:cNvSpPr>
          <p:nvPr>
            <p:ph idx="1"/>
          </p:nvPr>
        </p:nvSpPr>
        <p:spPr>
          <a:xfrm>
            <a:off x="512424" y="2218781"/>
            <a:ext cx="8229600" cy="4525963"/>
          </a:xfrm>
        </p:spPr>
        <p:txBody>
          <a:bodyPr>
            <a:normAutofit/>
          </a:bodyPr>
          <a:lstStyle/>
          <a:p>
            <a:pPr algn="ctr"/>
            <a:r>
              <a:rPr lang="ru-RU" sz="3600" b="1" dirty="0" smtClean="0">
                <a:effectLst>
                  <a:outerShdw blurRad="38100" dist="38100" dir="2700000" algn="tl">
                    <a:srgbClr val="000000">
                      <a:alpha val="43137"/>
                    </a:srgbClr>
                  </a:outerShdw>
                </a:effectLst>
              </a:rPr>
              <a:t>"Итак, нет ныне никакого осуждения тем, которые во Христе Иисусе живут не по плоти, но по духу". (Рим. 8:1). Какое обещание мы находим в этом тексте? Как это обещание вы можете принять для себя? </a:t>
            </a:r>
            <a:endParaRPr lang="ru-RU" sz="3600" dirty="0" smtClean="0">
              <a:effectLst>
                <a:outerShdw blurRad="38100" dist="38100" dir="2700000" algn="tl">
                  <a:srgbClr val="000000">
                    <a:alpha val="43137"/>
                  </a:srgbClr>
                </a:outerShdw>
              </a:effectLst>
            </a:endParaRPr>
          </a:p>
          <a:p>
            <a:pPr marL="0" indent="0" algn="ctr">
              <a:buNone/>
            </a:pPr>
            <a:endParaRPr lang="en-US" sz="3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30324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3" name="Content Placeholder 2"/>
          <p:cNvSpPr>
            <a:spLocks noGrp="1"/>
          </p:cNvSpPr>
          <p:nvPr>
            <p:ph idx="1"/>
          </p:nvPr>
        </p:nvSpPr>
        <p:spPr>
          <a:xfrm>
            <a:off x="457200" y="1839466"/>
            <a:ext cx="8229600" cy="2198556"/>
          </a:xfrm>
        </p:spPr>
        <p:txBody>
          <a:bodyPr>
            <a:normAutofit/>
          </a:bodyPr>
          <a:lstStyle/>
          <a:p>
            <a:pPr algn="ctr"/>
            <a:r>
              <a:rPr lang="ru-RU" sz="3600" b="1" dirty="0" smtClean="0"/>
              <a:t>Прочитайте 3 текста, данные ниже. Как они помогают нам понять Божье прощение? </a:t>
            </a:r>
            <a:endParaRPr lang="ru-RU" sz="3600" dirty="0" smtClean="0"/>
          </a:p>
          <a:p>
            <a:pPr marL="0" indent="0" algn="ctr">
              <a:buNone/>
            </a:pPr>
            <a:endParaRPr lang="en-US" sz="3600" dirty="0"/>
          </a:p>
        </p:txBody>
      </p:sp>
      <p:sp>
        <p:nvSpPr>
          <p:cNvPr id="5" name="Rectangle 4"/>
          <p:cNvSpPr/>
          <p:nvPr/>
        </p:nvSpPr>
        <p:spPr>
          <a:xfrm>
            <a:off x="2987372" y="3915235"/>
            <a:ext cx="3249223" cy="1754327"/>
          </a:xfrm>
          <a:prstGeom prst="rect">
            <a:avLst/>
          </a:prstGeom>
          <a:solidFill>
            <a:schemeClr val="bg1">
              <a:lumMod val="95000"/>
            </a:schemeClr>
          </a:solidFill>
        </p:spPr>
        <p:txBody>
          <a:bodyPr wrap="square">
            <a:spAutoFit/>
          </a:bodyPr>
          <a:lstStyle/>
          <a:p>
            <a:pPr marL="571500" indent="-571500">
              <a:buFont typeface="Arial"/>
              <a:buChar char="•"/>
            </a:pPr>
            <a:r>
              <a:rPr lang="ru-RU" sz="3600" i="1" dirty="0" err="1" smtClean="0">
                <a:solidFill>
                  <a:srgbClr val="000090"/>
                </a:solidFill>
              </a:rPr>
              <a:t>Пс</a:t>
            </a:r>
            <a:r>
              <a:rPr lang="en-US" sz="3600" i="1" dirty="0" smtClean="0">
                <a:solidFill>
                  <a:srgbClr val="000090"/>
                </a:solidFill>
              </a:rPr>
              <a:t>. 10</a:t>
            </a:r>
            <a:r>
              <a:rPr lang="ru-RU" sz="3600" i="1" dirty="0" smtClean="0">
                <a:solidFill>
                  <a:srgbClr val="000090"/>
                </a:solidFill>
              </a:rPr>
              <a:t>4</a:t>
            </a:r>
            <a:r>
              <a:rPr lang="en-US" sz="3600" i="1" dirty="0" smtClean="0">
                <a:solidFill>
                  <a:srgbClr val="000090"/>
                </a:solidFill>
              </a:rPr>
              <a:t>:12</a:t>
            </a:r>
            <a:endParaRPr lang="en-US" sz="3600" dirty="0">
              <a:solidFill>
                <a:srgbClr val="000090"/>
              </a:solidFill>
            </a:endParaRPr>
          </a:p>
          <a:p>
            <a:pPr marL="571500" indent="-571500">
              <a:buFont typeface="Arial"/>
              <a:buChar char="•"/>
            </a:pPr>
            <a:r>
              <a:rPr lang="ru-RU" sz="3600" i="1" dirty="0" err="1" smtClean="0">
                <a:solidFill>
                  <a:srgbClr val="000090"/>
                </a:solidFill>
              </a:rPr>
              <a:t>Ис</a:t>
            </a:r>
            <a:r>
              <a:rPr lang="en-US" sz="3600" i="1" dirty="0" smtClean="0">
                <a:solidFill>
                  <a:srgbClr val="000090"/>
                </a:solidFill>
              </a:rPr>
              <a:t>. </a:t>
            </a:r>
            <a:r>
              <a:rPr lang="en-US" sz="3600" i="1" dirty="0">
                <a:solidFill>
                  <a:srgbClr val="000090"/>
                </a:solidFill>
              </a:rPr>
              <a:t>1:18</a:t>
            </a:r>
            <a:endParaRPr lang="en-US" sz="3600" dirty="0">
              <a:solidFill>
                <a:srgbClr val="000090"/>
              </a:solidFill>
            </a:endParaRPr>
          </a:p>
          <a:p>
            <a:pPr marL="571500" indent="-571500">
              <a:buFont typeface="Arial"/>
              <a:buChar char="•"/>
            </a:pPr>
            <a:r>
              <a:rPr lang="ru-RU" sz="3600" i="1" dirty="0" err="1" smtClean="0">
                <a:solidFill>
                  <a:srgbClr val="000090"/>
                </a:solidFill>
              </a:rPr>
              <a:t>Мих</a:t>
            </a:r>
            <a:r>
              <a:rPr lang="en-US" sz="3600" i="1" dirty="0" smtClean="0">
                <a:solidFill>
                  <a:srgbClr val="000090"/>
                </a:solidFill>
              </a:rPr>
              <a:t>. </a:t>
            </a:r>
            <a:r>
              <a:rPr lang="en-US" sz="3600" i="1" dirty="0">
                <a:solidFill>
                  <a:srgbClr val="000090"/>
                </a:solidFill>
              </a:rPr>
              <a:t>7:19</a:t>
            </a:r>
            <a:endParaRPr lang="en-US" sz="3600" dirty="0">
              <a:solidFill>
                <a:srgbClr val="000090"/>
              </a:solidFill>
            </a:endParaRPr>
          </a:p>
        </p:txBody>
      </p:sp>
    </p:spTree>
    <p:extLst>
      <p:ext uri="{BB962C8B-B14F-4D97-AF65-F5344CB8AC3E}">
        <p14:creationId xmlns="" xmlns:p14="http://schemas.microsoft.com/office/powerpoint/2010/main" val="3078691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3" name="Content Placeholder 2"/>
          <p:cNvSpPr>
            <a:spLocks noGrp="1"/>
          </p:cNvSpPr>
          <p:nvPr>
            <p:ph idx="1"/>
          </p:nvPr>
        </p:nvSpPr>
        <p:spPr>
          <a:xfrm>
            <a:off x="457200" y="2446830"/>
            <a:ext cx="8229600" cy="2945707"/>
          </a:xfrm>
        </p:spPr>
        <p:txBody>
          <a:bodyPr>
            <a:normAutofit lnSpcReduction="10000"/>
          </a:bodyPr>
          <a:lstStyle/>
          <a:p>
            <a:pPr algn="ctr">
              <a:buNone/>
            </a:pPr>
            <a:r>
              <a:rPr lang="ru-RU" sz="4000" b="1" dirty="0" smtClean="0">
                <a:solidFill>
                  <a:schemeClr val="tx2">
                    <a:lumMod val="60000"/>
                    <a:lumOff val="40000"/>
                  </a:schemeClr>
                </a:solidFill>
                <a:effectLst>
                  <a:outerShdw blurRad="38100" dist="38100" dir="2700000" algn="tl">
                    <a:srgbClr val="000000">
                      <a:alpha val="43137"/>
                    </a:srgbClr>
                  </a:outerShdw>
                </a:effectLst>
              </a:rPr>
              <a:t>  Мы можем его просто принять с верой и молитвой: "Господи, я смиренно признаю свои грехи перед Тобой и принимаю Твое прощение и очищение. Аминь".  </a:t>
            </a:r>
          </a:p>
          <a:p>
            <a:pPr marL="0" indent="0" algn="ctr">
              <a:buNone/>
            </a:pPr>
            <a:endParaRPr lang="en-US" sz="4000" dirty="0">
              <a:solidFill>
                <a:srgbClr val="000090"/>
              </a:solidFill>
            </a:endParaRPr>
          </a:p>
        </p:txBody>
      </p:sp>
    </p:spTree>
    <p:extLst>
      <p:ext uri="{BB962C8B-B14F-4D97-AF65-F5344CB8AC3E}">
        <p14:creationId xmlns="" xmlns:p14="http://schemas.microsoft.com/office/powerpoint/2010/main" val="177579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2405597"/>
            <a:ext cx="8229600" cy="3831536"/>
          </a:xfrm>
        </p:spPr>
        <p:txBody>
          <a:bodyPr>
            <a:normAutofit lnSpcReduction="10000"/>
          </a:bodyPr>
          <a:lstStyle/>
          <a:p>
            <a:pPr algn="ctr"/>
            <a:r>
              <a:rPr lang="ru-RU" sz="3600" b="1" i="1" dirty="0" smtClean="0"/>
              <a:t>Какой совет вы бы дали человеку, который борется с чувством вины за прошлые поступки, при этом утверждая, что принял Иисуса Христа, но от вины избавиться не может? Как вы могли бы ему помочь? </a:t>
            </a:r>
            <a:endParaRPr lang="ru-RU" sz="3600" i="1" dirty="0" smtClean="0"/>
          </a:p>
          <a:p>
            <a:pPr marL="0" indent="0" algn="ctr">
              <a:buNone/>
            </a:pPr>
            <a:endParaRPr lang="en-US" sz="3600" dirty="0">
              <a:solidFill>
                <a:srgbClr val="000000"/>
              </a:solidFill>
            </a:endParaRPr>
          </a:p>
        </p:txBody>
      </p:sp>
    </p:spTree>
    <p:extLst>
      <p:ext uri="{BB962C8B-B14F-4D97-AF65-F5344CB8AC3E}">
        <p14:creationId xmlns="" xmlns:p14="http://schemas.microsoft.com/office/powerpoint/2010/main" val="3332300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2702289"/>
            <a:ext cx="8229600" cy="3079856"/>
          </a:xfrm>
        </p:spPr>
        <p:txBody>
          <a:bodyPr>
            <a:normAutofit/>
          </a:bodyPr>
          <a:lstStyle/>
          <a:p>
            <a:pPr lvl="0" algn="ctr"/>
            <a:r>
              <a:rPr lang="ru-RU" sz="3600" b="1" i="1" dirty="0" smtClean="0">
                <a:effectLst>
                  <a:outerShdw blurRad="38100" dist="38100" dir="2700000" algn="tl">
                    <a:srgbClr val="000000">
                      <a:alpha val="43137"/>
                    </a:srgbClr>
                  </a:outerShdw>
                </a:effectLst>
              </a:rPr>
              <a:t>Бог может использовать чувство вины, чтобы привести нас к вере и покаянию. Есть ли еще какие-нибудь "преимущества" вины? Если да, то, какие? </a:t>
            </a:r>
            <a:endParaRPr lang="en-US" sz="3600"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839581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355248" y="350470"/>
            <a:ext cx="5331551" cy="1143000"/>
          </a:xfrm>
        </p:spPr>
        <p:txBody>
          <a:bodyPr>
            <a:normAutofit fontScale="90000"/>
          </a:bodyPr>
          <a:lstStyle/>
          <a:p>
            <a:r>
              <a:rPr lang="ru-RU" dirty="0" smtClean="0">
                <a:solidFill>
                  <a:srgbClr val="008000"/>
                </a:solidFill>
                <a:latin typeface="Adobe Caslon Pro Bold"/>
                <a:cs typeface="Adobe Caslon Pro Bold"/>
              </a:rPr>
              <a:t>Исцеляющее обещание</a:t>
            </a:r>
            <a:endParaRPr lang="en-US" dirty="0">
              <a:solidFill>
                <a:srgbClr val="008000"/>
              </a:solidFill>
              <a:latin typeface="Adobe Caslon Pro Bold"/>
              <a:cs typeface="Adobe Caslon Pro Bold"/>
            </a:endParaRPr>
          </a:p>
        </p:txBody>
      </p:sp>
      <p:sp>
        <p:nvSpPr>
          <p:cNvPr id="3" name="Content Placeholder 2"/>
          <p:cNvSpPr>
            <a:spLocks noGrp="1"/>
          </p:cNvSpPr>
          <p:nvPr>
            <p:ph idx="1"/>
          </p:nvPr>
        </p:nvSpPr>
        <p:spPr>
          <a:xfrm>
            <a:off x="3278754" y="1732906"/>
            <a:ext cx="5483869" cy="4525963"/>
          </a:xfrm>
        </p:spPr>
        <p:txBody>
          <a:bodyPr>
            <a:normAutofit fontScale="92500" lnSpcReduction="10000"/>
          </a:bodyPr>
          <a:lstStyle/>
          <a:p>
            <a:pPr algn="ctr">
              <a:buNone/>
            </a:pPr>
            <a:r>
              <a:rPr lang="ru-RU" sz="4000" b="1" i="1" dirty="0" smtClean="0">
                <a:effectLst>
                  <a:outerShdw blurRad="38100" dist="38100" dir="2700000" algn="tl">
                    <a:srgbClr val="000000">
                      <a:alpha val="43137"/>
                    </a:srgbClr>
                  </a:outerShdw>
                </a:effectLst>
              </a:rPr>
              <a:t>"Если Ты, Господи, будешь замечать беззакония, - Господи! кто устоит? Но у Тебя прощение, да благоговеют пред Тобою".</a:t>
            </a:r>
          </a:p>
          <a:p>
            <a:pPr algn="ctr">
              <a:buNone/>
            </a:pPr>
            <a:r>
              <a:rPr lang="ru-RU" sz="4000" b="1" i="1" dirty="0" smtClean="0"/>
              <a:t> (</a:t>
            </a:r>
            <a:r>
              <a:rPr lang="ru-RU" sz="4000" b="1" i="1" dirty="0" err="1" smtClean="0"/>
              <a:t>Пс</a:t>
            </a:r>
            <a:r>
              <a:rPr lang="ru-RU" sz="4000" b="1" i="1" dirty="0" smtClean="0"/>
              <a:t>. 129: 3,4)   </a:t>
            </a:r>
            <a:endParaRPr lang="ru-RU" sz="4000" i="1" dirty="0" smtClean="0"/>
          </a:p>
          <a:p>
            <a:pPr marL="0" indent="0" algn="ctr">
              <a:buNone/>
            </a:pPr>
            <a:endParaRPr lang="en-US" sz="4000" dirty="0">
              <a:latin typeface="Adobe Caslon Pro"/>
              <a:cs typeface="Adobe Caslon Pro"/>
            </a:endParaRPr>
          </a:p>
        </p:txBody>
      </p:sp>
    </p:spTree>
    <p:extLst>
      <p:ext uri="{BB962C8B-B14F-4D97-AF65-F5344CB8AC3E}">
        <p14:creationId xmlns="" xmlns:p14="http://schemas.microsoft.com/office/powerpoint/2010/main" val="1817068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3202930" y="1600200"/>
            <a:ext cx="5483869" cy="4525963"/>
          </a:xfrm>
        </p:spPr>
        <p:txBody>
          <a:bodyPr>
            <a:normAutofit fontScale="92500" lnSpcReduction="10000"/>
          </a:bodyPr>
          <a:lstStyle/>
          <a:p>
            <a:pPr algn="ctr">
              <a:buNone/>
            </a:pPr>
            <a:r>
              <a:rPr lang="ru-RU" sz="4000" b="1" i="1" dirty="0" smtClean="0">
                <a:effectLst>
                  <a:outerShdw blurRad="38100" dist="38100" dir="2700000" algn="tl">
                    <a:srgbClr val="000000">
                      <a:alpha val="43137"/>
                    </a:srgbClr>
                  </a:outerShdw>
                </a:effectLst>
              </a:rPr>
              <a:t>"Если Ты, Господи, будешь замечать беззакония, - Господи! кто устоит? Но у Тебя прощение, да благоговеют пред Тобою".</a:t>
            </a:r>
          </a:p>
          <a:p>
            <a:pPr algn="ctr">
              <a:buNone/>
            </a:pPr>
            <a:r>
              <a:rPr lang="ru-RU" sz="4000" b="1" i="1" dirty="0" smtClean="0">
                <a:effectLst>
                  <a:outerShdw blurRad="38100" dist="38100" dir="2700000" algn="tl">
                    <a:srgbClr val="000000">
                      <a:alpha val="43137"/>
                    </a:srgbClr>
                  </a:outerShdw>
                </a:effectLst>
              </a:rPr>
              <a:t> (</a:t>
            </a:r>
            <a:r>
              <a:rPr lang="ru-RU" sz="4000" b="1" i="1" dirty="0" err="1" smtClean="0">
                <a:effectLst>
                  <a:outerShdw blurRad="38100" dist="38100" dir="2700000" algn="tl">
                    <a:srgbClr val="000000">
                      <a:alpha val="43137"/>
                    </a:srgbClr>
                  </a:outerShdw>
                </a:effectLst>
              </a:rPr>
              <a:t>Пс</a:t>
            </a:r>
            <a:r>
              <a:rPr lang="ru-RU" sz="4000" b="1" i="1" dirty="0" smtClean="0">
                <a:effectLst>
                  <a:outerShdw blurRad="38100" dist="38100" dir="2700000" algn="tl">
                    <a:srgbClr val="000000">
                      <a:alpha val="43137"/>
                    </a:srgbClr>
                  </a:outerShdw>
                </a:effectLst>
              </a:rPr>
              <a:t>. 129: 3,4)   </a:t>
            </a:r>
            <a:endParaRPr lang="ru-RU" sz="4000" i="1" dirty="0" smtClean="0">
              <a:effectLst>
                <a:outerShdw blurRad="38100" dist="38100" dir="2700000" algn="tl">
                  <a:srgbClr val="000000">
                    <a:alpha val="43137"/>
                  </a:srgbClr>
                </a:outerShdw>
              </a:effectLst>
            </a:endParaRPr>
          </a:p>
          <a:p>
            <a:pPr marL="0" indent="0" algn="ctr">
              <a:buNone/>
            </a:pPr>
            <a:endParaRPr lang="en-US" sz="4000" dirty="0"/>
          </a:p>
        </p:txBody>
      </p:sp>
    </p:spTree>
    <p:extLst>
      <p:ext uri="{BB962C8B-B14F-4D97-AF65-F5344CB8AC3E}">
        <p14:creationId xmlns="" xmlns:p14="http://schemas.microsoft.com/office/powerpoint/2010/main" val="642969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3" name="Content Placeholder 2"/>
          <p:cNvSpPr>
            <a:spLocks noGrp="1"/>
          </p:cNvSpPr>
          <p:nvPr>
            <p:ph idx="1"/>
          </p:nvPr>
        </p:nvSpPr>
        <p:spPr>
          <a:xfrm>
            <a:off x="475608" y="1949895"/>
            <a:ext cx="8229600" cy="4525963"/>
          </a:xfrm>
        </p:spPr>
        <p:txBody>
          <a:bodyPr>
            <a:normAutofit/>
          </a:bodyPr>
          <a:lstStyle/>
          <a:p>
            <a:pPr marL="0" indent="0" algn="ctr">
              <a:buNone/>
            </a:pPr>
            <a:r>
              <a:rPr lang="ru-RU" sz="4000" b="1" dirty="0" smtClean="0">
                <a:solidFill>
                  <a:srgbClr val="FF1685"/>
                </a:solidFill>
                <a:effectLst>
                  <a:outerShdw blurRad="38100" dist="38100" dir="2700000" algn="tl">
                    <a:srgbClr val="000000">
                      <a:alpha val="43137"/>
                    </a:srgbClr>
                  </a:outerShdw>
                </a:effectLst>
              </a:rPr>
              <a:t>Чувство вины - самый болезненный и будоражащий эмоциональный опыт. </a:t>
            </a:r>
            <a:r>
              <a:rPr lang="ru-RU" sz="4000" dirty="0" smtClean="0"/>
              <a:t>Он</a:t>
            </a:r>
            <a:r>
              <a:rPr lang="ru-RU" sz="4000" dirty="0" smtClean="0"/>
              <a:t>о</a:t>
            </a:r>
            <a:r>
              <a:rPr lang="ru-RU" sz="4000" dirty="0" smtClean="0"/>
              <a:t> </a:t>
            </a:r>
            <a:r>
              <a:rPr lang="ru-RU" sz="4000" dirty="0" smtClean="0"/>
              <a:t>вызывает стыд, страх, сожаление, гнев, недомогание, и даже физическую болезнь. </a:t>
            </a:r>
            <a:endParaRPr lang="en-US" sz="4000" dirty="0"/>
          </a:p>
        </p:txBody>
      </p:sp>
    </p:spTree>
    <p:extLst>
      <p:ext uri="{BB962C8B-B14F-4D97-AF65-F5344CB8AC3E}">
        <p14:creationId xmlns="" xmlns:p14="http://schemas.microsoft.com/office/powerpoint/2010/main" val="2219655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3" name="Content Placeholder 2"/>
          <p:cNvSpPr>
            <a:spLocks noGrp="1"/>
          </p:cNvSpPr>
          <p:nvPr>
            <p:ph idx="1"/>
          </p:nvPr>
        </p:nvSpPr>
        <p:spPr>
          <a:xfrm>
            <a:off x="457200" y="1986705"/>
            <a:ext cx="8229600" cy="4525963"/>
          </a:xfrm>
        </p:spPr>
        <p:txBody>
          <a:bodyPr>
            <a:normAutofit fontScale="92500"/>
          </a:bodyPr>
          <a:lstStyle/>
          <a:p>
            <a:pPr marL="0" indent="0" algn="ctr">
              <a:buNone/>
            </a:pPr>
            <a:r>
              <a:rPr lang="ru-RU" sz="3600" dirty="0" smtClean="0">
                <a:effectLst>
                  <a:outerShdw blurRad="38100" dist="38100" dir="2700000" algn="tl">
                    <a:srgbClr val="000000">
                      <a:alpha val="43137"/>
                    </a:srgbClr>
                  </a:outerShdw>
                </a:effectLst>
              </a:rPr>
              <a:t>На этой неделе мы рассмотрим четыре библейских примеров, раскрывающих термин вины, чтобы понять этот процесс получше и увидеть чему нам нужно еще научиться. Мы сможем также понять, что если мы правильно отнесемся к этой проблеме, то вина может быть использована Господом для нашего блага.</a:t>
            </a:r>
            <a:endParaRPr lang="en-US" sz="3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50165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3202930" y="388386"/>
            <a:ext cx="5483869" cy="1143000"/>
          </a:xfrm>
        </p:spPr>
        <p:txBody>
          <a:bodyPr>
            <a:normAutofit/>
          </a:bodyPr>
          <a:lstStyle/>
          <a:p>
            <a:r>
              <a:rPr lang="ru-RU" sz="4800" b="1" dirty="0" smtClean="0">
                <a:solidFill>
                  <a:srgbClr val="000090"/>
                </a:solidFill>
              </a:rPr>
              <a:t>Стыд</a:t>
            </a:r>
            <a:endParaRPr lang="en-US" sz="4800" b="1" dirty="0">
              <a:solidFill>
                <a:srgbClr val="000090"/>
              </a:solidFill>
            </a:endParaRPr>
          </a:p>
        </p:txBody>
      </p:sp>
      <p:sp>
        <p:nvSpPr>
          <p:cNvPr id="3" name="Content Placeholder 2"/>
          <p:cNvSpPr>
            <a:spLocks noGrp="1"/>
          </p:cNvSpPr>
          <p:nvPr>
            <p:ph idx="1"/>
          </p:nvPr>
        </p:nvSpPr>
        <p:spPr>
          <a:xfrm>
            <a:off x="418192" y="2479769"/>
            <a:ext cx="8229600" cy="2890495"/>
          </a:xfrm>
        </p:spPr>
        <p:txBody>
          <a:bodyPr>
            <a:normAutofit/>
          </a:bodyPr>
          <a:lstStyle/>
          <a:p>
            <a:pPr algn="ctr"/>
            <a:r>
              <a:rPr lang="ru-RU" sz="4000" b="1" dirty="0" smtClean="0">
                <a:solidFill>
                  <a:srgbClr val="FF1685"/>
                </a:solidFill>
                <a:effectLst>
                  <a:outerShdw blurRad="38100" dist="38100" dir="2700000" algn="tl">
                    <a:srgbClr val="000000">
                      <a:alpha val="43137"/>
                    </a:srgbClr>
                  </a:outerShdw>
                </a:effectLst>
              </a:rPr>
              <a:t>Прочитайте Бытие 3:8-13. </a:t>
            </a:r>
            <a:r>
              <a:rPr lang="ru-RU" sz="4000" b="1" dirty="0" smtClean="0"/>
              <a:t>Как Адам и Ева показали свою вину? Почему реакция Адама была не верной? </a:t>
            </a:r>
            <a:endParaRPr lang="ru-RU" sz="4000" dirty="0" smtClean="0"/>
          </a:p>
          <a:p>
            <a:pPr algn="ctr"/>
            <a:endParaRPr lang="en-US" sz="4000" dirty="0" smtClean="0"/>
          </a:p>
          <a:p>
            <a:pPr algn="ctr"/>
            <a:endParaRPr lang="en-US" sz="4000" dirty="0"/>
          </a:p>
        </p:txBody>
      </p:sp>
    </p:spTree>
    <p:extLst>
      <p:ext uri="{BB962C8B-B14F-4D97-AF65-F5344CB8AC3E}">
        <p14:creationId xmlns="" xmlns:p14="http://schemas.microsoft.com/office/powerpoint/2010/main" val="2063103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3" name="Content Placeholder 2"/>
          <p:cNvSpPr>
            <a:spLocks noGrp="1"/>
          </p:cNvSpPr>
          <p:nvPr>
            <p:ph idx="1"/>
          </p:nvPr>
        </p:nvSpPr>
        <p:spPr>
          <a:xfrm>
            <a:off x="843768" y="2281185"/>
            <a:ext cx="7494905" cy="4525963"/>
          </a:xfrm>
        </p:spPr>
        <p:txBody>
          <a:bodyPr>
            <a:normAutofit/>
          </a:bodyPr>
          <a:lstStyle/>
          <a:p>
            <a:pPr marL="0" indent="0" algn="ctr">
              <a:buNone/>
            </a:pPr>
            <a:r>
              <a:rPr lang="ru-RU" sz="4000" dirty="0" smtClean="0">
                <a:effectLst>
                  <a:outerShdw blurRad="38100" dist="38100" dir="2700000" algn="tl">
                    <a:srgbClr val="000000">
                      <a:alpha val="43137"/>
                    </a:srgbClr>
                  </a:outerShdw>
                </a:effectLst>
              </a:rPr>
              <a:t>Вина - это первая отрицательная эмоция, которую почувствовал человек. Вскоре после того, как Адам и Ева согрешили, их поведение поменялось. </a:t>
            </a:r>
            <a:endParaRPr lang="en-US" sz="4000" dirty="0">
              <a:solidFill>
                <a:srgbClr val="00009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1632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1" y="0"/>
            <a:ext cx="9148491" cy="6858000"/>
          </a:xfrm>
          <a:prstGeom prst="rect">
            <a:avLst/>
          </a:prstGeom>
        </p:spPr>
      </p:pic>
      <p:sp>
        <p:nvSpPr>
          <p:cNvPr id="3" name="Content Placeholder 2"/>
          <p:cNvSpPr>
            <a:spLocks noGrp="1"/>
          </p:cNvSpPr>
          <p:nvPr>
            <p:ph idx="1"/>
          </p:nvPr>
        </p:nvSpPr>
        <p:spPr>
          <a:xfrm>
            <a:off x="457200" y="2005110"/>
            <a:ext cx="8229600" cy="4525963"/>
          </a:xfrm>
        </p:spPr>
        <p:txBody>
          <a:bodyPr>
            <a:normAutofit/>
          </a:bodyPr>
          <a:lstStyle/>
          <a:p>
            <a:pPr marL="0" indent="0" algn="ctr">
              <a:buNone/>
            </a:pPr>
            <a:r>
              <a:rPr lang="ru-RU" sz="3600" dirty="0" smtClean="0"/>
              <a:t>Реальным выходом и решением из подобной ситуации будет принять на себя полную ответственность за свои поступки и искать только Того, кто действительно может освободить от вины: </a:t>
            </a:r>
            <a:r>
              <a:rPr lang="ru-RU" sz="3600" dirty="0" smtClean="0">
                <a:solidFill>
                  <a:srgbClr val="FF1685"/>
                </a:solidFill>
                <a:effectLst>
                  <a:outerShdw blurRad="38100" dist="38100" dir="2700000" algn="tl">
                    <a:srgbClr val="000000">
                      <a:alpha val="43137"/>
                    </a:srgbClr>
                  </a:outerShdw>
                </a:effectLst>
              </a:rPr>
              <a:t>"Итак, нет ныне никакого осуждения тем, которые во Христе Иисусе" (Рим.8:1). </a:t>
            </a:r>
            <a:endParaRPr lang="en-US" sz="3600" dirty="0">
              <a:solidFill>
                <a:srgbClr val="FF1685"/>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26946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01976" y="2391615"/>
            <a:ext cx="8229600" cy="4525963"/>
          </a:xfrm>
        </p:spPr>
        <p:txBody>
          <a:bodyPr>
            <a:normAutofit/>
          </a:bodyPr>
          <a:lstStyle/>
          <a:p>
            <a:pPr algn="ctr"/>
            <a:r>
              <a:rPr lang="ru-RU" sz="3600" b="1" dirty="0" smtClean="0">
                <a:effectLst>
                  <a:outerShdw blurRad="38100" dist="38100" dir="2700000" algn="tl">
                    <a:srgbClr val="000000">
                      <a:alpha val="43137"/>
                    </a:srgbClr>
                  </a:outerShdw>
                </a:effectLst>
              </a:rPr>
              <a:t>Какова ваша реакция относительно вины? Вы быстро, как Адам, перекладываете вину на другого? Как вы можете научиться реагировать на те неправильные поступки, которые вы совершили, чтобы по милости Божьей, продолжать жить?   </a:t>
            </a:r>
            <a:endParaRPr lang="ru-RU"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44475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TotalTime>
  <Words>2575</Words>
  <Application>Microsoft Office PowerPoint</Application>
  <PresentationFormat>Экран (4:3)</PresentationFormat>
  <Paragraphs>156</Paragraphs>
  <Slides>25</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Office Theme</vt:lpstr>
      <vt:lpstr>ДОМ НАДЕЖДЫ И ИСЦЕЛЕНИЯ</vt:lpstr>
      <vt:lpstr>Урок 5 ВИНА</vt:lpstr>
      <vt:lpstr>Слайд 3</vt:lpstr>
      <vt:lpstr>Слайд 4</vt:lpstr>
      <vt:lpstr>Слайд 5</vt:lpstr>
      <vt:lpstr>Стыд</vt:lpstr>
      <vt:lpstr>Слайд 7</vt:lpstr>
      <vt:lpstr>Слайд 8</vt:lpstr>
      <vt:lpstr>Слайд 9</vt:lpstr>
      <vt:lpstr>Страдание  братьев Иосифа </vt:lpstr>
      <vt:lpstr>Какое еще действие оказала вина на братьев Иосифа? Быт. 45:3 </vt:lpstr>
      <vt:lpstr>Слайд 12</vt:lpstr>
      <vt:lpstr>Слайд 13</vt:lpstr>
      <vt:lpstr>Подорванные силы</vt:lpstr>
      <vt:lpstr>Слайд 15</vt:lpstr>
      <vt:lpstr>Слайд 16</vt:lpstr>
      <vt:lpstr>Слайд 17</vt:lpstr>
      <vt:lpstr>Горькое рыдание </vt:lpstr>
      <vt:lpstr>Слайд 19</vt:lpstr>
      <vt:lpstr>Полное прощение </vt:lpstr>
      <vt:lpstr>Слайд 21</vt:lpstr>
      <vt:lpstr>Слайд 22</vt:lpstr>
      <vt:lpstr>Слайд 23</vt:lpstr>
      <vt:lpstr>Слайд 24</vt:lpstr>
      <vt:lpstr>Исцеляющее обещание</vt:lpstr>
    </vt:vector>
  </TitlesOfParts>
  <Company>7th Day Adventist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GUILT</dc:title>
  <dc:creator>Raquel Arrais</dc:creator>
  <cp:lastModifiedBy>Boris</cp:lastModifiedBy>
  <cp:revision>35</cp:revision>
  <dcterms:created xsi:type="dcterms:W3CDTF">2014-03-06T22:57:28Z</dcterms:created>
  <dcterms:modified xsi:type="dcterms:W3CDTF">2014-12-22T18:41:18Z</dcterms:modified>
</cp:coreProperties>
</file>