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6" r:id="rId2"/>
    <p:sldId id="256" r:id="rId3"/>
    <p:sldId id="257" r:id="rId4"/>
    <p:sldId id="258" r:id="rId5"/>
    <p:sldId id="259" r:id="rId6"/>
    <p:sldId id="260" r:id="rId7"/>
    <p:sldId id="265"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54" autoAdjust="0"/>
  </p:normalViewPr>
  <p:slideViewPr>
    <p:cSldViewPr snapToGrid="0" snapToObjects="1">
      <p:cViewPr>
        <p:scale>
          <a:sx n="66" d="100"/>
          <a:sy n="66" d="100"/>
        </p:scale>
        <p:origin x="-636" y="900"/>
      </p:cViewPr>
      <p:guideLst>
        <p:guide orient="horz" pos="2160"/>
        <p:guide pos="2880"/>
      </p:guideLst>
    </p:cSldViewPr>
  </p:slideViewPr>
  <p:notesTextViewPr>
    <p:cViewPr>
      <p:scale>
        <a:sx n="100" d="100"/>
        <a:sy n="100" d="100"/>
      </p:scale>
      <p:origin x="0" y="0"/>
    </p:cViewPr>
  </p:notesTextViewPr>
  <p:notesViewPr>
    <p:cSldViewPr snapToGrid="0" snapToObjects="1">
      <p:cViewPr>
        <p:scale>
          <a:sx n="85" d="100"/>
          <a:sy n="85" d="100"/>
        </p:scale>
        <p:origin x="-2632" y="13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3E40E-8C34-7041-9D47-7951ADB617DD}" type="datetimeFigureOut">
              <a:rPr lang="en-US" smtClean="0"/>
              <a:pPr/>
              <a:t>12/27/2014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AF091-FAD4-924E-9BA2-CBE00F77C581}" type="slidenum">
              <a:rPr lang="en-US" smtClean="0"/>
              <a:pPr/>
              <a:t>‹#›</a:t>
            </a:fld>
            <a:endParaRPr lang="en-US"/>
          </a:p>
        </p:txBody>
      </p:sp>
    </p:spTree>
    <p:extLst>
      <p:ext uri="{BB962C8B-B14F-4D97-AF65-F5344CB8AC3E}">
        <p14:creationId xmlns:p14="http://schemas.microsoft.com/office/powerpoint/2010/main" xmlns="" val="659897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effectLst/>
                <a:latin typeface="+mn-lt"/>
                <a:ea typeface="+mn-ea"/>
                <a:cs typeface="+mn-cs"/>
              </a:rPr>
              <a:t>Урок</a:t>
            </a:r>
            <a:r>
              <a:rPr lang="ru-RU" sz="1200" b="1" kern="1200" cap="all" baseline="0" dirty="0" smtClean="0">
                <a:solidFill>
                  <a:schemeClr val="tx1"/>
                </a:solidFill>
                <a:effectLst/>
                <a:latin typeface="+mn-lt"/>
                <a:ea typeface="+mn-ea"/>
                <a:cs typeface="+mn-cs"/>
              </a:rPr>
              <a:t> 6</a:t>
            </a:r>
            <a:endParaRPr lang="en-US" sz="1200" kern="1200" dirty="0" smtClean="0">
              <a:solidFill>
                <a:schemeClr val="tx1"/>
              </a:solidFill>
              <a:effectLst/>
              <a:latin typeface="+mn-lt"/>
              <a:ea typeface="+mn-ea"/>
              <a:cs typeface="+mn-cs"/>
            </a:endParaRPr>
          </a:p>
          <a:p>
            <a:r>
              <a:rPr lang="ru-RU" sz="1200" kern="1200" cap="all" dirty="0" smtClean="0">
                <a:solidFill>
                  <a:schemeClr val="tx1"/>
                </a:solidFill>
                <a:effectLst/>
                <a:latin typeface="+mn-lt"/>
                <a:ea typeface="+mn-ea"/>
                <a:cs typeface="+mn-cs"/>
              </a:rPr>
              <a:t>Позитивное</a:t>
            </a:r>
            <a:r>
              <a:rPr lang="ru-RU" sz="1200" kern="1200" cap="all" baseline="0" dirty="0" smtClean="0">
                <a:solidFill>
                  <a:schemeClr val="tx1"/>
                </a:solidFill>
                <a:effectLst/>
                <a:latin typeface="+mn-lt"/>
                <a:ea typeface="+mn-ea"/>
                <a:cs typeface="+mn-cs"/>
              </a:rPr>
              <a:t> мышление</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Библейские тексты для изучения на этой неделе:</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Марка 7:21-23; Луки 6:45; Деяния 14:2; 15:24; </a:t>
            </a:r>
            <a:r>
              <a:rPr lang="ru-RU" sz="1200" i="1" kern="1200" dirty="0" err="1" smtClean="0">
                <a:solidFill>
                  <a:schemeClr val="tx1"/>
                </a:solidFill>
                <a:latin typeface="+mn-lt"/>
                <a:ea typeface="+mn-ea"/>
                <a:cs typeface="+mn-cs"/>
              </a:rPr>
              <a:t>Гал</a:t>
            </a:r>
            <a:r>
              <a:rPr lang="ru-RU" sz="1200" i="1" kern="1200" dirty="0" smtClean="0">
                <a:solidFill>
                  <a:schemeClr val="tx1"/>
                </a:solidFill>
                <a:latin typeface="+mn-lt"/>
                <a:ea typeface="+mn-ea"/>
                <a:cs typeface="+mn-cs"/>
              </a:rPr>
              <a:t>. 3:1; </a:t>
            </a:r>
            <a:r>
              <a:rPr lang="ru-RU" sz="1200" i="1" kern="1200" dirty="0" err="1" smtClean="0">
                <a:solidFill>
                  <a:schemeClr val="tx1"/>
                </a:solidFill>
                <a:latin typeface="+mn-lt"/>
                <a:ea typeface="+mn-ea"/>
                <a:cs typeface="+mn-cs"/>
              </a:rPr>
              <a:t>Пс</a:t>
            </a:r>
            <a:r>
              <a:rPr lang="ru-RU" sz="1200" i="1" kern="1200" dirty="0" smtClean="0">
                <a:solidFill>
                  <a:schemeClr val="tx1"/>
                </a:solidFill>
                <a:latin typeface="+mn-lt"/>
                <a:ea typeface="+mn-ea"/>
                <a:cs typeface="+mn-cs"/>
              </a:rPr>
              <a:t>. 18:14</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0AF091-FAD4-924E-9BA2-CBE00F77C581}" type="slidenum">
              <a:rPr lang="en-US" smtClean="0"/>
              <a:pPr/>
              <a:t>2</a:t>
            </a:fld>
            <a:endParaRPr lang="en-US"/>
          </a:p>
        </p:txBody>
      </p:sp>
    </p:spTree>
    <p:extLst>
      <p:ext uri="{BB962C8B-B14F-4D97-AF65-F5344CB8AC3E}">
        <p14:creationId xmlns:p14="http://schemas.microsoft.com/office/powerpoint/2010/main" xmlns="" val="269203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604435" cy="4114800"/>
          </a:xfrm>
        </p:spPr>
        <p:txBody>
          <a:bodyPr/>
          <a:lstStyle/>
          <a:p>
            <a:r>
              <a:rPr lang="ru-RU" sz="1200" b="1" kern="1200" dirty="0" smtClean="0">
                <a:solidFill>
                  <a:schemeClr val="tx1"/>
                </a:solidFill>
                <a:latin typeface="+mn-lt"/>
                <a:ea typeface="+mn-ea"/>
                <a:cs typeface="+mn-cs"/>
              </a:rPr>
              <a:t>Какой вариант борьбы с аморальным поведением предлагает Павел? </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Рим. 8:5-8.</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 мнению Павла разум и поведение тесно связаны между собой. Наполненный Духом Святым разум будет склонять человека на хорошие дела, а плодами греховных мыслей будут греховные дела</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11</a:t>
            </a:fld>
            <a:endParaRPr lang="en-US"/>
          </a:p>
        </p:txBody>
      </p:sp>
    </p:spTree>
    <p:extLst>
      <p:ext uri="{BB962C8B-B14F-4D97-AF65-F5344CB8AC3E}">
        <p14:creationId xmlns:p14="http://schemas.microsoft.com/office/powerpoint/2010/main" xmlns="" val="178332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Не достаточно, чтобы просто изменить поведение ради удобства или показывать всем свое праведное лицо. Сердце (разум) необходимо изменить, и тогда результаты проявят истинную природу этого сердца.  "Нам необходимо постоянное чувствовать излитие чистых мыслей, и разрушительное влияние злых мыслей. Наши мысли должны основываться на святых истинах.   Давайте сохраним их в чистоте и истине, чтобы тем самым сохранить душу. - Е.Уайт, Знамения времени, 23 августа 1905 г.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Предположим вам нужно было рассказать всем ваши мысли за последние 24 часа. Что бы вы рассказали? Насколько вам было бы неловко это делать? Каков будет ваш ответ, какие изменения необходимо будет сделать? </a:t>
            </a:r>
            <a:endParaRPr lang="ru-RU"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12</a:t>
            </a:fld>
            <a:endParaRPr lang="en-US"/>
          </a:p>
        </p:txBody>
      </p:sp>
    </p:spTree>
    <p:extLst>
      <p:ext uri="{BB962C8B-B14F-4D97-AF65-F5344CB8AC3E}">
        <p14:creationId xmlns:p14="http://schemas.microsoft.com/office/powerpoint/2010/main" xmlns="" val="85265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Мысли - источник болезней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Что вас в жизни пугает? Какие у вас выработаны способы, чтобы доверять Господу, несмотря на страх? В конце концов, Господь сильнее, чем все опасности, встречающиеся на пути?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13</a:t>
            </a:fld>
            <a:endParaRPr lang="en-US"/>
          </a:p>
        </p:txBody>
      </p:sp>
    </p:spTree>
    <p:extLst>
      <p:ext uri="{BB962C8B-B14F-4D97-AF65-F5344CB8AC3E}">
        <p14:creationId xmlns:p14="http://schemas.microsoft.com/office/powerpoint/2010/main" xmlns="" val="352295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Сколько страданий испытывает человек посредством мыслей. Психолог Филипп </a:t>
            </a:r>
            <a:r>
              <a:rPr lang="ru-RU" sz="1200" kern="1200" dirty="0" err="1" smtClean="0">
                <a:solidFill>
                  <a:schemeClr val="tx1"/>
                </a:solidFill>
                <a:latin typeface="+mn-lt"/>
                <a:ea typeface="+mn-ea"/>
                <a:cs typeface="+mn-cs"/>
              </a:rPr>
              <a:t>Зимбардо</a:t>
            </a:r>
            <a:r>
              <a:rPr lang="ru-RU" sz="1200" kern="1200" dirty="0" smtClean="0">
                <a:solidFill>
                  <a:schemeClr val="tx1"/>
                </a:solidFill>
                <a:latin typeface="+mn-lt"/>
                <a:ea typeface="+mn-ea"/>
                <a:cs typeface="+mn-cs"/>
              </a:rPr>
              <a:t> в своей книге "Психология и жизнь" рассказывает о случае, произошедшим с девушкой, которую забрали в больницу, потому что она страшно боялась смерти. По внешнему виду с ней все было в порядке, но все же доктор оставил ее на ночь в больнице, чтобы понаблюдать ее. Несколько часов спустя она умерла. Проведенные позже исследования показали, что несколькими годами раньше, экстрасенс предсказал ей, что на 23 день рождения она умрет. Эта девушка умерла, став жертвой своего собственного панического состояния, за день до своего 23-летия. Безусловно, человек может сильно страдать из-за собственных негативных мыслей; отсюда следует помнить важность здорового мышления. </a:t>
            </a:r>
            <a:endParaRPr lang="en-US" dirty="0"/>
          </a:p>
          <a:p>
            <a:r>
              <a:rPr lang="ru-RU" sz="1200" kern="1200" dirty="0" smtClean="0">
                <a:solidFill>
                  <a:schemeClr val="tx1"/>
                </a:solidFill>
                <a:latin typeface="+mn-lt"/>
                <a:ea typeface="+mn-ea"/>
                <a:cs typeface="+mn-cs"/>
              </a:rPr>
              <a:t>Также важно еще помнить: мы можем пагубно влиять на мысли других людей, выражая свою негативность.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14</a:t>
            </a:fld>
            <a:endParaRPr lang="en-US"/>
          </a:p>
        </p:txBody>
      </p:sp>
    </p:spTree>
    <p:extLst>
      <p:ext uri="{BB962C8B-B14F-4D97-AF65-F5344CB8AC3E}">
        <p14:creationId xmlns:p14="http://schemas.microsoft.com/office/powerpoint/2010/main" xmlns="" val="3261628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Слова - мощный инструмент, и для добра и для зла. Наши слова либо мотивируют, либо разрушают. В словах, которые мы произносим есть и жизнь, и смерть. Насколько нам необходимо быть осторожными с мыслями и чувствами, которые исходят с наших уст.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15</a:t>
            </a:fld>
            <a:endParaRPr lang="en-US"/>
          </a:p>
        </p:txBody>
      </p:sp>
    </p:spTree>
    <p:extLst>
      <p:ext uri="{BB962C8B-B14F-4D97-AF65-F5344CB8AC3E}">
        <p14:creationId xmlns:p14="http://schemas.microsoft.com/office/powerpoint/2010/main" xmlns="" val="351383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Прочитайте Деяния 14:2, 15:24 и </a:t>
            </a:r>
            <a:r>
              <a:rPr lang="ru-RU" sz="1200" b="1" kern="1200" dirty="0" err="1" smtClean="0">
                <a:solidFill>
                  <a:schemeClr val="tx1"/>
                </a:solidFill>
                <a:latin typeface="+mn-lt"/>
                <a:ea typeface="+mn-ea"/>
                <a:cs typeface="+mn-cs"/>
              </a:rPr>
              <a:t>Гал</a:t>
            </a:r>
            <a:r>
              <a:rPr lang="ru-RU" sz="1200" b="1" kern="1200" dirty="0" smtClean="0">
                <a:solidFill>
                  <a:schemeClr val="tx1"/>
                </a:solidFill>
                <a:latin typeface="+mn-lt"/>
                <a:ea typeface="+mn-ea"/>
                <a:cs typeface="+mn-cs"/>
              </a:rPr>
              <a:t>. 3:1. Что эти тексты говорят нам о силе влияния на людей негативно?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0AF091-FAD4-924E-9BA2-CBE00F77C581}" type="slidenum">
              <a:rPr lang="en-US" smtClean="0"/>
              <a:pPr/>
              <a:t>16</a:t>
            </a:fld>
            <a:endParaRPr lang="en-US"/>
          </a:p>
        </p:txBody>
      </p:sp>
    </p:spTree>
    <p:extLst>
      <p:ext uri="{BB962C8B-B14F-4D97-AF65-F5344CB8AC3E}">
        <p14:creationId xmlns:p14="http://schemas.microsoft.com/office/powerpoint/2010/main" xmlns="" val="85624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"Если вы не чувствуете легкости и радости на сердце, не рассказывайте о своих чувствах. Не омрачайте своей тенью жизнь окружающих. Холодная религия, в которой нет солнечного света и тепла, никогда не привлечет души ко Христу, но уведет их от Него в сети, которые расставил сатана, чтобы уловить заблудших" (Е.Уайт, Служение Исцеления, гл. 41)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Вспомните, когда чьи-то слова разрушили ваши мечты. Уверены ли вы, что вы со своей стороны никому никогда так не сделаете?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17</a:t>
            </a:fld>
            <a:endParaRPr lang="en-US"/>
          </a:p>
        </p:txBody>
      </p:sp>
    </p:spTree>
    <p:extLst>
      <p:ext uri="{BB962C8B-B14F-4D97-AF65-F5344CB8AC3E}">
        <p14:creationId xmlns:p14="http://schemas.microsoft.com/office/powerpoint/2010/main" xmlns="" val="53811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Здоровое мышление</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"Наконец, братия мои, что только истинно, что честно, что справедливо, что чисто, что любезно, что достославно, что только добродетель и похвала, о том и помышляйте" (</a:t>
            </a:r>
            <a:r>
              <a:rPr lang="ru-RU" sz="1200" b="1" kern="1200" dirty="0" err="1" smtClean="0">
                <a:solidFill>
                  <a:schemeClr val="tx1"/>
                </a:solidFill>
                <a:latin typeface="+mn-lt"/>
                <a:ea typeface="+mn-ea"/>
                <a:cs typeface="+mn-cs"/>
              </a:rPr>
              <a:t>Филп</a:t>
            </a:r>
            <a:r>
              <a:rPr lang="ru-RU" sz="1200" b="1" kern="1200" dirty="0" smtClean="0">
                <a:solidFill>
                  <a:schemeClr val="tx1"/>
                </a:solidFill>
                <a:latin typeface="+mn-lt"/>
                <a:ea typeface="+mn-ea"/>
                <a:cs typeface="+mn-cs"/>
              </a:rPr>
              <a:t>. 4:8).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 чем сущность слов Павла в этом стихе? Что является ключевым моментом в его словах? </a:t>
            </a:r>
            <a:r>
              <a:rPr lang="ru-RU" sz="1200" i="1" kern="1200" dirty="0" smtClean="0">
                <a:solidFill>
                  <a:schemeClr val="tx1"/>
                </a:solidFill>
                <a:latin typeface="+mn-lt"/>
                <a:ea typeface="+mn-ea"/>
                <a:cs typeface="+mn-cs"/>
              </a:rPr>
              <a:t> см. также 2 Петра 3:1,2.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0AF091-FAD4-924E-9BA2-CBE00F77C581}" type="slidenum">
              <a:rPr lang="en-US" smtClean="0"/>
              <a:pPr/>
              <a:t>18</a:t>
            </a:fld>
            <a:endParaRPr lang="en-US"/>
          </a:p>
        </p:txBody>
      </p:sp>
    </p:spTree>
    <p:extLst>
      <p:ext uri="{BB962C8B-B14F-4D97-AF65-F5344CB8AC3E}">
        <p14:creationId xmlns:p14="http://schemas.microsoft.com/office/powerpoint/2010/main" xmlns="" val="68852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Запоминать, повторять, думать, и размышлять над словами, записанными в Библии - это самые великие духовные благословения доступные нам, и это действенный способ развивать, как Петр называет, "здоровое мышление" (2Петра 3:1).   Многие люди обрели неоценимые благословения, запоминая эти заветные библейские тексты. И когда наступают минуты беспокойства, сомнения, страха, разочарования или искушения, они повторяют наизусть эти стихи в своих мыслях и получают облегчение и покой через силу Духа Святого.</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наше время очень много заманчивых соперников (телевидение, компьютеры, и др.), наше поколение верующих зачастую откладывают Библию на дальнюю полку. Поэтому очень важно посвятить себя ежедневному чтению Слова Божьего, чтобы в мире отражать Его. Слово Божье единственное наше истинное укрепление, которое у нас есть против натиска мирского в наших жизнях.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Еще раз взгляните на текст выше. Составьте список того, с чем вы сталкиваетесь и что истинно, чисто, любезно, и т.д. Из чего этот список состоит? Что общего в этих пунктах?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0AF091-FAD4-924E-9BA2-CBE00F77C581}" type="slidenum">
              <a:rPr lang="en-US" smtClean="0"/>
              <a:pPr/>
              <a:t>19</a:t>
            </a:fld>
            <a:endParaRPr lang="en-US"/>
          </a:p>
        </p:txBody>
      </p:sp>
    </p:spTree>
    <p:extLst>
      <p:ext uri="{BB962C8B-B14F-4D97-AF65-F5344CB8AC3E}">
        <p14:creationId xmlns:p14="http://schemas.microsoft.com/office/powerpoint/2010/main" xmlns="" val="2072882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Молитва - еще один способ оградить свой разум от проблем. Когда мы разговариваем с Богом, иногда мелькают мысли похотливого или эгоистичного характера. Приобретая молитвенные привычки, мы получаем достоверную защиту от греховных мыслей, и следовательно от греховных действий.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В Библии все ясно: Бог заботиться о наших мыслях, потому что наши мысли влияют на наши слова, действия, и на все состояние. Господь желает, чтобы у нас были добрые мысли, потому что хорошие мысли - "здоровое мышление" - приносит нам пользу, и на физическом уровне и на духовном. Добрая весть для каждого в этом, что по средством изучения Библии, через молитву и действие Духа Святого, мы можем сохранить наш разум и сердце в таком состоянии, чтобы поднимать настроение и себе и окружающим.</a:t>
            </a:r>
          </a:p>
          <a:p>
            <a:endParaRPr lang="en-US" sz="1200" kern="1200" dirty="0" smtClean="0">
              <a:solidFill>
                <a:schemeClr val="tx1"/>
              </a:solidFill>
              <a:effectLst/>
              <a:latin typeface="+mn-lt"/>
              <a:ea typeface="+mn-ea"/>
              <a:cs typeface="+mn-cs"/>
            </a:endParaRPr>
          </a:p>
          <a:p>
            <a:r>
              <a:rPr lang="ru-RU" sz="1200" b="1" kern="1200" cap="all" dirty="0" smtClean="0">
                <a:solidFill>
                  <a:schemeClr val="tx1"/>
                </a:solidFill>
                <a:latin typeface="+mn-lt"/>
                <a:ea typeface="+mn-ea"/>
                <a:cs typeface="+mn-cs"/>
              </a:rPr>
              <a:t>Мысли нашего сердца</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13 </a:t>
            </a:r>
            <a:r>
              <a:rPr lang="ru-RU" sz="1200" b="1" kern="1200" dirty="0" err="1" smtClean="0">
                <a:solidFill>
                  <a:schemeClr val="tx1"/>
                </a:solidFill>
                <a:latin typeface="+mn-lt"/>
                <a:ea typeface="+mn-ea"/>
                <a:cs typeface="+mn-cs"/>
              </a:rPr>
              <a:t>Цар</a:t>
            </a:r>
            <a:r>
              <a:rPr lang="ru-RU" sz="1200" b="1" kern="1200" dirty="0" smtClean="0">
                <a:solidFill>
                  <a:schemeClr val="tx1"/>
                </a:solidFill>
                <a:latin typeface="+mn-lt"/>
                <a:ea typeface="+mn-ea"/>
                <a:cs typeface="+mn-cs"/>
              </a:rPr>
              <a:t>. 8:39 , </a:t>
            </a:r>
            <a:r>
              <a:rPr lang="ru-RU" sz="1200" b="1" kern="1200" dirty="0" err="1" smtClean="0">
                <a:solidFill>
                  <a:schemeClr val="tx1"/>
                </a:solidFill>
                <a:latin typeface="+mn-lt"/>
                <a:ea typeface="+mn-ea"/>
                <a:cs typeface="+mn-cs"/>
              </a:rPr>
              <a:t>Пс</a:t>
            </a:r>
            <a:r>
              <a:rPr lang="ru-RU" sz="1200" b="1" kern="1200" dirty="0" smtClean="0">
                <a:solidFill>
                  <a:schemeClr val="tx1"/>
                </a:solidFill>
                <a:latin typeface="+mn-lt"/>
                <a:ea typeface="+mn-ea"/>
                <a:cs typeface="+mn-cs"/>
              </a:rPr>
              <a:t>. 18:14, 1 Пар. 28:9, 1 </a:t>
            </a:r>
            <a:r>
              <a:rPr lang="ru-RU" sz="1200" b="1" kern="1200" dirty="0" err="1" smtClean="0">
                <a:solidFill>
                  <a:schemeClr val="tx1"/>
                </a:solidFill>
                <a:latin typeface="+mn-lt"/>
                <a:ea typeface="+mn-ea"/>
                <a:cs typeface="+mn-cs"/>
              </a:rPr>
              <a:t>Цар</a:t>
            </a:r>
            <a:r>
              <a:rPr lang="ru-RU" sz="1200" b="1" kern="1200" dirty="0" smtClean="0">
                <a:solidFill>
                  <a:schemeClr val="tx1"/>
                </a:solidFill>
                <a:latin typeface="+mn-lt"/>
                <a:ea typeface="+mn-ea"/>
                <a:cs typeface="+mn-cs"/>
              </a:rPr>
              <a:t>. 16:7. Какой ключевой момент записан в этих текстах? Более того важно, как эта истина должна оказывать влияние на нас и  на то, как мы думаем? Этот фактор заставляет вас нервничать и бояться или дает вам надежду? Или то и другое? Проанализируйте ваш ответ. </a:t>
            </a:r>
            <a:endParaRPr lang="ru-RU"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20</a:t>
            </a:fld>
            <a:endParaRPr lang="en-US"/>
          </a:p>
        </p:txBody>
      </p:sp>
    </p:spTree>
    <p:extLst>
      <p:ext uri="{BB962C8B-B14F-4D97-AF65-F5344CB8AC3E}">
        <p14:creationId xmlns:p14="http://schemas.microsoft.com/office/powerpoint/2010/main" xmlns="" val="7315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a:t>
            </a:r>
            <a:r>
              <a:rPr lang="ru-RU" sz="1200" b="1" kern="1200" dirty="0" err="1" smtClean="0">
                <a:solidFill>
                  <a:schemeClr val="tx1"/>
                </a:solidFill>
                <a:latin typeface="+mn-lt"/>
                <a:ea typeface="+mn-ea"/>
                <a:cs typeface="+mn-cs"/>
              </a:rPr>
              <a:t>Флп</a:t>
            </a:r>
            <a:r>
              <a:rPr lang="ru-RU" sz="1200" b="1" kern="1200" dirty="0" smtClean="0">
                <a:solidFill>
                  <a:schemeClr val="tx1"/>
                </a:solidFill>
                <a:latin typeface="+mn-lt"/>
                <a:ea typeface="+mn-ea"/>
                <a:cs typeface="+mn-cs"/>
              </a:rPr>
              <a:t>. 4:8).</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3</a:t>
            </a:fld>
            <a:endParaRPr lang="en-US"/>
          </a:p>
        </p:txBody>
      </p:sp>
    </p:spTree>
    <p:extLst>
      <p:ext uri="{BB962C8B-B14F-4D97-AF65-F5344CB8AC3E}">
        <p14:creationId xmlns:p14="http://schemas.microsoft.com/office/powerpoint/2010/main" xmlns="" val="86611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"Ибо Ты один знаешь сердце всех сынов человеческих" (3Цар. 8:39).  Часто слово "сердце" в Библии используется как место, где хранятся мысли и эмоции (см. </a:t>
            </a:r>
            <a:r>
              <a:rPr lang="ru-RU" sz="1200" kern="1200" dirty="0" err="1" smtClean="0">
                <a:solidFill>
                  <a:schemeClr val="tx1"/>
                </a:solidFill>
                <a:latin typeface="+mn-lt"/>
                <a:ea typeface="+mn-ea"/>
                <a:cs typeface="+mn-cs"/>
              </a:rPr>
              <a:t>Мф</a:t>
            </a:r>
            <a:r>
              <a:rPr lang="ru-RU" sz="1200" kern="1200" dirty="0" smtClean="0">
                <a:solidFill>
                  <a:schemeClr val="tx1"/>
                </a:solidFill>
                <a:latin typeface="+mn-lt"/>
                <a:ea typeface="+mn-ea"/>
                <a:cs typeface="+mn-cs"/>
              </a:rPr>
              <a:t>. 9:4). Только Бог имеет доступ к нашей умственной деятельности, Он знает наши истинные намерения и тайные желания. Ничего, даже мимолетная мысль, не может быть сокрыто от Создателя.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Преимущество в том, что Бог знает нашу душу.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21</a:t>
            </a:fld>
            <a:endParaRPr lang="en-US"/>
          </a:p>
        </p:txBody>
      </p:sp>
    </p:spTree>
    <p:extLst>
      <p:ext uri="{BB962C8B-B14F-4D97-AF65-F5344CB8AC3E}">
        <p14:creationId xmlns:p14="http://schemas.microsoft.com/office/powerpoint/2010/main" xmlns="" val="295109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Когда человек сильно разочарован или расстроен, чтобы внятно произнести свою просьбу, Господь уже знает его нужду. Человек может видеть и судить о внешности и поведении только на поверхности, и пытаться представить что этот человек думает; Бог читает мысли так, как никто больше не может.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Аналогично, сатана и его ангелы могут только наблюдать, слушать и оценивать человеческое поведение. "Сатана не может читать наши мысли, но он может видеть наши действия, слышать слова; и так как у него огромный опыт и знания обо всем человечестве, он может придумывать свои искушения, и пользуется нашим слабым характером". - Е.Уайт, </a:t>
            </a:r>
            <a:r>
              <a:rPr lang="ru-RU" sz="1200" kern="1200" dirty="0" err="1" smtClean="0">
                <a:solidFill>
                  <a:schemeClr val="tx1"/>
                </a:solidFill>
                <a:latin typeface="+mn-lt"/>
                <a:ea typeface="+mn-ea"/>
                <a:cs typeface="+mn-cs"/>
              </a:rPr>
              <a:t>Ревью</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энд</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Геральд</a:t>
            </a:r>
            <a:r>
              <a:rPr lang="ru-RU" sz="1200" kern="1200" dirty="0" smtClean="0">
                <a:solidFill>
                  <a:schemeClr val="tx1"/>
                </a:solidFill>
                <a:latin typeface="+mn-lt"/>
                <a:ea typeface="+mn-ea"/>
                <a:cs typeface="+mn-cs"/>
              </a:rPr>
              <a:t>, 19 мая 1891 г.</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0AF091-FAD4-924E-9BA2-CBE00F77C581}" type="slidenum">
              <a:rPr lang="en-US" smtClean="0"/>
              <a:pPr/>
              <a:t>22</a:t>
            </a:fld>
            <a:endParaRPr lang="en-US"/>
          </a:p>
        </p:txBody>
      </p:sp>
    </p:spTree>
    <p:extLst>
      <p:ext uri="{BB962C8B-B14F-4D97-AF65-F5344CB8AC3E}">
        <p14:creationId xmlns:p14="http://schemas.microsoft.com/office/powerpoint/2010/main" xmlns="" val="258766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Каждый день, решая разные вопросы (личные или рабочие) или думая о людях, остановитесь ненадолго и произнесите тихую молитву Богу. Насладитесь этим личным диалогом с Господом один на один. Никто во всей Вселенной не сможет участвовать в вашем разговоре. Позволяя Христу управлять вашими мыслями, вы получаете защиту от любых искушений и приобретаете духовные благословения. Этот процесс, без сомнения, поможет вам стать ближе к Господу.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23</a:t>
            </a:fld>
            <a:endParaRPr lang="en-US"/>
          </a:p>
        </p:txBody>
      </p:sp>
    </p:spTree>
    <p:extLst>
      <p:ext uri="{BB962C8B-B14F-4D97-AF65-F5344CB8AC3E}">
        <p14:creationId xmlns:p14="http://schemas.microsoft.com/office/powerpoint/2010/main" xmlns="" val="3166034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 сегодняшний урок помогает вам лучше понять библейское наставление не судить других? Как часто ваши намерения не оценили правильно те, кто не знают вашего сердца? Почему так важно не судить и их?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мир </a:t>
            </a:r>
            <a:r>
              <a:rPr lang="ru-RU" sz="1200" b="1" kern="1200" cap="all" dirty="0" err="1" smtClean="0">
                <a:solidFill>
                  <a:schemeClr val="tx1"/>
                </a:solidFill>
                <a:latin typeface="+mn-lt"/>
                <a:ea typeface="+mn-ea"/>
                <a:cs typeface="+mn-cs"/>
              </a:rPr>
              <a:t>христа</a:t>
            </a:r>
            <a:r>
              <a:rPr lang="ru-RU" sz="1200" b="1" kern="1200" cap="all" dirty="0" smtClean="0">
                <a:solidFill>
                  <a:schemeClr val="tx1"/>
                </a:solidFill>
                <a:latin typeface="+mn-lt"/>
                <a:ea typeface="+mn-ea"/>
                <a:cs typeface="+mn-cs"/>
              </a:rPr>
              <a:t> в наших сердцах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Прочитайте Кол. 3:1-17. Какие конкретные действия мы призваны делать, чтобы жить такой жизнью во Христе, которая обещана нам?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Этот отрывок подводит нас к основанию морального и аморального поведения, сердце и ума. Он также акцентирует внимание на том, что только Он может работать в нас, управляя нашими мыслями, и это Иисус Христос: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24</a:t>
            </a:fld>
            <a:endParaRPr lang="en-US"/>
          </a:p>
        </p:txBody>
      </p:sp>
    </p:spTree>
    <p:extLst>
      <p:ext uri="{BB962C8B-B14F-4D97-AF65-F5344CB8AC3E}">
        <p14:creationId xmlns:p14="http://schemas.microsoft.com/office/powerpoint/2010/main" xmlns="" val="305022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 да владычествует в сердцах ваших мир Божий" (Кол. 3:15). Пометьте выражения "направьте ваши сердца", "направьте ваши умы", "облекитесь в любовь", "да владычествует мир Божий".  Эти выражения указывают на то, что избегать грех и приобретать добродетель - это вопрос выбора и подготовки, а не случайность. Грех может быть удален, только когда на сердце и мысли действует сила небесная. Христос есть источник добродетели и благости. Только Христос, если мы Его примем в наше сердце, может дать истинный мир душе и ясность нашим мыслям. </a:t>
            </a:r>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Наш разум, как центр нашего существования, нужно отдать в руки Иисуса. В этом состоит целостное развитие нашего характера, нельзя полагаться только на обстоятельства. Греховные наклонности и испорченная окружающая среда искажают чистоту нашего разума и мыслей. Но Господь никогда нас не оставит одинокими; Он простирает Свою руку помощи всем, кто этого желает. "Если наши мысли будут сосредоточены на Боге, они будут руководимы Божественной силой и любовью". Поэтому мы должны "жить, повинуясь словам, которые исходят из уст Христа" - Е. Уайт, Разум, характер, личность - 2т. гл. 73. </a:t>
            </a:r>
            <a:endParaRPr lang="en-US" dirty="0"/>
          </a:p>
          <a:p>
            <a:r>
              <a:rPr lang="ru-RU" sz="1200" kern="1200" dirty="0" smtClean="0">
                <a:solidFill>
                  <a:schemeClr val="tx1"/>
                </a:solidFill>
                <a:latin typeface="+mn-lt"/>
                <a:ea typeface="+mn-ea"/>
                <a:cs typeface="+mn-cs"/>
              </a:rPr>
              <a:t>Во время духовной борьбы человек легко искушается, и становиться трудно изменить его негативные мысли. В такие минуты легче всего изменить окружение и место деятельности. С молитвой и уверенностью в Боге возможно полностью изменить такое состояние души.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25</a:t>
            </a:fld>
            <a:endParaRPr lang="en-US"/>
          </a:p>
        </p:txBody>
      </p:sp>
    </p:spTree>
    <p:extLst>
      <p:ext uri="{BB962C8B-B14F-4D97-AF65-F5344CB8AC3E}">
        <p14:creationId xmlns:p14="http://schemas.microsoft.com/office/powerpoint/2010/main" xmlns="" val="3763863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5288" y="385763"/>
            <a:ext cx="3316287" cy="2486025"/>
          </a:xfrm>
        </p:spPr>
      </p:sp>
      <p:sp>
        <p:nvSpPr>
          <p:cNvPr id="3" name="Notes Placeholder 2"/>
          <p:cNvSpPr>
            <a:spLocks noGrp="1"/>
          </p:cNvSpPr>
          <p:nvPr>
            <p:ph type="body" idx="1"/>
          </p:nvPr>
        </p:nvSpPr>
        <p:spPr>
          <a:xfrm>
            <a:off x="685800" y="2953887"/>
            <a:ext cx="5486400" cy="4114800"/>
          </a:xfrm>
        </p:spPr>
        <p:txBody>
          <a:bodyPr/>
          <a:lstStyle/>
          <a:p>
            <a:r>
              <a:rPr lang="ru-RU" sz="1200" b="1" kern="1200" dirty="0" smtClean="0">
                <a:solidFill>
                  <a:schemeClr val="tx1"/>
                </a:solidFill>
                <a:latin typeface="+mn-lt"/>
                <a:ea typeface="+mn-ea"/>
                <a:cs typeface="+mn-cs"/>
              </a:rPr>
              <a:t>Мысли - это процесс покрытый тайной, который происходит в голове человека. В действительности мы даже до конца не знаем, что он из себя представляет, или как он работает. В большинстве случаев, в нашем подсознании, мы сами делаем выбор относительно наших будущих действий. Мысль может быстро меняться. Мы просто делаем выбор - изменить ее. (В некоторых случаях, однако, умственное заболевание может влиять на человеческую способность изменять свои мысли так быстро, поэтому в этом случае требуется профессиональная помощь). А какие у вас мысли? А если плохие или неправильные мысли приходят в голову, что вы начинаете делать в таком случае?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дальнейшее изучение: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"Драгоценнее чем золотой слиток </a:t>
            </a:r>
            <a:r>
              <a:rPr lang="ru-RU" sz="1200" kern="1200" dirty="0" err="1" smtClean="0">
                <a:solidFill>
                  <a:schemeClr val="tx1"/>
                </a:solidFill>
                <a:latin typeface="+mn-lt"/>
                <a:ea typeface="+mn-ea"/>
                <a:cs typeface="+mn-cs"/>
              </a:rPr>
              <a:t>Офира</a:t>
            </a:r>
            <a:r>
              <a:rPr lang="ru-RU" sz="1200" kern="1200" dirty="0" smtClean="0">
                <a:solidFill>
                  <a:schemeClr val="tx1"/>
                </a:solidFill>
                <a:latin typeface="+mn-lt"/>
                <a:ea typeface="+mn-ea"/>
                <a:cs typeface="+mn-cs"/>
              </a:rPr>
              <a:t> может быть только сила правильной мысли. Мы должны ценить данное нам право контролировать свои мысли ... Каждая нечистая мысль оскверняет душу, ухудшает нравственность человека, и уничтожает восприятие Святого Духа.  Она затмевает духовное видение, и таким образом, человек не способен созерцать Бога. Господь прощает каждого кающегося грешника; но несмотря на это, душа все равно омрачена.  Всех грязных разговоров и мыслей нужно избегать, чтобы быть способным четко видеть духовные истины... Нам нужно использовать все средства, которыми Бог наделил нас для того, чтобы мы развивали и контролировали наши мысли. Наша обязанность в том, чтобы приводить наши мысли в гармонию с мыслями Христа. Его истина освящает нас, наше тело, душу, дух, и мы обретаем силу стать выше всех искушений". - Е. Уайт, Знамение времени, 23 августа, 1905 г.    </a:t>
            </a:r>
          </a:p>
          <a:p>
            <a:r>
              <a:rPr lang="ru-RU" sz="1200" kern="1200" dirty="0" smtClean="0">
                <a:solidFill>
                  <a:schemeClr val="tx1"/>
                </a:solidFill>
                <a:latin typeface="+mn-lt"/>
                <a:ea typeface="+mn-ea"/>
                <a:cs typeface="+mn-cs"/>
              </a:rPr>
              <a:t> </a:t>
            </a:r>
          </a:p>
          <a:p>
            <a:r>
              <a:rPr lang="ru-RU" sz="1200" b="1" kern="1200" cap="all" dirty="0" smtClean="0">
                <a:solidFill>
                  <a:schemeClr val="tx1"/>
                </a:solidFill>
                <a:latin typeface="+mn-lt"/>
                <a:ea typeface="+mn-ea"/>
                <a:cs typeface="+mn-cs"/>
              </a:rPr>
              <a:t>вопросы для обсуждения: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В чем смысл слов, записанных во 2 </a:t>
            </a:r>
            <a:r>
              <a:rPr lang="ru-RU" sz="1200" b="1" kern="1200" dirty="0" err="1" smtClean="0">
                <a:solidFill>
                  <a:schemeClr val="tx1"/>
                </a:solidFill>
                <a:latin typeface="+mn-lt"/>
                <a:ea typeface="+mn-ea"/>
                <a:cs typeface="+mn-cs"/>
              </a:rPr>
              <a:t>Кор</a:t>
            </a:r>
            <a:r>
              <a:rPr lang="ru-RU" sz="1200" b="1" kern="1200" dirty="0" smtClean="0">
                <a:solidFill>
                  <a:schemeClr val="tx1"/>
                </a:solidFill>
                <a:latin typeface="+mn-lt"/>
                <a:ea typeface="+mn-ea"/>
                <a:cs typeface="+mn-cs"/>
              </a:rPr>
              <a:t>. 10:5 "пленяем всякое помышление в послушание Христу"? Чему этот текст нас учит?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0AF091-FAD4-924E-9BA2-CBE00F77C581}" type="slidenum">
              <a:rPr lang="en-US" smtClean="0"/>
              <a:pPr/>
              <a:t>26</a:t>
            </a:fld>
            <a:endParaRPr lang="en-US"/>
          </a:p>
        </p:txBody>
      </p:sp>
    </p:spTree>
    <p:extLst>
      <p:ext uri="{BB962C8B-B14F-4D97-AF65-F5344CB8AC3E}">
        <p14:creationId xmlns:p14="http://schemas.microsoft.com/office/powerpoint/2010/main" xmlns="" val="1937432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b="1" kern="1200" dirty="0" smtClean="0">
                <a:solidFill>
                  <a:schemeClr val="tx1"/>
                </a:solidFill>
                <a:latin typeface="+mn-lt"/>
                <a:ea typeface="+mn-ea"/>
                <a:cs typeface="+mn-cs"/>
              </a:rPr>
              <a:t>Каким образом влияет и работает Интернет, телевидение, чтение развлекательной литературы, рекламы и другое в вашем разуме? Какое влияние оказывают эти источники на ваше мышление? Зачем мы обманываем себя, когда верим в то, что то, что мы читаем или смотрим, никак не влияет на наше мышление?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27</a:t>
            </a:fld>
            <a:endParaRPr lang="en-US"/>
          </a:p>
        </p:txBody>
      </p:sp>
    </p:spTree>
    <p:extLst>
      <p:ext uri="{BB962C8B-B14F-4D97-AF65-F5344CB8AC3E}">
        <p14:creationId xmlns:p14="http://schemas.microsoft.com/office/powerpoint/2010/main" xmlns="" val="1931957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b="1" kern="1200" dirty="0" smtClean="0">
                <a:solidFill>
                  <a:schemeClr val="tx1"/>
                </a:solidFill>
                <a:latin typeface="+mn-lt"/>
                <a:ea typeface="+mn-ea"/>
                <a:cs typeface="+mn-cs"/>
              </a:rPr>
              <a:t>Насколько вы осторожны со словами, которые часто отражают ваши мысли? Как можно быть уверенными, что ваши слова всегда работают во благо?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28</a:t>
            </a:fld>
            <a:endParaRPr lang="en-US"/>
          </a:p>
        </p:txBody>
      </p:sp>
    </p:spTree>
    <p:extLst>
      <p:ext uri="{BB962C8B-B14F-4D97-AF65-F5344CB8AC3E}">
        <p14:creationId xmlns:p14="http://schemas.microsoft.com/office/powerpoint/2010/main" xmlns="" val="95598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Исцеляющее обещание</a:t>
            </a:r>
            <a:endParaRPr lang="en-US" b="1" dirty="0" smtClean="0"/>
          </a:p>
          <a:p>
            <a:pPr algn="ctr">
              <a:buNone/>
            </a:pPr>
            <a:endParaRPr lang="ru-RU" sz="1200" b="1" smtClean="0"/>
          </a:p>
          <a:p>
            <a:pPr algn="ctr">
              <a:buNone/>
            </a:pPr>
            <a:r>
              <a:rPr lang="ru-RU" sz="1200" b="1" smtClean="0"/>
              <a:t>"</a:t>
            </a:r>
            <a:r>
              <a:rPr lang="ru-RU" sz="1200" b="1"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a:t>
            </a:r>
          </a:p>
          <a:p>
            <a:pPr algn="ctr">
              <a:buNone/>
            </a:pPr>
            <a:r>
              <a:rPr lang="ru-RU" sz="1200" b="1" dirty="0" smtClean="0"/>
              <a:t>(</a:t>
            </a:r>
            <a:r>
              <a:rPr lang="ru-RU" sz="1200" b="1" dirty="0" err="1" smtClean="0"/>
              <a:t>Флп</a:t>
            </a:r>
            <a:r>
              <a:rPr lang="ru-RU" sz="1200" b="1" dirty="0" smtClean="0"/>
              <a:t>. 4:8).</a:t>
            </a:r>
            <a:endParaRPr lang="ru-RU"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29</a:t>
            </a:fld>
            <a:endParaRPr lang="en-US"/>
          </a:p>
        </p:txBody>
      </p:sp>
    </p:spTree>
    <p:extLst>
      <p:ext uri="{BB962C8B-B14F-4D97-AF65-F5344CB8AC3E}">
        <p14:creationId xmlns:p14="http://schemas.microsoft.com/office/powerpoint/2010/main" xmlns="" val="160031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сегодняшний день одна из самых используемых форм психологического вмешательства </a:t>
            </a:r>
            <a:r>
              <a:rPr lang="ru-RU" sz="1200" kern="1200" dirty="0" err="1" smtClean="0">
                <a:solidFill>
                  <a:schemeClr val="tx1"/>
                </a:solidFill>
                <a:latin typeface="+mn-lt"/>
                <a:ea typeface="+mn-ea"/>
                <a:cs typeface="+mn-cs"/>
              </a:rPr>
              <a:t>когнитивно</a:t>
            </a:r>
            <a:r>
              <a:rPr lang="ru-RU" sz="1200" kern="1200" dirty="0" smtClean="0">
                <a:solidFill>
                  <a:schemeClr val="tx1"/>
                </a:solidFill>
                <a:latin typeface="+mn-lt"/>
                <a:ea typeface="+mn-ea"/>
                <a:cs typeface="+mn-cs"/>
              </a:rPr>
              <a:t> - поведенческая терапия (КПТ) основана на утверждении, что большинство психологических проблем разрешаются путем определения и изменения ошибочного или неприятного восприятия вещей, мыслей или поведения.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4</a:t>
            </a:fld>
            <a:endParaRPr lang="en-US"/>
          </a:p>
        </p:txBody>
      </p:sp>
    </p:spTree>
    <p:extLst>
      <p:ext uri="{BB962C8B-B14F-4D97-AF65-F5344CB8AC3E}">
        <p14:creationId xmlns:p14="http://schemas.microsoft.com/office/powerpoint/2010/main" xmlns="" val="266385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Люди, страдающие депрессией, склонны воспринимать факт негативно; люди, которые часто тревожатся, склонны смотреть на будущее с опаской; те, у кого занижена самооценка максимизируют успехи других и минимизируют свои собственные. </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5</a:t>
            </a:fld>
            <a:endParaRPr lang="en-US"/>
          </a:p>
        </p:txBody>
      </p:sp>
    </p:spTree>
    <p:extLst>
      <p:ext uri="{BB962C8B-B14F-4D97-AF65-F5344CB8AC3E}">
        <p14:creationId xmlns:p14="http://schemas.microsoft.com/office/powerpoint/2010/main" xmlns="" val="364363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Таким образом, КПТ  помогает людям выявлять и изменять  свои нездоровые привычки в мышлении и искать лучшие альтернативы, чтобы развивать желаемое поведение.</a:t>
            </a:r>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6</a:t>
            </a:fld>
            <a:endParaRPr lang="en-US"/>
          </a:p>
        </p:txBody>
      </p:sp>
    </p:spTree>
    <p:extLst>
      <p:ext uri="{BB962C8B-B14F-4D97-AF65-F5344CB8AC3E}">
        <p14:creationId xmlns:p14="http://schemas.microsoft.com/office/powerpoint/2010/main" xmlns="" val="259512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Библия показывает нам связь между мыслями и действиями (Лк 6:45). Хорошие мысли - это не только здоровье, но и чистота:  "Не заблуждаются ли умышляющие зло? Но милость и верность у благомыслящих" (Притчи 14:22).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7</a:t>
            </a:fld>
            <a:endParaRPr lang="en-US"/>
          </a:p>
        </p:txBody>
      </p:sp>
    </p:spTree>
    <p:extLst>
      <p:ext uri="{BB962C8B-B14F-4D97-AF65-F5344CB8AC3E}">
        <p14:creationId xmlns:p14="http://schemas.microsoft.com/office/powerpoint/2010/main" xmlns="" val="284494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Далее мы рассмотрим несколько библейских истин, которые помогут нам держать под контролем нашу мыслительную деятельность, разрешая Христу быть во главе наших мыслей.</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60AF091-FAD4-924E-9BA2-CBE00F77C581}" type="slidenum">
              <a:rPr lang="en-US" smtClean="0"/>
              <a:pPr/>
              <a:t>8</a:t>
            </a:fld>
            <a:endParaRPr lang="en-US"/>
          </a:p>
        </p:txBody>
      </p:sp>
    </p:spTree>
    <p:extLst>
      <p:ext uri="{BB962C8B-B14F-4D97-AF65-F5344CB8AC3E}">
        <p14:creationId xmlns:p14="http://schemas.microsoft.com/office/powerpoint/2010/main" xmlns="" val="4605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мысли: основа поведения </a:t>
            </a:r>
            <a:endParaRPr lang="ru-RU"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Прочитайте Марка 7:21-23 и Луки 6:45. Что эти тексты говорят нам о важности контролировать не только наши действия, поступки, слова, но также и мысли?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9</a:t>
            </a:fld>
            <a:endParaRPr lang="en-US"/>
          </a:p>
        </p:txBody>
      </p:sp>
    </p:spTree>
    <p:extLst>
      <p:ext uri="{BB962C8B-B14F-4D97-AF65-F5344CB8AC3E}">
        <p14:creationId xmlns:p14="http://schemas.microsoft.com/office/powerpoint/2010/main" xmlns="" val="155152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Люди, которые страдают от чрезмерной импульсивности не в состоянии сопротивляться побуждению украсть, напасть на кого-то, или играть в азартные игры. Специалисты в области психологического здоровья знают, что этим порывам часто предшествуют определенные мысли (или цепочка мыслей), которые приводят к нежелательному поведению.  Следовательно, пациентов обучают выявлять эти проблемы, избавиться от них незамедлительно, и занять свою голову чем -то еще. Таким образом, они начинают контролировать</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свои мысли, не позволяя плохим мыслям заполонять их разум. Действительно, греховным поступкам часто предшествуют именно мысли. (Разве это не называется искушением?) Долг каждого христианина – научиться делать с Божьей помощью первые шаги к этому процессу, потому что зацикливание на плохих мыслях неизбежно ведет ко греху.    </a:t>
            </a:r>
          </a:p>
          <a:p>
            <a:endParaRPr lang="en-US" dirty="0"/>
          </a:p>
        </p:txBody>
      </p:sp>
      <p:sp>
        <p:nvSpPr>
          <p:cNvPr id="4" name="Slide Number Placeholder 3"/>
          <p:cNvSpPr>
            <a:spLocks noGrp="1"/>
          </p:cNvSpPr>
          <p:nvPr>
            <p:ph type="sldNum" sz="quarter" idx="10"/>
          </p:nvPr>
        </p:nvSpPr>
        <p:spPr/>
        <p:txBody>
          <a:bodyPr/>
          <a:lstStyle/>
          <a:p>
            <a:fld id="{060AF091-FAD4-924E-9BA2-CBE00F77C581}" type="slidenum">
              <a:rPr lang="en-US" smtClean="0"/>
              <a:pPr/>
              <a:t>10</a:t>
            </a:fld>
            <a:endParaRPr lang="en-US"/>
          </a:p>
        </p:txBody>
      </p:sp>
    </p:spTree>
    <p:extLst>
      <p:ext uri="{BB962C8B-B14F-4D97-AF65-F5344CB8AC3E}">
        <p14:creationId xmlns:p14="http://schemas.microsoft.com/office/powerpoint/2010/main" xmlns="" val="84077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323224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9569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392824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113185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317819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417343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35883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312292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159198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153986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6459-2A9D-CB4A-ACFE-4A51410A6B03}" type="datetimeFigureOut">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124274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6459-2A9D-CB4A-ACFE-4A51410A6B03}" type="datetimeFigureOut">
              <a:rPr lang="en-US" smtClean="0"/>
              <a:pPr/>
              <a:t>12/27/2014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45800-CA44-F84E-B481-1FD9F9DB87A1}" type="slidenum">
              <a:rPr lang="en-US" smtClean="0"/>
              <a:pPr/>
              <a:t>‹#›</a:t>
            </a:fld>
            <a:endParaRPr lang="en-US"/>
          </a:p>
        </p:txBody>
      </p:sp>
    </p:spTree>
    <p:extLst>
      <p:ext uri="{BB962C8B-B14F-4D97-AF65-F5344CB8AC3E}">
        <p14:creationId xmlns:p14="http://schemas.microsoft.com/office/powerpoint/2010/main" xmlns="" val="364232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dventistwomensministries.org/"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51111"/>
          <a:stretch>
            <a:fillRect/>
          </a:stretch>
        </p:blipFill>
        <p:spPr bwMode="auto">
          <a:xfrm>
            <a:off x="1" y="3505200"/>
            <a:ext cx="9144000"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b="58889"/>
          <a:stretch>
            <a:fillRect/>
          </a:stretch>
        </p:blipFill>
        <p:spPr bwMode="auto">
          <a:xfrm>
            <a:off x="1" y="0"/>
            <a:ext cx="91440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a:xfrm>
            <a:off x="457200" y="2048376"/>
            <a:ext cx="8229600" cy="4525963"/>
          </a:xfrm>
        </p:spPr>
        <p:txBody>
          <a:bodyPr>
            <a:normAutofit fontScale="92500" lnSpcReduction="20000"/>
          </a:bodyPr>
          <a:lstStyle/>
          <a:p>
            <a:pPr marL="0" indent="0" algn="ctr">
              <a:buNone/>
            </a:pPr>
            <a:r>
              <a:rPr lang="ru-RU" sz="3600" dirty="0" smtClean="0"/>
              <a:t>Люди, которые страдают от чрезмерной импульсивности не в состоянии сопротивляться побуждению украсть, напасть на кого-то, или играть в азартные игры. </a:t>
            </a:r>
            <a:r>
              <a:rPr lang="ru-RU" sz="3600" dirty="0" smtClean="0">
                <a:effectLst>
                  <a:outerShdw blurRad="38100" dist="38100" dir="2700000" algn="tl">
                    <a:srgbClr val="000000">
                      <a:alpha val="43137"/>
                    </a:srgbClr>
                  </a:outerShdw>
                </a:effectLst>
              </a:rPr>
              <a:t>Специалисты в области психологического здоровья знают, что этим порывам часто предшествуют определенные мысли </a:t>
            </a:r>
            <a:r>
              <a:rPr lang="ru-RU" sz="3600" dirty="0" smtClean="0"/>
              <a:t>(или цепочка мыслей), которые приводят к нежелательному поведению.</a:t>
            </a:r>
            <a:endParaRPr lang="en-US" sz="3600" dirty="0">
              <a:solidFill>
                <a:srgbClr val="000000"/>
              </a:solidFill>
            </a:endParaRPr>
          </a:p>
        </p:txBody>
      </p:sp>
    </p:spTree>
    <p:extLst>
      <p:ext uri="{BB962C8B-B14F-4D97-AF65-F5344CB8AC3E}">
        <p14:creationId xmlns:p14="http://schemas.microsoft.com/office/powerpoint/2010/main" xmlns="" val="3459007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587932" y="2589923"/>
            <a:ext cx="8229600" cy="3833910"/>
          </a:xfrm>
        </p:spPr>
        <p:txBody>
          <a:bodyPr>
            <a:normAutofit fontScale="92500" lnSpcReduction="20000"/>
          </a:bodyPr>
          <a:lstStyle/>
          <a:p>
            <a:pPr algn="ctr"/>
            <a:r>
              <a:rPr lang="ru-RU" sz="3600" b="1" dirty="0" smtClean="0"/>
              <a:t>Какой вариант борьбы с аморальным поведением предлагает Павел? </a:t>
            </a:r>
            <a:r>
              <a:rPr lang="ru-RU" sz="3600" dirty="0" smtClean="0"/>
              <a:t> </a:t>
            </a:r>
          </a:p>
          <a:p>
            <a:pPr algn="ctr">
              <a:buNone/>
            </a:pPr>
            <a:r>
              <a:rPr lang="ru-RU" sz="3600" i="1" dirty="0" smtClean="0"/>
              <a:t>Рим. 8:5-8.</a:t>
            </a:r>
            <a:endParaRPr lang="ru-RU" sz="3600" dirty="0" smtClean="0"/>
          </a:p>
          <a:p>
            <a:pPr>
              <a:buNone/>
            </a:pPr>
            <a:r>
              <a:rPr lang="ru-RU" sz="3600" dirty="0" smtClean="0"/>
              <a:t>По мнению Павла разум и поведение тесно связаны между собой. Наполненный Духом Святым разум будет склонять человека на хорошие дела, а плодами греховных мыслей будут греховные дела</a:t>
            </a:r>
            <a:endParaRPr lang="en-US" sz="3600" dirty="0">
              <a:solidFill>
                <a:srgbClr val="000000"/>
              </a:solidFill>
            </a:endParaRPr>
          </a:p>
        </p:txBody>
      </p:sp>
    </p:spTree>
    <p:extLst>
      <p:ext uri="{BB962C8B-B14F-4D97-AF65-F5344CB8AC3E}">
        <p14:creationId xmlns:p14="http://schemas.microsoft.com/office/powerpoint/2010/main" xmlns="" val="426602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a:xfrm>
            <a:off x="475876" y="2347161"/>
            <a:ext cx="8229600" cy="3012260"/>
          </a:xfrm>
        </p:spPr>
        <p:txBody>
          <a:bodyPr>
            <a:noAutofit/>
          </a:bodyPr>
          <a:lstStyle/>
          <a:p>
            <a:pPr marL="0" indent="0" algn="ctr">
              <a:buNone/>
            </a:pPr>
            <a:r>
              <a:rPr lang="ru-RU" sz="3600" dirty="0" smtClean="0"/>
              <a:t>Не достаточно, чтобы просто изменить поведение ради удобства или показывать всем свое праведное лицо. </a:t>
            </a:r>
            <a:r>
              <a:rPr lang="ru-RU" sz="3600" b="1" dirty="0" smtClean="0">
                <a:effectLst>
                  <a:outerShdw blurRad="38100" dist="38100" dir="2700000" algn="tl">
                    <a:srgbClr val="000000">
                      <a:alpha val="43137"/>
                    </a:srgbClr>
                  </a:outerShdw>
                </a:effectLst>
              </a:rPr>
              <a:t>Сердце (разум) необходимо изменить, и тогда результаты проявят истинную природу этого сердца</a:t>
            </a:r>
            <a:r>
              <a:rPr lang="ru-RU" sz="3600" dirty="0" smtClean="0"/>
              <a:t>.</a:t>
            </a:r>
            <a:endParaRPr lang="en-US" sz="3600" dirty="0">
              <a:solidFill>
                <a:srgbClr val="000000"/>
              </a:solidFill>
            </a:endParaRPr>
          </a:p>
        </p:txBody>
      </p:sp>
    </p:spTree>
    <p:extLst>
      <p:ext uri="{BB962C8B-B14F-4D97-AF65-F5344CB8AC3E}">
        <p14:creationId xmlns:p14="http://schemas.microsoft.com/office/powerpoint/2010/main" xmlns="" val="405856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932056" y="125246"/>
            <a:ext cx="5754744" cy="1143000"/>
          </a:xfrm>
        </p:spPr>
        <p:txBody>
          <a:bodyPr>
            <a:normAutofit fontScale="90000"/>
          </a:bodyPr>
          <a:lstStyle/>
          <a:p>
            <a:r>
              <a:rPr lang="ru-RU" b="1" dirty="0" smtClean="0">
                <a:solidFill>
                  <a:schemeClr val="bg1"/>
                </a:solidFill>
                <a:effectLst>
                  <a:outerShdw blurRad="38100" dist="38100" dir="2700000" algn="tl">
                    <a:srgbClr val="000000">
                      <a:alpha val="43137"/>
                    </a:srgbClr>
                  </a:outerShdw>
                </a:effectLst>
                <a:latin typeface="+mn-lt"/>
              </a:rPr>
              <a:t>Мысли – источник болезней</a:t>
            </a:r>
            <a:endParaRPr lang="en-US" b="1" dirty="0">
              <a:solidFill>
                <a:schemeClr val="bg1"/>
              </a:solidFill>
              <a:latin typeface="+mn-lt"/>
            </a:endParaRPr>
          </a:p>
        </p:txBody>
      </p:sp>
      <p:sp>
        <p:nvSpPr>
          <p:cNvPr id="3" name="Content Placeholder 2"/>
          <p:cNvSpPr>
            <a:spLocks noGrp="1"/>
          </p:cNvSpPr>
          <p:nvPr>
            <p:ph idx="1"/>
          </p:nvPr>
        </p:nvSpPr>
        <p:spPr>
          <a:xfrm>
            <a:off x="508000" y="2377783"/>
            <a:ext cx="8229600" cy="3210218"/>
          </a:xfrm>
        </p:spPr>
        <p:txBody>
          <a:bodyPr>
            <a:normAutofit/>
          </a:bodyPr>
          <a:lstStyle/>
          <a:p>
            <a:pPr algn="ctr"/>
            <a:r>
              <a:rPr lang="ru-RU" sz="3600" b="1" dirty="0" smtClean="0">
                <a:effectLst>
                  <a:outerShdw blurRad="38100" dist="38100" dir="2700000" algn="tl">
                    <a:srgbClr val="000000">
                      <a:alpha val="43137"/>
                    </a:srgbClr>
                  </a:outerShdw>
                </a:effectLst>
              </a:rPr>
              <a:t>Что вас в жизни пугает? </a:t>
            </a:r>
            <a:r>
              <a:rPr lang="ru-RU" sz="3600" b="1" dirty="0" smtClean="0"/>
              <a:t>Какие у вас выработаны способы, чтобы доверять Господу, несмотря на страх? В конце концов, Господь сильнее, чем все опасности, встречающиеся на пути? </a:t>
            </a:r>
            <a:endParaRPr lang="ru-RU" sz="3600" dirty="0" smtClean="0"/>
          </a:p>
          <a:p>
            <a:pPr algn="ctr"/>
            <a:endParaRPr lang="en-US" sz="3600" dirty="0">
              <a:solidFill>
                <a:srgbClr val="000000"/>
              </a:solidFill>
              <a:latin typeface="Calibri" pitchFamily="34" charset="0"/>
              <a:cs typeface="Calibri" pitchFamily="34" charset="0"/>
            </a:endParaRPr>
          </a:p>
          <a:p>
            <a:pPr algn="ctr"/>
            <a:endParaRPr lang="en-US" sz="3600" dirty="0">
              <a:solidFill>
                <a:srgbClr val="000000"/>
              </a:solidFill>
            </a:endParaRPr>
          </a:p>
        </p:txBody>
      </p:sp>
    </p:spTree>
    <p:extLst>
      <p:ext uri="{BB962C8B-B14F-4D97-AF65-F5344CB8AC3E}">
        <p14:creationId xmlns:p14="http://schemas.microsoft.com/office/powerpoint/2010/main" xmlns="" val="15156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768601"/>
            <a:ext cx="8229600" cy="2159000"/>
          </a:xfrm>
        </p:spPr>
        <p:txBody>
          <a:bodyPr>
            <a:normAutofit lnSpcReduction="10000"/>
          </a:bodyPr>
          <a:lstStyle/>
          <a:p>
            <a:pPr marL="0" indent="0" algn="ctr">
              <a:buNone/>
            </a:pPr>
            <a:r>
              <a:rPr lang="ru-RU" sz="4800" dirty="0" smtClean="0"/>
              <a:t>Сколько </a:t>
            </a:r>
            <a:r>
              <a:rPr lang="ru-RU" sz="4800" dirty="0" smtClean="0">
                <a:effectLst>
                  <a:outerShdw blurRad="38100" dist="38100" dir="2700000" algn="tl">
                    <a:srgbClr val="000000">
                      <a:alpha val="43137"/>
                    </a:srgbClr>
                  </a:outerShdw>
                </a:effectLst>
              </a:rPr>
              <a:t>страданий</a:t>
            </a:r>
            <a:r>
              <a:rPr lang="ru-RU" sz="4800" dirty="0" smtClean="0"/>
              <a:t> испытывает человек посредством </a:t>
            </a:r>
            <a:r>
              <a:rPr lang="ru-RU" sz="4800" dirty="0" smtClean="0">
                <a:effectLst>
                  <a:outerShdw blurRad="38100" dist="38100" dir="2700000" algn="tl">
                    <a:srgbClr val="000000">
                      <a:alpha val="43137"/>
                    </a:srgbClr>
                  </a:outerShdw>
                </a:effectLst>
              </a:rPr>
              <a:t>мыслей</a:t>
            </a:r>
            <a:r>
              <a:rPr lang="ru-RU" sz="4800" dirty="0" smtClean="0"/>
              <a:t>.</a:t>
            </a:r>
            <a:endParaRPr lang="en-US" sz="4800" b="1" dirty="0">
              <a:solidFill>
                <a:srgbClr val="000000"/>
              </a:solidFill>
            </a:endParaRPr>
          </a:p>
        </p:txBody>
      </p:sp>
    </p:spTree>
    <p:extLst>
      <p:ext uri="{BB962C8B-B14F-4D97-AF65-F5344CB8AC3E}">
        <p14:creationId xmlns:p14="http://schemas.microsoft.com/office/powerpoint/2010/main" xmlns="" val="2166612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a:xfrm>
            <a:off x="457200" y="2011028"/>
            <a:ext cx="8229600" cy="4525963"/>
          </a:xfrm>
        </p:spPr>
        <p:txBody>
          <a:bodyPr>
            <a:normAutofit lnSpcReduction="10000"/>
          </a:bodyPr>
          <a:lstStyle/>
          <a:p>
            <a:pPr marL="0" indent="0" algn="ctr">
              <a:buNone/>
            </a:pPr>
            <a:r>
              <a:rPr lang="ru-RU" sz="4000" b="1" dirty="0" smtClean="0">
                <a:effectLst>
                  <a:outerShdw blurRad="38100" dist="38100" dir="2700000" algn="tl">
                    <a:srgbClr val="000000">
                      <a:alpha val="43137"/>
                    </a:srgbClr>
                  </a:outerShdw>
                </a:effectLst>
              </a:rPr>
              <a:t>Слова - мощный инструмент, и для добра и для зла. </a:t>
            </a:r>
            <a:r>
              <a:rPr lang="ru-RU" sz="4000" dirty="0" smtClean="0"/>
              <a:t>Наши слова либо мотивируют, либо разрушают. В словах, которые мы произносим есть и жизнь, и смерть. Насколько нам необходимо быть осторожными с мыслями и чувствами, которые исходят с наших уст.</a:t>
            </a:r>
            <a:endParaRPr lang="en-US" sz="4000" dirty="0">
              <a:solidFill>
                <a:srgbClr val="000000"/>
              </a:solidFill>
            </a:endParaRPr>
          </a:p>
        </p:txBody>
      </p:sp>
    </p:spTree>
    <p:extLst>
      <p:ext uri="{BB962C8B-B14F-4D97-AF65-F5344CB8AC3E}">
        <p14:creationId xmlns:p14="http://schemas.microsoft.com/office/powerpoint/2010/main" xmlns="" val="386060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1241592" y="350838"/>
            <a:ext cx="8229600" cy="1143000"/>
          </a:xfrm>
        </p:spPr>
        <p:txBody>
          <a:bodyPr/>
          <a:lstStyle/>
          <a:p>
            <a:r>
              <a:rPr lang="ru-RU" b="1" dirty="0" smtClean="0">
                <a:solidFill>
                  <a:srgbClr val="FFFFFF"/>
                </a:solidFill>
                <a:effectLst>
                  <a:outerShdw blurRad="38100" dist="38100" dir="2700000" algn="tl">
                    <a:srgbClr val="000000">
                      <a:alpha val="43137"/>
                    </a:srgbClr>
                  </a:outerShdw>
                </a:effectLst>
                <a:latin typeface="+mn-lt"/>
              </a:rPr>
              <a:t>Отражать</a:t>
            </a:r>
            <a:endParaRPr lang="en-US" dirty="0">
              <a:solidFill>
                <a:srgbClr val="FFFFFF"/>
              </a:solidFill>
              <a:latin typeface="+mn-lt"/>
            </a:endParaRPr>
          </a:p>
        </p:txBody>
      </p:sp>
      <p:sp>
        <p:nvSpPr>
          <p:cNvPr id="3" name="Content Placeholder 2"/>
          <p:cNvSpPr>
            <a:spLocks noGrp="1"/>
          </p:cNvSpPr>
          <p:nvPr>
            <p:ph idx="1"/>
          </p:nvPr>
        </p:nvSpPr>
        <p:spPr>
          <a:xfrm>
            <a:off x="431800" y="2686301"/>
            <a:ext cx="8229600" cy="1929172"/>
          </a:xfrm>
        </p:spPr>
        <p:txBody>
          <a:bodyPr>
            <a:normAutofit fontScale="92500"/>
          </a:bodyPr>
          <a:lstStyle/>
          <a:p>
            <a:r>
              <a:rPr lang="ru-RU" sz="4000" b="1" dirty="0" smtClean="0"/>
              <a:t>Прочитайте Деяния 14:2, 15:24 и </a:t>
            </a:r>
            <a:r>
              <a:rPr lang="ru-RU" sz="4000" b="1" dirty="0" err="1" smtClean="0"/>
              <a:t>Гал</a:t>
            </a:r>
            <a:r>
              <a:rPr lang="ru-RU" sz="4000" b="1" dirty="0" smtClean="0"/>
              <a:t>. 3:1. Что эти тексты говорят нам о </a:t>
            </a:r>
            <a:r>
              <a:rPr lang="ru-RU" sz="4000" b="1" dirty="0" smtClean="0"/>
              <a:t>силе негативного влияния </a:t>
            </a:r>
            <a:r>
              <a:rPr lang="ru-RU" sz="4000" b="1" dirty="0" smtClean="0"/>
              <a:t>на </a:t>
            </a:r>
            <a:r>
              <a:rPr lang="ru-RU" sz="4000" b="1" dirty="0" smtClean="0"/>
              <a:t>людей? </a:t>
            </a:r>
            <a:endParaRPr lang="ru-RU" sz="4000" dirty="0" smtClean="0"/>
          </a:p>
          <a:p>
            <a:pPr algn="ctr"/>
            <a:endParaRPr lang="en-US" sz="4000" dirty="0">
              <a:solidFill>
                <a:srgbClr val="000000"/>
              </a:solidFill>
            </a:endParaRPr>
          </a:p>
        </p:txBody>
      </p:sp>
    </p:spTree>
    <p:extLst>
      <p:ext uri="{BB962C8B-B14F-4D97-AF65-F5344CB8AC3E}">
        <p14:creationId xmlns:p14="http://schemas.microsoft.com/office/powerpoint/2010/main" xmlns="" val="2066314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672311" y="1843314"/>
            <a:ext cx="8030473" cy="4525963"/>
          </a:xfrm>
        </p:spPr>
        <p:txBody>
          <a:bodyPr>
            <a:normAutofit lnSpcReduction="10000"/>
          </a:bodyPr>
          <a:lstStyle/>
          <a:p>
            <a:pPr algn="ctr"/>
            <a:r>
              <a:rPr lang="ru-RU" b="1" dirty="0" smtClean="0">
                <a:solidFill>
                  <a:schemeClr val="tx2">
                    <a:lumMod val="60000"/>
                    <a:lumOff val="40000"/>
                  </a:schemeClr>
                </a:solidFill>
                <a:effectLst>
                  <a:outerShdw blurRad="38100" dist="38100" dir="2700000" algn="tl">
                    <a:srgbClr val="000000">
                      <a:alpha val="43137"/>
                    </a:srgbClr>
                  </a:outerShdw>
                </a:effectLst>
              </a:rPr>
              <a:t>"Если вы не чувствуете легкости и радости на сердце, не рассказывайте о своих чувствах. Не омрачайте своей тенью жизнь окружающих. Холодная религия, в которой нет солнечного света и тепла, никогда не привлечет души ко Христу, но уведет их от Него в сети, которые расставил сатана, чтобы уловить заблудших" (Е.Уайт, Служение Исцеления, гл. 41) .</a:t>
            </a:r>
          </a:p>
        </p:txBody>
      </p:sp>
    </p:spTree>
    <p:extLst>
      <p:ext uri="{BB962C8B-B14F-4D97-AF65-F5344CB8AC3E}">
        <p14:creationId xmlns:p14="http://schemas.microsoft.com/office/powerpoint/2010/main" xmlns="" val="83971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048000" y="376238"/>
            <a:ext cx="5765800" cy="1143000"/>
          </a:xfrm>
        </p:spPr>
        <p:txBody>
          <a:bodyPr>
            <a:normAutofit/>
          </a:bodyPr>
          <a:lstStyle/>
          <a:p>
            <a:r>
              <a:rPr lang="ru-RU" dirty="0" smtClean="0">
                <a:solidFill>
                  <a:srgbClr val="F2F2F2"/>
                </a:solidFill>
              </a:rPr>
              <a:t>Здоровое мышление</a:t>
            </a:r>
            <a:endParaRPr lang="en-US" dirty="0">
              <a:solidFill>
                <a:srgbClr val="F2F2F2"/>
              </a:solidFill>
            </a:endParaRPr>
          </a:p>
        </p:txBody>
      </p:sp>
      <p:sp>
        <p:nvSpPr>
          <p:cNvPr id="3" name="Content Placeholder 2"/>
          <p:cNvSpPr>
            <a:spLocks noGrp="1"/>
          </p:cNvSpPr>
          <p:nvPr>
            <p:ph idx="1"/>
          </p:nvPr>
        </p:nvSpPr>
        <p:spPr/>
        <p:txBody>
          <a:bodyPr>
            <a:normAutofit/>
          </a:bodyPr>
          <a:lstStyle/>
          <a:p>
            <a:r>
              <a:rPr lang="ru-RU" sz="3600" b="1"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и помышляйте" (</a:t>
            </a:r>
            <a:r>
              <a:rPr lang="ru-RU" sz="3600" b="1" dirty="0" err="1" smtClean="0"/>
              <a:t>Филп</a:t>
            </a:r>
            <a:r>
              <a:rPr lang="ru-RU" sz="3600" b="1" dirty="0" smtClean="0"/>
              <a:t>. 4:8). </a:t>
            </a:r>
            <a:endParaRPr lang="ru-RU" sz="3600" dirty="0" smtClean="0"/>
          </a:p>
          <a:p>
            <a:pPr>
              <a:buNone/>
            </a:pPr>
            <a:r>
              <a:rPr lang="ru-RU" sz="3600" b="1" dirty="0" smtClean="0"/>
              <a:t> </a:t>
            </a:r>
            <a:endParaRPr lang="ru-RU" sz="3600" dirty="0" smtClean="0"/>
          </a:p>
        </p:txBody>
      </p:sp>
      <p:sp>
        <p:nvSpPr>
          <p:cNvPr id="4" name="Rectangle 3"/>
          <p:cNvSpPr/>
          <p:nvPr/>
        </p:nvSpPr>
        <p:spPr>
          <a:xfrm>
            <a:off x="609600" y="5287738"/>
            <a:ext cx="8229600" cy="1077218"/>
          </a:xfrm>
          <a:prstGeom prst="rect">
            <a:avLst/>
          </a:prstGeom>
        </p:spPr>
        <p:txBody>
          <a:bodyPr wrap="square">
            <a:spAutoFit/>
          </a:bodyPr>
          <a:lstStyle/>
          <a:p>
            <a:pPr algn="ctr"/>
            <a:r>
              <a:rPr lang="ru-RU" sz="3200" b="1" dirty="0" smtClean="0">
                <a:solidFill>
                  <a:schemeClr val="tx2">
                    <a:lumMod val="60000"/>
                    <a:lumOff val="40000"/>
                  </a:schemeClr>
                </a:solidFill>
                <a:effectLst>
                  <a:outerShdw blurRad="38100" dist="38100" dir="2700000" algn="tl">
                    <a:srgbClr val="000000">
                      <a:alpha val="43137"/>
                    </a:srgbClr>
                  </a:outerShdw>
                </a:effectLst>
              </a:rPr>
              <a:t>В чем сущность слов Павла в этом стихе? Что является ключевым моментом в его словах?</a:t>
            </a:r>
            <a:endParaRPr lang="en-US" sz="3200" dirty="0">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501885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a:xfrm>
            <a:off x="419851" y="1861636"/>
            <a:ext cx="8229600" cy="4525963"/>
          </a:xfrm>
        </p:spPr>
        <p:txBody>
          <a:bodyPr>
            <a:normAutofit lnSpcReduction="10000"/>
          </a:bodyPr>
          <a:lstStyle/>
          <a:p>
            <a:pPr marL="0" indent="0" algn="ctr">
              <a:buNone/>
            </a:pPr>
            <a:r>
              <a:rPr lang="ru-RU" sz="4000" b="1" dirty="0" smtClean="0">
                <a:solidFill>
                  <a:schemeClr val="accent1">
                    <a:lumMod val="75000"/>
                  </a:schemeClr>
                </a:solidFill>
                <a:effectLst>
                  <a:outerShdw blurRad="38100" dist="38100" dir="2700000" algn="tl">
                    <a:srgbClr val="000000">
                      <a:alpha val="43137"/>
                    </a:srgbClr>
                  </a:outerShdw>
                </a:effectLst>
              </a:rPr>
              <a:t>Запоминать, повторять, думать, и размышлять над словами, записанными в Библии - это самые великие духовные благословения доступные нам, и это действенный способ развивать, как Петр называет, "здоровое мышление" (2Петра 3:1).</a:t>
            </a:r>
            <a:endParaRPr lang="en-US" sz="28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48330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pic>
        <p:nvPicPr>
          <p:cNvPr id="4"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19600" y="5547966"/>
            <a:ext cx="559277" cy="427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149408" y="3564742"/>
            <a:ext cx="5259832" cy="3501076"/>
          </a:xfrm>
          <a:prstGeom prst="rect">
            <a:avLst/>
          </a:prstGeom>
        </p:spPr>
      </p:pic>
      <p:sp>
        <p:nvSpPr>
          <p:cNvPr id="2" name="Title 1"/>
          <p:cNvSpPr>
            <a:spLocks noGrp="1"/>
          </p:cNvSpPr>
          <p:nvPr>
            <p:ph type="ctrTitle"/>
          </p:nvPr>
        </p:nvSpPr>
        <p:spPr>
          <a:xfrm>
            <a:off x="685800" y="2351285"/>
            <a:ext cx="7772400" cy="1470025"/>
          </a:xfrm>
        </p:spPr>
        <p:txBody>
          <a:bodyPr/>
          <a:lstStyle/>
          <a:p>
            <a:r>
              <a:rPr lang="ru-RU" dirty="0" smtClean="0">
                <a:latin typeface="Adobe Caslon Pro Bold"/>
                <a:cs typeface="Adobe Caslon Pro Bold"/>
              </a:rPr>
              <a:t>Урок 6</a:t>
            </a:r>
            <a:r>
              <a:rPr lang="en-US" dirty="0" smtClean="0">
                <a:latin typeface="Adobe Caslon Pro Bold"/>
                <a:cs typeface="Adobe Caslon Pro Bold"/>
              </a:rPr>
              <a:t/>
            </a:r>
            <a:br>
              <a:rPr lang="en-US" dirty="0" smtClean="0">
                <a:latin typeface="Adobe Caslon Pro Bold"/>
                <a:cs typeface="Adobe Caslon Pro Bold"/>
              </a:rPr>
            </a:br>
            <a:r>
              <a:rPr lang="ru-RU" dirty="0" smtClean="0">
                <a:solidFill>
                  <a:srgbClr val="008000"/>
                </a:solidFill>
                <a:latin typeface="Adobe Caslon Pro Bold"/>
                <a:cs typeface="Adobe Caslon Pro Bold"/>
              </a:rPr>
              <a:t>Позитивное мышление</a:t>
            </a:r>
            <a:endParaRPr lang="en-US" dirty="0">
              <a:solidFill>
                <a:srgbClr val="008000"/>
              </a:solidFill>
              <a:latin typeface="Adobe Caslon Pro Bold"/>
              <a:cs typeface="Adobe Caslon Pro Bold"/>
            </a:endParaRPr>
          </a:p>
        </p:txBody>
      </p:sp>
      <p:sp>
        <p:nvSpPr>
          <p:cNvPr id="3" name="Subtitle 2"/>
          <p:cNvSpPr>
            <a:spLocks noGrp="1"/>
          </p:cNvSpPr>
          <p:nvPr>
            <p:ph type="subTitle" idx="1"/>
          </p:nvPr>
        </p:nvSpPr>
        <p:spPr>
          <a:xfrm>
            <a:off x="1371600" y="3904605"/>
            <a:ext cx="6400800" cy="678134"/>
          </a:xfrm>
        </p:spPr>
        <p:txBody>
          <a:bodyPr>
            <a:normAutofit/>
          </a:bodyPr>
          <a:lstStyle/>
          <a:p>
            <a:r>
              <a:rPr lang="ru-RU" sz="1800" dirty="0" smtClean="0">
                <a:latin typeface="Adobe Caslon Pro"/>
                <a:cs typeface="Adobe Caslon Pro"/>
              </a:rPr>
              <a:t>Джулиан </a:t>
            </a:r>
            <a:r>
              <a:rPr lang="ru-RU" sz="1800" dirty="0" err="1" smtClean="0">
                <a:latin typeface="Adobe Caslon Pro"/>
                <a:cs typeface="Adobe Caslon Pro"/>
              </a:rPr>
              <a:t>Меглоса</a:t>
            </a:r>
            <a:endParaRPr lang="en-US" sz="1800" dirty="0">
              <a:latin typeface="Adobe Caslon Pro"/>
              <a:cs typeface="Adobe Caslon Pro"/>
            </a:endParaRPr>
          </a:p>
        </p:txBody>
      </p:sp>
      <p:sp>
        <p:nvSpPr>
          <p:cNvPr id="5" name="Subtitle 2"/>
          <p:cNvSpPr txBox="1">
            <a:spLocks/>
          </p:cNvSpPr>
          <p:nvPr/>
        </p:nvSpPr>
        <p:spPr>
          <a:xfrm>
            <a:off x="1204440" y="5972294"/>
            <a:ext cx="7180252" cy="8382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ru-RU" sz="1100" dirty="0" smtClean="0">
                <a:solidFill>
                  <a:schemeClr val="tx1"/>
                </a:solidFill>
              </a:rPr>
              <a:t>Генеральная Конференция</a:t>
            </a:r>
            <a:endParaRPr lang="en-US" sz="1100" dirty="0" smtClean="0">
              <a:solidFill>
                <a:schemeClr val="tx1"/>
              </a:solidFill>
            </a:endParaRPr>
          </a:p>
          <a:p>
            <a:r>
              <a:rPr lang="ru-RU" sz="1100" dirty="0" smtClean="0">
                <a:solidFill>
                  <a:schemeClr val="tx1"/>
                </a:solidFill>
              </a:rPr>
              <a:t>Отдел Женского Служения</a:t>
            </a:r>
            <a:endParaRPr lang="en-US" sz="1100" dirty="0" smtClean="0">
              <a:solidFill>
                <a:schemeClr val="tx1"/>
              </a:solidFill>
            </a:endParaRPr>
          </a:p>
          <a:p>
            <a:r>
              <a:rPr lang="en-US" sz="1100" b="1" dirty="0" smtClean="0">
                <a:solidFill>
                  <a:schemeClr val="bg1"/>
                </a:solidFill>
                <a:latin typeface="Calibri" pitchFamily="34" charset="0"/>
                <a:cs typeface="Calibri" pitchFamily="34" charset="0"/>
                <a:hlinkClick r:id="rId6"/>
              </a:rPr>
              <a:t>www.adventistwomensministries.org</a:t>
            </a:r>
            <a:r>
              <a:rPr lang="en-US" sz="1100" b="1" dirty="0" smtClean="0">
                <a:solidFill>
                  <a:schemeClr val="bg1"/>
                </a:solidFill>
                <a:latin typeface="Calibri" pitchFamily="34" charset="0"/>
                <a:cs typeface="Calibri" pitchFamily="34" charset="0"/>
              </a:rPr>
              <a:t> </a:t>
            </a:r>
            <a:endParaRPr lang="en-US" sz="1100" b="1" dirty="0">
              <a:solidFill>
                <a:schemeClr val="bg1"/>
              </a:solidFill>
              <a:latin typeface="Calibri" pitchFamily="34" charset="0"/>
              <a:cs typeface="Calibri" pitchFamily="34" charset="0"/>
            </a:endParaRPr>
          </a:p>
          <a:p>
            <a:endParaRPr lang="en-US" sz="1100" dirty="0" smtClean="0"/>
          </a:p>
          <a:p>
            <a:r>
              <a:rPr lang="en-US" sz="1100" dirty="0" smtClean="0"/>
              <a:t> </a:t>
            </a:r>
            <a:endParaRPr lang="en-US" sz="1100" dirty="0"/>
          </a:p>
        </p:txBody>
      </p:sp>
    </p:spTree>
    <p:extLst>
      <p:ext uri="{BB962C8B-B14F-4D97-AF65-F5344CB8AC3E}">
        <p14:creationId xmlns:p14="http://schemas.microsoft.com/office/powerpoint/2010/main" xmlns="" val="4122397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a:xfrm>
            <a:off x="475876" y="1805614"/>
            <a:ext cx="8229600" cy="4525963"/>
          </a:xfrm>
        </p:spPr>
        <p:txBody>
          <a:bodyPr>
            <a:normAutofit fontScale="92500" lnSpcReduction="20000"/>
          </a:bodyPr>
          <a:lstStyle/>
          <a:p>
            <a:pPr algn="ctr"/>
            <a:r>
              <a:rPr lang="ru-RU" sz="4000" dirty="0" smtClean="0">
                <a:effectLst>
                  <a:outerShdw blurRad="38100" dist="38100" dir="2700000" algn="tl">
                    <a:srgbClr val="000000">
                      <a:alpha val="43137"/>
                    </a:srgbClr>
                  </a:outerShdw>
                </a:effectLst>
              </a:rPr>
              <a:t>Молитва - еще один способ оградить свой разум от проблем. </a:t>
            </a:r>
            <a:r>
              <a:rPr lang="ru-RU" sz="4000" dirty="0" smtClean="0"/>
              <a:t>Когда мы разговариваем с Богом, иногда мелькают мысли похотливого или эгоистичного характера. Приобретая молитвенные привычки, мы получаем </a:t>
            </a:r>
            <a:r>
              <a:rPr lang="ru-RU" sz="4000" dirty="0" smtClean="0"/>
              <a:t>реальную</a:t>
            </a:r>
            <a:r>
              <a:rPr lang="ru-RU" sz="4000" dirty="0" smtClean="0"/>
              <a:t> </a:t>
            </a:r>
            <a:r>
              <a:rPr lang="ru-RU" sz="4000" dirty="0" smtClean="0"/>
              <a:t>защиту от греховных мыслей, и следовательно от греховных действий. </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xmlns="" val="789858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361594" y="442704"/>
            <a:ext cx="5418585" cy="1143000"/>
          </a:xfrm>
        </p:spPr>
        <p:txBody>
          <a:bodyPr>
            <a:normAutofit fontScale="90000"/>
          </a:bodyPr>
          <a:lstStyle/>
          <a:p>
            <a:r>
              <a:rPr lang="ru-RU" b="1" dirty="0" smtClean="0">
                <a:solidFill>
                  <a:schemeClr val="bg1"/>
                </a:solidFill>
                <a:effectLst>
                  <a:outerShdw blurRad="38100" dist="38100" dir="2700000" algn="tl">
                    <a:srgbClr val="000000">
                      <a:alpha val="43137"/>
                    </a:srgbClr>
                  </a:outerShdw>
                </a:effectLst>
              </a:rPr>
              <a:t>Мысли нашего сердца</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sp>
        <p:nvSpPr>
          <p:cNvPr id="3" name="Content Placeholder 2"/>
          <p:cNvSpPr>
            <a:spLocks noGrp="1"/>
          </p:cNvSpPr>
          <p:nvPr>
            <p:ph idx="1"/>
          </p:nvPr>
        </p:nvSpPr>
        <p:spPr>
          <a:xfrm>
            <a:off x="386968" y="2136524"/>
            <a:ext cx="8350632" cy="4525963"/>
          </a:xfrm>
        </p:spPr>
        <p:txBody>
          <a:bodyPr>
            <a:noAutofit/>
          </a:bodyPr>
          <a:lstStyle/>
          <a:p>
            <a:pPr marL="0" indent="0" algn="ctr">
              <a:buNone/>
            </a:pPr>
            <a:r>
              <a:rPr lang="ru-RU" sz="3600" dirty="0" smtClean="0"/>
              <a:t>"Ибо Ты один знаешь сердце всех сынов человеческих" (3Цар. 8:39).  </a:t>
            </a:r>
            <a:r>
              <a:rPr lang="ru-RU" sz="3600" dirty="0" smtClean="0">
                <a:effectLst>
                  <a:outerShdw blurRad="38100" dist="38100" dir="2700000" algn="tl">
                    <a:srgbClr val="000000">
                      <a:alpha val="43137"/>
                    </a:srgbClr>
                  </a:outerShdw>
                </a:effectLst>
              </a:rPr>
              <a:t>Часто слово "сердце" в Библии используется как место, где хранятся мысли и эмоции </a:t>
            </a:r>
            <a:r>
              <a:rPr lang="ru-RU" sz="3600" dirty="0" smtClean="0"/>
              <a:t>(см. </a:t>
            </a:r>
            <a:r>
              <a:rPr lang="ru-RU" sz="3600" dirty="0" err="1" smtClean="0"/>
              <a:t>Мф</a:t>
            </a:r>
            <a:r>
              <a:rPr lang="ru-RU" sz="3600" dirty="0" smtClean="0"/>
              <a:t>. 9:4). Только Бог имеет доступ к нашей умственной деятельности, Он знает наши истинные намерения и тайные </a:t>
            </a:r>
            <a:r>
              <a:rPr lang="ru-RU" sz="3600" dirty="0" smtClean="0"/>
              <a:t>желания.</a:t>
            </a:r>
            <a:endParaRPr lang="en-US" sz="3600" dirty="0">
              <a:solidFill>
                <a:srgbClr val="000000"/>
              </a:solidFill>
            </a:endParaRPr>
          </a:p>
        </p:txBody>
      </p:sp>
    </p:spTree>
    <p:extLst>
      <p:ext uri="{BB962C8B-B14F-4D97-AF65-F5344CB8AC3E}">
        <p14:creationId xmlns:p14="http://schemas.microsoft.com/office/powerpoint/2010/main" xmlns="" val="1487871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a:xfrm>
            <a:off x="457200" y="2108201"/>
            <a:ext cx="8229600" cy="4013200"/>
          </a:xfrm>
        </p:spPr>
        <p:txBody>
          <a:bodyPr>
            <a:noAutofit/>
          </a:bodyPr>
          <a:lstStyle/>
          <a:p>
            <a:pPr algn="ctr"/>
            <a:r>
              <a:rPr lang="ru-RU" sz="3600" dirty="0" smtClean="0">
                <a:solidFill>
                  <a:schemeClr val="accent1">
                    <a:lumMod val="75000"/>
                  </a:schemeClr>
                </a:solidFill>
                <a:effectLst>
                  <a:outerShdw blurRad="38100" dist="38100" dir="2700000" algn="tl">
                    <a:srgbClr val="000000">
                      <a:alpha val="43137"/>
                    </a:srgbClr>
                  </a:outerShdw>
                </a:effectLst>
              </a:rPr>
              <a:t>Когда человек сильно разочарован или расстроен, чтобы внятно произнести свою просьбу, Господь уже знает его нужду. Человек может видеть и судить о внешности и поведении только на поверхности, и пытаться представить что этот человек думает; Бог читает мысли так, как никто больше не может.  </a:t>
            </a:r>
          </a:p>
        </p:txBody>
      </p:sp>
    </p:spTree>
    <p:extLst>
      <p:ext uri="{BB962C8B-B14F-4D97-AF65-F5344CB8AC3E}">
        <p14:creationId xmlns:p14="http://schemas.microsoft.com/office/powerpoint/2010/main" xmlns="" val="151985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a:xfrm>
            <a:off x="457200" y="2082800"/>
            <a:ext cx="8229600" cy="4525963"/>
          </a:xfrm>
        </p:spPr>
        <p:txBody>
          <a:bodyPr>
            <a:noAutofit/>
          </a:bodyPr>
          <a:lstStyle/>
          <a:p>
            <a:pPr marL="0" indent="0" algn="ctr">
              <a:buNone/>
            </a:pPr>
            <a:r>
              <a:rPr lang="ru-RU" sz="3600" dirty="0" smtClean="0"/>
              <a:t>Каждый день, решая разные </a:t>
            </a:r>
            <a:r>
              <a:rPr lang="ru-RU" sz="3600" dirty="0" smtClean="0"/>
              <a:t>проблемы </a:t>
            </a:r>
            <a:r>
              <a:rPr lang="ru-RU" sz="3600" dirty="0" smtClean="0"/>
              <a:t>(личные или рабочие) или думая о людях, </a:t>
            </a:r>
            <a:r>
              <a:rPr lang="ru-RU" sz="3600" b="1" dirty="0" smtClean="0">
                <a:effectLst>
                  <a:outerShdw blurRad="38100" dist="38100" dir="2700000" algn="tl">
                    <a:srgbClr val="000000">
                      <a:alpha val="43137"/>
                    </a:srgbClr>
                  </a:outerShdw>
                </a:effectLst>
              </a:rPr>
              <a:t>остановитесь ненадолго и произнесите тихую молитву Богу</a:t>
            </a:r>
            <a:r>
              <a:rPr lang="ru-RU" sz="3600" dirty="0" smtClean="0"/>
              <a:t>. Насладитесь этим личным диалогом с Господом один на один. Никто во всей Вселенной не сможет участвовать в вашем </a:t>
            </a:r>
            <a:r>
              <a:rPr lang="ru-RU" sz="3600" dirty="0" smtClean="0"/>
              <a:t>разговоре.</a:t>
            </a:r>
            <a:endParaRPr lang="en-US" sz="3600" dirty="0">
              <a:solidFill>
                <a:srgbClr val="000000"/>
              </a:solidFill>
            </a:endParaRPr>
          </a:p>
        </p:txBody>
      </p:sp>
    </p:spTree>
    <p:extLst>
      <p:ext uri="{BB962C8B-B14F-4D97-AF65-F5344CB8AC3E}">
        <p14:creationId xmlns:p14="http://schemas.microsoft.com/office/powerpoint/2010/main" xmlns="" val="3856711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214412" y="1962442"/>
            <a:ext cx="8686800" cy="4525963"/>
          </a:xfrm>
        </p:spPr>
        <p:txBody>
          <a:bodyPr>
            <a:normAutofit/>
          </a:bodyPr>
          <a:lstStyle/>
          <a:p>
            <a:pPr algn="ctr"/>
            <a:r>
              <a:rPr lang="ru-RU" sz="3600" b="1" dirty="0" smtClean="0"/>
              <a:t>Как сегодняшний урок помогает вам лучше понять библейское наставление не судить других? Как часто ваши намерения не оценили правильно те, кто не знают вашего сердца?</a:t>
            </a:r>
            <a:endParaRPr lang="en-US" sz="3600" b="1" dirty="0">
              <a:solidFill>
                <a:srgbClr val="000000"/>
              </a:solidFill>
            </a:endParaRPr>
          </a:p>
        </p:txBody>
      </p:sp>
      <p:sp>
        <p:nvSpPr>
          <p:cNvPr id="4" name="Rectangle 3"/>
          <p:cNvSpPr/>
          <p:nvPr/>
        </p:nvSpPr>
        <p:spPr>
          <a:xfrm>
            <a:off x="1008504" y="5008146"/>
            <a:ext cx="7507558" cy="646331"/>
          </a:xfrm>
          <a:prstGeom prst="rect">
            <a:avLst/>
          </a:prstGeom>
        </p:spPr>
        <p:txBody>
          <a:bodyPr wrap="square">
            <a:spAutoFit/>
          </a:bodyPr>
          <a:lstStyle/>
          <a:p>
            <a:pPr algn="ctr"/>
            <a:r>
              <a:rPr lang="ru-RU" sz="3600" b="1" dirty="0" smtClean="0">
                <a:solidFill>
                  <a:schemeClr val="accent1">
                    <a:lumMod val="75000"/>
                  </a:schemeClr>
                </a:solidFill>
                <a:effectLst>
                  <a:outerShdw blurRad="38100" dist="38100" dir="2700000" algn="tl">
                    <a:srgbClr val="000000">
                      <a:alpha val="43137"/>
                    </a:srgbClr>
                  </a:outerShdw>
                </a:effectLst>
              </a:rPr>
              <a:t>Почему так важно не судить и их?</a:t>
            </a:r>
            <a:endParaRPr lang="en-US" sz="3600" dirty="0">
              <a:solidFill>
                <a:schemeClr val="accent1">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4140773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969410" y="442704"/>
            <a:ext cx="5866797" cy="1143000"/>
          </a:xfrm>
        </p:spPr>
        <p:txBody>
          <a:bodyPr>
            <a:normAutofit fontScale="90000"/>
          </a:bodyPr>
          <a:lstStyle/>
          <a:p>
            <a:r>
              <a:rPr lang="ru-RU" b="1" dirty="0" smtClean="0">
                <a:solidFill>
                  <a:schemeClr val="bg1"/>
                </a:solidFill>
                <a:effectLst>
                  <a:outerShdw blurRad="38100" dist="38100" dir="2700000" algn="tl">
                    <a:srgbClr val="000000">
                      <a:alpha val="43137"/>
                    </a:srgbClr>
                  </a:outerShdw>
                </a:effectLst>
              </a:rPr>
              <a:t>Мир Божий в наших сердцах</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sp>
        <p:nvSpPr>
          <p:cNvPr id="3" name="Content Placeholder 2"/>
          <p:cNvSpPr>
            <a:spLocks noGrp="1"/>
          </p:cNvSpPr>
          <p:nvPr>
            <p:ph idx="1"/>
          </p:nvPr>
        </p:nvSpPr>
        <p:spPr>
          <a:xfrm>
            <a:off x="457200" y="2123072"/>
            <a:ext cx="8229600" cy="4525963"/>
          </a:xfrm>
        </p:spPr>
        <p:txBody>
          <a:bodyPr>
            <a:normAutofit lnSpcReduction="10000"/>
          </a:bodyPr>
          <a:lstStyle/>
          <a:p>
            <a:pPr marL="0" indent="0" algn="ctr">
              <a:buNone/>
            </a:pPr>
            <a:r>
              <a:rPr lang="ru-RU" dirty="0" smtClean="0"/>
              <a:t>"И да владычествует в сердцах ваших мир Божий" (Кол. 3:15). </a:t>
            </a:r>
            <a:r>
              <a:rPr lang="ru-RU" dirty="0" smtClean="0">
                <a:effectLst>
                  <a:outerShdw blurRad="38100" dist="38100" dir="2700000" algn="tl">
                    <a:srgbClr val="000000">
                      <a:alpha val="43137"/>
                    </a:srgbClr>
                  </a:outerShdw>
                </a:effectLst>
              </a:rPr>
              <a:t>Пометьте выражения "направьте ваши сердца", "направьте ваши умы", "облекитесь в любовь", "да владычествует мир Божий".  </a:t>
            </a:r>
            <a:r>
              <a:rPr lang="ru-RU" dirty="0" smtClean="0"/>
              <a:t>Эти выражения указывают на то, что избегать грех и приобретать добродетель - это вопрос выбора и подготовки, а не случайность. Грех может быть удален, только когда на сердце и мысли действует сила небесная.</a:t>
            </a:r>
            <a:endParaRPr lang="en-US" dirty="0">
              <a:solidFill>
                <a:srgbClr val="000000"/>
              </a:solidFill>
            </a:endParaRPr>
          </a:p>
        </p:txBody>
      </p:sp>
    </p:spTree>
    <p:extLst>
      <p:ext uri="{BB962C8B-B14F-4D97-AF65-F5344CB8AC3E}">
        <p14:creationId xmlns:p14="http://schemas.microsoft.com/office/powerpoint/2010/main" xmlns="" val="2957400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3" name="Content Placeholder 2"/>
          <p:cNvSpPr>
            <a:spLocks noGrp="1"/>
          </p:cNvSpPr>
          <p:nvPr>
            <p:ph idx="1"/>
          </p:nvPr>
        </p:nvSpPr>
        <p:spPr/>
        <p:txBody>
          <a:bodyPr>
            <a:noAutofit/>
          </a:bodyPr>
          <a:lstStyle/>
          <a:p>
            <a:pPr marL="0" indent="0" algn="ctr">
              <a:buNone/>
            </a:pPr>
            <a:r>
              <a:rPr lang="ru-RU" sz="3600" b="1" dirty="0" smtClean="0"/>
              <a:t>Мысли - это процесс покрытый тайной, который происходит в голове человека. </a:t>
            </a:r>
            <a:r>
              <a:rPr lang="ru-RU" sz="3600" dirty="0" smtClean="0"/>
              <a:t>В действительности мы даже до конца не знаем, что он из себя представляет, или как он работает. В большинстве случаев, в нашем подсознании, мы сами делаем выбор относительно наших будущих действий. Мысль может быстро меняться. Мы просто делаем выбор - изменить ее.</a:t>
            </a:r>
            <a:endParaRPr lang="en-US" sz="3600" dirty="0">
              <a:solidFill>
                <a:srgbClr val="000000"/>
              </a:solidFill>
            </a:endParaRPr>
          </a:p>
        </p:txBody>
      </p:sp>
    </p:spTree>
    <p:extLst>
      <p:ext uri="{BB962C8B-B14F-4D97-AF65-F5344CB8AC3E}">
        <p14:creationId xmlns:p14="http://schemas.microsoft.com/office/powerpoint/2010/main" xmlns="" val="871741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207688" y="1973596"/>
            <a:ext cx="8686800" cy="4525963"/>
          </a:xfrm>
        </p:spPr>
        <p:txBody>
          <a:bodyPr>
            <a:normAutofit fontScale="92500"/>
          </a:bodyPr>
          <a:lstStyle/>
          <a:p>
            <a:pPr algn="ctr"/>
            <a:r>
              <a:rPr lang="ru-RU" sz="3600" dirty="0" smtClean="0"/>
              <a:t>Каким образом влияет и работает Интернет, телевидение, чтение развлекательной литературы, рекламы и другое в вашем разуме? Какое влияние оказывают эти источники на ваше мышление? </a:t>
            </a:r>
            <a:r>
              <a:rPr lang="ru-RU" sz="3600" dirty="0" smtClean="0">
                <a:effectLst>
                  <a:outerShdw blurRad="38100" dist="38100" dir="2700000" algn="tl">
                    <a:srgbClr val="000000">
                      <a:alpha val="43137"/>
                    </a:srgbClr>
                  </a:outerShdw>
                </a:effectLst>
              </a:rPr>
              <a:t>Зачем мы обманываем себя, когда верим в то, что то, что мы читаем или смотрим, никак не влияет на наше мышление?</a:t>
            </a:r>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6987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57200" y="2332204"/>
            <a:ext cx="8229600" cy="4525963"/>
          </a:xfrm>
        </p:spPr>
        <p:txBody>
          <a:bodyPr>
            <a:normAutofit/>
          </a:bodyPr>
          <a:lstStyle/>
          <a:p>
            <a:pPr lvl="0" algn="ctr"/>
            <a:r>
              <a:rPr lang="ru-RU" sz="4000" b="1" dirty="0" smtClean="0">
                <a:effectLst>
                  <a:outerShdw blurRad="38100" dist="38100" dir="2700000" algn="tl">
                    <a:srgbClr val="000000">
                      <a:alpha val="43137"/>
                    </a:srgbClr>
                  </a:outerShdw>
                </a:effectLst>
              </a:rPr>
              <a:t>Насколько вы осторожны со словами, которые часто отражают ваши мысли? Как можно быть уверенными, что ваши слова всегда работают во благо?</a:t>
            </a:r>
            <a:endParaRPr lang="en-US" sz="4000" b="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2368068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285118" cy="7035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429000" y="376238"/>
            <a:ext cx="5257800" cy="1143000"/>
          </a:xfrm>
        </p:spPr>
        <p:txBody>
          <a:bodyPr>
            <a:normAutofit fontScale="90000"/>
          </a:bodyPr>
          <a:lstStyle/>
          <a:p>
            <a:r>
              <a:rPr lang="ru-RU" dirty="0" smtClean="0">
                <a:solidFill>
                  <a:srgbClr val="008000"/>
                </a:solidFill>
                <a:latin typeface="Adobe Caslon Pro Bold"/>
                <a:cs typeface="Adobe Caslon Pro Bold"/>
              </a:rPr>
              <a:t>Исцеляющее обещание</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025446" y="1529222"/>
            <a:ext cx="6128254" cy="4525963"/>
          </a:xfrm>
        </p:spPr>
        <p:txBody>
          <a:bodyPr>
            <a:noAutofit/>
          </a:bodyPr>
          <a:lstStyle/>
          <a:p>
            <a:pPr algn="ctr">
              <a:buNone/>
            </a:pPr>
            <a:r>
              <a:rPr lang="en-US" sz="3600" dirty="0">
                <a:solidFill>
                  <a:srgbClr val="000000"/>
                </a:solidFill>
                <a:latin typeface="Adobe Caslon Pro"/>
                <a:cs typeface="Adobe Caslon Pro"/>
              </a:rPr>
              <a:t> </a:t>
            </a:r>
            <a:r>
              <a:rPr lang="ru-RU" sz="3600" b="1"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a:t>
            </a:r>
          </a:p>
          <a:p>
            <a:pPr algn="ctr">
              <a:buNone/>
            </a:pPr>
            <a:r>
              <a:rPr lang="ru-RU" sz="3600" i="1" dirty="0" smtClean="0"/>
              <a:t>(</a:t>
            </a:r>
            <a:r>
              <a:rPr lang="ru-RU" sz="3600" i="1" dirty="0" err="1" smtClean="0"/>
              <a:t>Флп</a:t>
            </a:r>
            <a:r>
              <a:rPr lang="ru-RU" sz="3600" i="1" dirty="0" smtClean="0"/>
              <a:t>. 4:8).</a:t>
            </a:r>
          </a:p>
          <a:p>
            <a:pPr algn="ctr"/>
            <a:endParaRPr lang="en-US" sz="3600" dirty="0">
              <a:solidFill>
                <a:srgbClr val="000000"/>
              </a:solidFill>
              <a:latin typeface="Adobe Caslon Pro"/>
              <a:cs typeface="Adobe Caslon Pro"/>
            </a:endParaRPr>
          </a:p>
        </p:txBody>
      </p:sp>
    </p:spTree>
    <p:extLst>
      <p:ext uri="{BB962C8B-B14F-4D97-AF65-F5344CB8AC3E}">
        <p14:creationId xmlns:p14="http://schemas.microsoft.com/office/powerpoint/2010/main" xmlns="" val="323633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285118" cy="7035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3329500" y="1801906"/>
            <a:ext cx="5626242" cy="5056094"/>
          </a:xfrm>
        </p:spPr>
        <p:txBody>
          <a:bodyPr>
            <a:noAutofit/>
          </a:bodyPr>
          <a:lstStyle/>
          <a:p>
            <a:pPr algn="ctr">
              <a:buNone/>
            </a:pPr>
            <a:r>
              <a:rPr lang="en-US" sz="3600" dirty="0">
                <a:solidFill>
                  <a:srgbClr val="002060"/>
                </a:solidFill>
                <a:latin typeface="Calibri" pitchFamily="34" charset="0"/>
                <a:cs typeface="Calibri" pitchFamily="34" charset="0"/>
              </a:rPr>
              <a:t> </a:t>
            </a:r>
            <a:r>
              <a:rPr lang="ru-RU" sz="3600" b="1"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a:t>
            </a:r>
          </a:p>
          <a:p>
            <a:pPr algn="ctr">
              <a:buNone/>
            </a:pPr>
            <a:r>
              <a:rPr lang="ru-RU" sz="3600" b="1" dirty="0" smtClean="0"/>
              <a:t>(</a:t>
            </a:r>
            <a:r>
              <a:rPr lang="ru-RU" sz="3600" b="1" dirty="0" err="1" smtClean="0"/>
              <a:t>Флп</a:t>
            </a:r>
            <a:r>
              <a:rPr lang="ru-RU" sz="3600" b="1" dirty="0" smtClean="0"/>
              <a:t>. 4:8).</a:t>
            </a:r>
            <a:endParaRPr lang="ru-RU" sz="3600" dirty="0" smtClean="0"/>
          </a:p>
          <a:p>
            <a:endParaRPr lang="ru-RU" sz="3600" dirty="0" smtClean="0"/>
          </a:p>
          <a:p>
            <a:pPr algn="ctr"/>
            <a:endParaRPr lang="en-US" sz="3600" dirty="0"/>
          </a:p>
        </p:txBody>
      </p:sp>
    </p:spTree>
    <p:extLst>
      <p:ext uri="{BB962C8B-B14F-4D97-AF65-F5344CB8AC3E}">
        <p14:creationId xmlns:p14="http://schemas.microsoft.com/office/powerpoint/2010/main" xmlns="" val="2812815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728686" y="143920"/>
            <a:ext cx="6415314" cy="1143000"/>
          </a:xfrm>
        </p:spPr>
        <p:txBody>
          <a:bodyPr>
            <a:normAutofit fontScale="90000"/>
          </a:bodyPr>
          <a:lstStyle/>
          <a:p>
            <a:r>
              <a:rPr lang="ru-RU" b="1" dirty="0" err="1" smtClean="0">
                <a:solidFill>
                  <a:schemeClr val="bg1"/>
                </a:solidFill>
                <a:effectLst>
                  <a:outerShdw blurRad="38100" dist="38100" dir="2700000" algn="tl">
                    <a:srgbClr val="000000">
                      <a:alpha val="43137"/>
                    </a:srgbClr>
                  </a:outerShdw>
                </a:effectLst>
              </a:rPr>
              <a:t>Когнитивно-поведенческая</a:t>
            </a:r>
            <a:r>
              <a:rPr lang="ru-RU" b="1" dirty="0" smtClean="0">
                <a:solidFill>
                  <a:schemeClr val="bg1"/>
                </a:solidFill>
                <a:effectLst>
                  <a:outerShdw blurRad="38100" dist="38100" dir="2700000" algn="tl">
                    <a:srgbClr val="000000">
                      <a:alpha val="43137"/>
                    </a:srgbClr>
                  </a:outerShdw>
                </a:effectLst>
              </a:rPr>
              <a:t> терапия (КПТ)</a:t>
            </a:r>
            <a:endParaRPr lang="en-US" b="1" dirty="0">
              <a:solidFill>
                <a:schemeClr val="bg1"/>
              </a:solidFill>
            </a:endParaRPr>
          </a:p>
        </p:txBody>
      </p:sp>
      <p:sp>
        <p:nvSpPr>
          <p:cNvPr id="3" name="Content Placeholder 2"/>
          <p:cNvSpPr>
            <a:spLocks noGrp="1"/>
          </p:cNvSpPr>
          <p:nvPr>
            <p:ph idx="1"/>
          </p:nvPr>
        </p:nvSpPr>
        <p:spPr>
          <a:xfrm>
            <a:off x="494552" y="2011028"/>
            <a:ext cx="8229600" cy="4525963"/>
          </a:xfrm>
        </p:spPr>
        <p:txBody>
          <a:bodyPr>
            <a:normAutofit fontScale="92500" lnSpcReduction="10000"/>
          </a:bodyPr>
          <a:lstStyle/>
          <a:p>
            <a:r>
              <a:rPr lang="ru-RU" sz="3600" dirty="0" smtClean="0"/>
              <a:t>На сегодняшний день одна из самых используемых форм психологического вмешательства </a:t>
            </a:r>
            <a:r>
              <a:rPr lang="ru-RU" sz="3600" b="1" dirty="0" err="1" smtClean="0"/>
              <a:t>когнитивно</a:t>
            </a:r>
            <a:r>
              <a:rPr lang="ru-RU" sz="3600" b="1" dirty="0" smtClean="0"/>
              <a:t> - поведенческая терапия (КПТ) основана на утверждении, что большинство психологических проблем разрешаются путем определения и изменения ошибочного или неприятного восприятия вещей, мыслей или поведения.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xmlns="" val="134149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969402" y="274638"/>
            <a:ext cx="5511962" cy="1143000"/>
          </a:xfrm>
        </p:spPr>
        <p:txBody>
          <a:bodyPr>
            <a:normAutofit/>
          </a:bodyPr>
          <a:lstStyle/>
          <a:p>
            <a:r>
              <a:rPr lang="ru-RU" sz="4800" b="1" dirty="0" smtClean="0">
                <a:solidFill>
                  <a:srgbClr val="FFFFFF"/>
                </a:solidFill>
                <a:effectLst>
                  <a:outerShdw blurRad="38100" dist="38100" dir="2700000" algn="tl">
                    <a:srgbClr val="000000">
                      <a:alpha val="43137"/>
                    </a:srgbClr>
                  </a:outerShdw>
                </a:effectLst>
              </a:rPr>
              <a:t>Депрессия</a:t>
            </a:r>
            <a:endParaRPr lang="en-US" sz="4800" dirty="0">
              <a:solidFill>
                <a:srgbClr val="FFFFFF"/>
              </a:solidFill>
            </a:endParaRPr>
          </a:p>
        </p:txBody>
      </p:sp>
      <p:sp>
        <p:nvSpPr>
          <p:cNvPr id="3" name="Content Placeholder 2"/>
          <p:cNvSpPr>
            <a:spLocks noGrp="1"/>
          </p:cNvSpPr>
          <p:nvPr>
            <p:ph idx="1"/>
          </p:nvPr>
        </p:nvSpPr>
        <p:spPr>
          <a:xfrm>
            <a:off x="338419" y="1981910"/>
            <a:ext cx="8544399" cy="4525963"/>
          </a:xfrm>
        </p:spPr>
        <p:txBody>
          <a:bodyPr>
            <a:normAutofit lnSpcReduction="10000"/>
          </a:bodyPr>
          <a:lstStyle/>
          <a:p>
            <a:pPr marL="0" indent="0" algn="ctr">
              <a:buNone/>
            </a:pPr>
            <a:r>
              <a:rPr lang="ru-RU" sz="4000" b="1" dirty="0" smtClean="0">
                <a:effectLst>
                  <a:outerShdw blurRad="38100" dist="38100" dir="2700000" algn="tl">
                    <a:srgbClr val="000000">
                      <a:alpha val="43137"/>
                    </a:srgbClr>
                  </a:outerShdw>
                </a:effectLst>
              </a:rPr>
              <a:t>Люди, страдающие депрессией, склонны воспринимать факт негативно; люди, которые часто тревожатся, склонны смотреть на будущее с опаской; те, у кого занижена самооценка максимизируют успехи других и минимизируют свои собственные.</a:t>
            </a:r>
            <a:endParaRPr lang="en-US" sz="40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99121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2707950" y="386682"/>
            <a:ext cx="5978850" cy="1143000"/>
          </a:xfrm>
        </p:spPr>
        <p:txBody>
          <a:bodyPr>
            <a:normAutofit/>
          </a:bodyPr>
          <a:lstStyle/>
          <a:p>
            <a:r>
              <a:rPr lang="ru-RU" sz="4800" b="1" dirty="0" smtClean="0">
                <a:solidFill>
                  <a:srgbClr val="FFFFFF"/>
                </a:solidFill>
                <a:effectLst>
                  <a:outerShdw blurRad="38100" dist="38100" dir="2700000" algn="tl">
                    <a:srgbClr val="000000">
                      <a:alpha val="43137"/>
                    </a:srgbClr>
                  </a:outerShdw>
                </a:effectLst>
              </a:rPr>
              <a:t>Поведение</a:t>
            </a:r>
            <a:endParaRPr lang="en-US" sz="4800" dirty="0">
              <a:solidFill>
                <a:srgbClr val="FFFFFF"/>
              </a:solidFill>
            </a:endParaRPr>
          </a:p>
        </p:txBody>
      </p:sp>
      <p:sp>
        <p:nvSpPr>
          <p:cNvPr id="3" name="Content Placeholder 2"/>
          <p:cNvSpPr>
            <a:spLocks noGrp="1"/>
          </p:cNvSpPr>
          <p:nvPr>
            <p:ph idx="1"/>
          </p:nvPr>
        </p:nvSpPr>
        <p:spPr>
          <a:xfrm>
            <a:off x="494552" y="2067050"/>
            <a:ext cx="8229600" cy="4525963"/>
          </a:xfrm>
        </p:spPr>
        <p:txBody>
          <a:bodyPr>
            <a:normAutofit/>
          </a:bodyPr>
          <a:lstStyle/>
          <a:p>
            <a:pPr marL="0" indent="0" algn="ctr">
              <a:buNone/>
            </a:pPr>
            <a:r>
              <a:rPr lang="ru-RU" sz="4000" dirty="0" smtClean="0"/>
              <a:t>Таким образом, </a:t>
            </a:r>
            <a:r>
              <a:rPr lang="ru-RU" sz="4000" b="1" dirty="0" smtClean="0">
                <a:effectLst>
                  <a:outerShdw blurRad="38100" dist="38100" dir="2700000" algn="tl">
                    <a:srgbClr val="000000">
                      <a:alpha val="43137"/>
                    </a:srgbClr>
                  </a:outerShdw>
                </a:effectLst>
              </a:rPr>
              <a:t>КПТ  помогает людям выявлять и изменять  свои нездоровые привычки</a:t>
            </a:r>
            <a:r>
              <a:rPr lang="ru-RU" sz="4000" dirty="0" smtClean="0"/>
              <a:t> в мышлении и искать лучшие альтернативы, чтобы развивать желаемое поведение.</a:t>
            </a:r>
            <a:endParaRPr lang="en-US" sz="4000" dirty="0">
              <a:solidFill>
                <a:srgbClr val="000000"/>
              </a:solidFill>
            </a:endParaRPr>
          </a:p>
        </p:txBody>
      </p:sp>
    </p:spTree>
    <p:extLst>
      <p:ext uri="{BB962C8B-B14F-4D97-AF65-F5344CB8AC3E}">
        <p14:creationId xmlns:p14="http://schemas.microsoft.com/office/powerpoint/2010/main" xmlns="" val="1474564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174838" y="424030"/>
            <a:ext cx="5511962" cy="1143000"/>
          </a:xfrm>
        </p:spPr>
        <p:txBody>
          <a:bodyPr>
            <a:normAutofit/>
          </a:bodyPr>
          <a:lstStyle/>
          <a:p>
            <a:r>
              <a:rPr lang="ru-RU" sz="4800" b="1" dirty="0" smtClean="0">
                <a:solidFill>
                  <a:srgbClr val="FFFFFF"/>
                </a:solidFill>
                <a:effectLst>
                  <a:outerShdw blurRad="38100" dist="38100" dir="2700000" algn="tl">
                    <a:srgbClr val="000000">
                      <a:alpha val="43137"/>
                    </a:srgbClr>
                  </a:outerShdw>
                </a:effectLst>
              </a:rPr>
              <a:t>Связь</a:t>
            </a:r>
            <a:endParaRPr lang="en-US" sz="4800" dirty="0">
              <a:solidFill>
                <a:srgbClr val="FFFFFF"/>
              </a:solidFill>
            </a:endParaRPr>
          </a:p>
        </p:txBody>
      </p:sp>
      <p:sp>
        <p:nvSpPr>
          <p:cNvPr id="3" name="Content Placeholder 2"/>
          <p:cNvSpPr>
            <a:spLocks noGrp="1"/>
          </p:cNvSpPr>
          <p:nvPr>
            <p:ph idx="1"/>
          </p:nvPr>
        </p:nvSpPr>
        <p:spPr>
          <a:xfrm>
            <a:off x="513228" y="2123072"/>
            <a:ext cx="8229600" cy="4525963"/>
          </a:xfrm>
        </p:spPr>
        <p:txBody>
          <a:bodyPr>
            <a:normAutofit/>
          </a:bodyPr>
          <a:lstStyle/>
          <a:p>
            <a:pPr marL="0" indent="0" algn="ctr">
              <a:buNone/>
            </a:pPr>
            <a:r>
              <a:rPr lang="ru-RU" sz="4000" b="1" dirty="0" smtClean="0">
                <a:effectLst>
                  <a:outerShdw blurRad="38100" dist="38100" dir="2700000" algn="tl">
                    <a:srgbClr val="000000">
                      <a:alpha val="43137"/>
                    </a:srgbClr>
                  </a:outerShdw>
                </a:effectLst>
              </a:rPr>
              <a:t>Библия показывает нам связь между мыслями и действиями (Лк 6:45). Хорошие мысли - это не только здоровье, но и чистота.</a:t>
            </a:r>
            <a:endParaRPr lang="en-US" sz="40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6530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7065818"/>
          </a:xfrm>
          <a:prstGeom prst="rect">
            <a:avLst/>
          </a:prstGeom>
        </p:spPr>
      </p:pic>
      <p:sp>
        <p:nvSpPr>
          <p:cNvPr id="2" name="Title 1"/>
          <p:cNvSpPr>
            <a:spLocks noGrp="1"/>
          </p:cNvSpPr>
          <p:nvPr>
            <p:ph type="title"/>
          </p:nvPr>
        </p:nvSpPr>
        <p:spPr>
          <a:xfrm>
            <a:off x="3137490" y="405356"/>
            <a:ext cx="5661366" cy="1143000"/>
          </a:xfrm>
        </p:spPr>
        <p:txBody>
          <a:bodyPr>
            <a:normAutofit/>
          </a:bodyPr>
          <a:lstStyle/>
          <a:p>
            <a:r>
              <a:rPr lang="ru-RU" sz="4800" b="1" dirty="0" smtClean="0">
                <a:solidFill>
                  <a:srgbClr val="FFFFFF"/>
                </a:solidFill>
                <a:effectLst>
                  <a:outerShdw blurRad="38100" dist="38100" dir="2700000" algn="tl">
                    <a:srgbClr val="000000">
                      <a:alpha val="43137"/>
                    </a:srgbClr>
                  </a:outerShdw>
                </a:effectLst>
              </a:rPr>
              <a:t>Изменение мыслей</a:t>
            </a:r>
            <a:endParaRPr lang="en-US" sz="4800" dirty="0">
              <a:solidFill>
                <a:srgbClr val="FFFFFF"/>
              </a:solidFill>
            </a:endParaRPr>
          </a:p>
        </p:txBody>
      </p:sp>
      <p:sp>
        <p:nvSpPr>
          <p:cNvPr id="3" name="Content Placeholder 2"/>
          <p:cNvSpPr>
            <a:spLocks noGrp="1"/>
          </p:cNvSpPr>
          <p:nvPr>
            <p:ph idx="1"/>
          </p:nvPr>
        </p:nvSpPr>
        <p:spPr>
          <a:xfrm>
            <a:off x="681312" y="2197768"/>
            <a:ext cx="7629299" cy="2900217"/>
          </a:xfrm>
        </p:spPr>
        <p:txBody>
          <a:bodyPr>
            <a:noAutofit/>
          </a:bodyPr>
          <a:lstStyle/>
          <a:p>
            <a:pPr algn="ctr"/>
            <a:r>
              <a:rPr lang="ru-RU" sz="4000" dirty="0" smtClean="0">
                <a:effectLst>
                  <a:outerShdw blurRad="38100" dist="38100" dir="2700000" algn="tl">
                    <a:srgbClr val="000000">
                      <a:alpha val="43137"/>
                    </a:srgbClr>
                  </a:outerShdw>
                </a:effectLst>
              </a:rPr>
              <a:t>На этой неделе мы рассмотрим несколько библейских истин, которые помогут нам держать под контролем нашу мыслительную деятельность, разрешая Христу быть во главе наших мыслей.</a:t>
            </a:r>
          </a:p>
          <a:p>
            <a:pPr marL="0" indent="0" algn="ctr">
              <a:buNone/>
            </a:pPr>
            <a:endParaRPr lang="en-US" sz="4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87434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6B.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895600" y="43030"/>
            <a:ext cx="6223740" cy="1143000"/>
          </a:xfrm>
        </p:spPr>
        <p:txBody>
          <a:bodyPr>
            <a:noAutofit/>
          </a:bodyPr>
          <a:lstStyle/>
          <a:p>
            <a:r>
              <a:rPr lang="ru-RU" b="1" dirty="0" smtClean="0">
                <a:solidFill>
                  <a:srgbClr val="FFFFFF"/>
                </a:solidFill>
                <a:effectLst>
                  <a:outerShdw blurRad="38100" dist="38100" dir="2700000" algn="tl">
                    <a:srgbClr val="000000">
                      <a:alpha val="43137"/>
                    </a:srgbClr>
                  </a:outerShdw>
                </a:effectLst>
              </a:rPr>
              <a:t>Мысли – основа поведения</a:t>
            </a:r>
            <a:endParaRPr lang="en-US" dirty="0">
              <a:solidFill>
                <a:srgbClr val="FFFFFF"/>
              </a:solidFill>
            </a:endParaRPr>
          </a:p>
        </p:txBody>
      </p:sp>
      <p:sp>
        <p:nvSpPr>
          <p:cNvPr id="3" name="Content Placeholder 2"/>
          <p:cNvSpPr>
            <a:spLocks noGrp="1"/>
          </p:cNvSpPr>
          <p:nvPr>
            <p:ph idx="1"/>
          </p:nvPr>
        </p:nvSpPr>
        <p:spPr>
          <a:xfrm>
            <a:off x="199468" y="2361322"/>
            <a:ext cx="8686800" cy="3479105"/>
          </a:xfrm>
        </p:spPr>
        <p:txBody>
          <a:bodyPr>
            <a:normAutofit/>
          </a:bodyPr>
          <a:lstStyle/>
          <a:p>
            <a:r>
              <a:rPr lang="ru-RU" sz="3600" b="1" dirty="0" smtClean="0"/>
              <a:t>Прочитайте Марка 7:21-23 и Луки 6:45. </a:t>
            </a:r>
            <a:r>
              <a:rPr lang="ru-RU" sz="3600" b="1" dirty="0" smtClean="0">
                <a:effectLst>
                  <a:outerShdw blurRad="38100" dist="38100" dir="2700000" algn="tl">
                    <a:srgbClr val="000000">
                      <a:alpha val="43137"/>
                    </a:srgbClr>
                  </a:outerShdw>
                </a:effectLst>
              </a:rPr>
              <a:t>Что эти тексты говорят нам о важности контролировать </a:t>
            </a:r>
            <a:r>
              <a:rPr lang="ru-RU" sz="3600" b="1" dirty="0" smtClean="0"/>
              <a:t>не только наши действия, поступки, слова, но также и мысли?   </a:t>
            </a:r>
            <a:endParaRPr lang="ru-RU" sz="3600" dirty="0" smtClean="0"/>
          </a:p>
          <a:p>
            <a:pPr marL="0" indent="0" algn="ctr">
              <a:buNone/>
            </a:pPr>
            <a:endParaRPr lang="en-US" sz="3600" dirty="0">
              <a:solidFill>
                <a:srgbClr val="000000"/>
              </a:solidFill>
            </a:endParaRPr>
          </a:p>
        </p:txBody>
      </p:sp>
    </p:spTree>
    <p:extLst>
      <p:ext uri="{BB962C8B-B14F-4D97-AF65-F5344CB8AC3E}">
        <p14:creationId xmlns:p14="http://schemas.microsoft.com/office/powerpoint/2010/main" xmlns="" val="2747363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742</TotalTime>
  <Words>2693</Words>
  <Application>Microsoft Office PowerPoint</Application>
  <PresentationFormat>Экран (4:3)</PresentationFormat>
  <Paragraphs>166</Paragraphs>
  <Slides>29</Slides>
  <Notes>28</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Office Theme</vt:lpstr>
      <vt:lpstr>ДОМ НАДЕЖДЫ И ИСЦЕЛЕНИЯ</vt:lpstr>
      <vt:lpstr>Урок 6 Позитивное мышление</vt:lpstr>
      <vt:lpstr>Слайд 3</vt:lpstr>
      <vt:lpstr>Когнитивно-поведенческая терапия (КПТ)</vt:lpstr>
      <vt:lpstr>Депрессия</vt:lpstr>
      <vt:lpstr>Поведение</vt:lpstr>
      <vt:lpstr>Связь</vt:lpstr>
      <vt:lpstr>Изменение мыслей</vt:lpstr>
      <vt:lpstr>Мысли – основа поведения</vt:lpstr>
      <vt:lpstr>Слайд 10</vt:lpstr>
      <vt:lpstr>Слайд 11</vt:lpstr>
      <vt:lpstr>Слайд 12</vt:lpstr>
      <vt:lpstr>Мысли – источник болезней</vt:lpstr>
      <vt:lpstr>Слайд 14</vt:lpstr>
      <vt:lpstr>Слайд 15</vt:lpstr>
      <vt:lpstr>Отражать</vt:lpstr>
      <vt:lpstr>Слайд 17</vt:lpstr>
      <vt:lpstr>Здоровое мышление</vt:lpstr>
      <vt:lpstr>Слайд 19</vt:lpstr>
      <vt:lpstr>Слайд 20</vt:lpstr>
      <vt:lpstr>Мысли нашего сердца </vt:lpstr>
      <vt:lpstr>Слайд 22</vt:lpstr>
      <vt:lpstr>Слайд 23</vt:lpstr>
      <vt:lpstr>Слайд 24</vt:lpstr>
      <vt:lpstr>Мир Божий в наших сердцах </vt:lpstr>
      <vt:lpstr>Слайд 26</vt:lpstr>
      <vt:lpstr>Слайд 27</vt:lpstr>
      <vt:lpstr>Слайд 28</vt:lpstr>
      <vt:lpstr>Исцеляющее обещание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GOOD THINKING</dc:title>
  <dc:creator>Raquel Arrais</dc:creator>
  <cp:lastModifiedBy>Анжела</cp:lastModifiedBy>
  <cp:revision>46</cp:revision>
  <dcterms:created xsi:type="dcterms:W3CDTF">2014-03-06T23:11:53Z</dcterms:created>
  <dcterms:modified xsi:type="dcterms:W3CDTF">2014-12-27T20:21:19Z</dcterms:modified>
</cp:coreProperties>
</file>