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6" r:id="rId2"/>
    <p:sldId id="256" r:id="rId3"/>
    <p:sldId id="284"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51" autoAdjust="0"/>
  </p:normalViewPr>
  <p:slideViewPr>
    <p:cSldViewPr snapToGrid="0" snapToObjects="1">
      <p:cViewPr varScale="1">
        <p:scale>
          <a:sx n="35" d="100"/>
          <a:sy n="35" d="100"/>
        </p:scale>
        <p:origin x="-1506" y="-90"/>
      </p:cViewPr>
      <p:guideLst>
        <p:guide orient="horz" pos="2160"/>
        <p:guide pos="2880"/>
      </p:guideLst>
    </p:cSldViewPr>
  </p:slideViewPr>
  <p:notesTextViewPr>
    <p:cViewPr>
      <p:scale>
        <a:sx n="100" d="100"/>
        <a:sy n="100" d="100"/>
      </p:scale>
      <p:origin x="0" y="0"/>
    </p:cViewPr>
  </p:notesTextViewPr>
  <p:notesViewPr>
    <p:cSldViewPr snapToGrid="0" snapToObjects="1">
      <p:cViewPr>
        <p:scale>
          <a:sx n="72" d="100"/>
          <a:sy n="72" d="100"/>
        </p:scale>
        <p:origin x="-2912" y="-1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23E097-1632-9F4A-B6C8-02B3EADCD4B0}" type="datetimeFigureOut">
              <a:rPr lang="en-US" smtClean="0"/>
              <a:pPr/>
              <a:t>12/27/2014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8B50D-C5CD-FF46-BB3C-BAC01F5F6A2E}" type="slidenum">
              <a:rPr lang="en-US" smtClean="0"/>
              <a:pPr/>
              <a:t>‹#›</a:t>
            </a:fld>
            <a:endParaRPr lang="en-US"/>
          </a:p>
        </p:txBody>
      </p:sp>
    </p:spTree>
    <p:extLst>
      <p:ext uri="{BB962C8B-B14F-4D97-AF65-F5344CB8AC3E}">
        <p14:creationId xmlns="" xmlns:p14="http://schemas.microsoft.com/office/powerpoint/2010/main" val="6234288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урок 7</a:t>
            </a:r>
            <a:endParaRPr lang="ru-RU" sz="1200" kern="1200" dirty="0" smtClean="0">
              <a:solidFill>
                <a:schemeClr val="tx1"/>
              </a:solidFill>
              <a:latin typeface="+mn-lt"/>
              <a:ea typeface="+mn-ea"/>
              <a:cs typeface="+mn-cs"/>
            </a:endParaRPr>
          </a:p>
          <a:p>
            <a:r>
              <a:rPr lang="ru-RU" sz="1200" kern="1200" cap="all" dirty="0" smtClean="0">
                <a:solidFill>
                  <a:schemeClr val="tx1"/>
                </a:solidFill>
                <a:latin typeface="+mn-lt"/>
                <a:ea typeface="+mn-ea"/>
                <a:cs typeface="+mn-cs"/>
              </a:rPr>
              <a:t>надежда против депрессии</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Библейские тексты для изучения на этой неделе:</a:t>
            </a:r>
            <a:endParaRPr lang="ru-RU" sz="1200" kern="1200" dirty="0" smtClean="0">
              <a:solidFill>
                <a:schemeClr val="tx1"/>
              </a:solidFill>
              <a:latin typeface="+mn-lt"/>
              <a:ea typeface="+mn-ea"/>
              <a:cs typeface="+mn-cs"/>
            </a:endParaRPr>
          </a:p>
          <a:p>
            <a:r>
              <a:rPr lang="ru-RU" sz="1200" i="1" kern="1200" dirty="0" err="1" smtClean="0">
                <a:solidFill>
                  <a:schemeClr val="tx1"/>
                </a:solidFill>
                <a:latin typeface="+mn-lt"/>
                <a:ea typeface="+mn-ea"/>
                <a:cs typeface="+mn-cs"/>
              </a:rPr>
              <a:t>Пс</a:t>
            </a:r>
            <a:r>
              <a:rPr lang="ru-RU" sz="1200" i="1" kern="1200" dirty="0" smtClean="0">
                <a:solidFill>
                  <a:schemeClr val="tx1"/>
                </a:solidFill>
                <a:latin typeface="+mn-lt"/>
                <a:ea typeface="+mn-ea"/>
                <a:cs typeface="+mn-cs"/>
              </a:rPr>
              <a:t>. 41; 30:10; 31:1–5; 1 Ин. 1:9; </a:t>
            </a:r>
            <a:r>
              <a:rPr lang="ru-RU" sz="1200" i="1" kern="1200" dirty="0" err="1" smtClean="0">
                <a:solidFill>
                  <a:schemeClr val="tx1"/>
                </a:solidFill>
                <a:latin typeface="+mn-lt"/>
                <a:ea typeface="+mn-ea"/>
                <a:cs typeface="+mn-cs"/>
              </a:rPr>
              <a:t>Мих</a:t>
            </a:r>
            <a:r>
              <a:rPr lang="ru-RU" sz="1200" i="1" kern="1200" dirty="0" smtClean="0">
                <a:solidFill>
                  <a:schemeClr val="tx1"/>
                </a:solidFill>
                <a:latin typeface="+mn-lt"/>
                <a:ea typeface="+mn-ea"/>
                <a:cs typeface="+mn-cs"/>
              </a:rPr>
              <a:t>. 7:1–7; </a:t>
            </a:r>
            <a:r>
              <a:rPr lang="ru-RU" sz="1200" i="1" kern="1200" dirty="0" err="1" smtClean="0">
                <a:solidFill>
                  <a:schemeClr val="tx1"/>
                </a:solidFill>
                <a:latin typeface="+mn-lt"/>
                <a:ea typeface="+mn-ea"/>
                <a:cs typeface="+mn-cs"/>
              </a:rPr>
              <a:t>Откр</a:t>
            </a:r>
            <a:r>
              <a:rPr lang="ru-RU" sz="1200" i="1" kern="1200" dirty="0" smtClean="0">
                <a:solidFill>
                  <a:schemeClr val="tx1"/>
                </a:solidFill>
                <a:latin typeface="+mn-lt"/>
                <a:ea typeface="+mn-ea"/>
                <a:cs typeface="+mn-cs"/>
              </a:rPr>
              <a:t>. 21:2–4</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78B50D-C5CD-FF46-BB3C-BAC01F5F6A2E}" type="slidenum">
              <a:rPr lang="en-US" smtClean="0"/>
              <a:pPr/>
              <a:t>2</a:t>
            </a:fld>
            <a:endParaRPr lang="en-US"/>
          </a:p>
        </p:txBody>
      </p:sp>
    </p:spTree>
    <p:extLst>
      <p:ext uri="{BB962C8B-B14F-4D97-AF65-F5344CB8AC3E}">
        <p14:creationId xmlns="" xmlns:p14="http://schemas.microsoft.com/office/powerpoint/2010/main" val="1208412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последствия разочарования</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"Как журавль, как ласточка издавал я звуки, тосковал, как голубь; уныло смотрели глаза мои к небу: Господи! тесно мне; спаси меня". (</a:t>
            </a:r>
            <a:r>
              <a:rPr lang="ru-RU" sz="1200" b="1" kern="1200" dirty="0" err="1" smtClean="0">
                <a:solidFill>
                  <a:schemeClr val="tx1"/>
                </a:solidFill>
                <a:latin typeface="+mn-lt"/>
                <a:ea typeface="+mn-ea"/>
                <a:cs typeface="+mn-cs"/>
              </a:rPr>
              <a:t>Ис</a:t>
            </a:r>
            <a:r>
              <a:rPr lang="ru-RU" sz="1200" b="1" kern="1200" dirty="0" smtClean="0">
                <a:solidFill>
                  <a:schemeClr val="tx1"/>
                </a:solidFill>
                <a:latin typeface="+mn-lt"/>
                <a:ea typeface="+mn-ea"/>
                <a:cs typeface="+mn-cs"/>
              </a:rPr>
              <a:t>. 38:14)   </a:t>
            </a:r>
            <a:endParaRPr lang="ru-RU"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В этом стихе без сомнения проявлена вся боль, которую испытывал </a:t>
            </a:r>
            <a:r>
              <a:rPr lang="ru-RU" sz="1200" kern="1200" dirty="0" err="1" smtClean="0">
                <a:solidFill>
                  <a:schemeClr val="tx1"/>
                </a:solidFill>
                <a:latin typeface="+mn-lt"/>
                <a:ea typeface="+mn-ea"/>
                <a:cs typeface="+mn-cs"/>
              </a:rPr>
              <a:t>Езекия</a:t>
            </a:r>
            <a:r>
              <a:rPr lang="ru-RU" sz="1200" kern="1200" dirty="0" smtClean="0">
                <a:solidFill>
                  <a:schemeClr val="tx1"/>
                </a:solidFill>
                <a:latin typeface="+mn-lt"/>
                <a:ea typeface="+mn-ea"/>
                <a:cs typeface="+mn-cs"/>
              </a:rPr>
              <a:t>, он плачет от боли. Существуют культурные различия в проявлении болезни. </a:t>
            </a:r>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pPr/>
              <a:t>11</a:t>
            </a:fld>
            <a:endParaRPr lang="en-US"/>
          </a:p>
        </p:txBody>
      </p:sp>
    </p:spTree>
    <p:extLst>
      <p:ext uri="{BB962C8B-B14F-4D97-AF65-F5344CB8AC3E}">
        <p14:creationId xmlns="" xmlns:p14="http://schemas.microsoft.com/office/powerpoint/2010/main" val="1372418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Некоторые страдают от боли в тишине, не жалуясь на болезнь. Другие (как </a:t>
            </a:r>
            <a:r>
              <a:rPr lang="ru-RU" sz="1200" kern="1200" dirty="0" err="1" smtClean="0">
                <a:solidFill>
                  <a:schemeClr val="tx1"/>
                </a:solidFill>
                <a:latin typeface="+mn-lt"/>
                <a:ea typeface="+mn-ea"/>
                <a:cs typeface="+mn-cs"/>
              </a:rPr>
              <a:t>Езекия</a:t>
            </a:r>
            <a:r>
              <a:rPr lang="ru-RU" sz="1200" kern="1200" dirty="0" smtClean="0">
                <a:solidFill>
                  <a:schemeClr val="tx1"/>
                </a:solidFill>
                <a:latin typeface="+mn-lt"/>
                <a:ea typeface="+mn-ea"/>
                <a:cs typeface="+mn-cs"/>
              </a:rPr>
              <a:t>) стонут и плачут, когда чувствуют сильную боль. В этом проявляются личные качества восприятия болезни, некоторые люди очень стойко переносят смерть, в то время как другие не могут этого сделать. </a:t>
            </a:r>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Симптомы депрессии часто встречаются у людей, которые имеют серьезное заболевание, которое приводит к летальному исходу. </a:t>
            </a:r>
            <a:r>
              <a:rPr lang="ru-RU" sz="1200" kern="1200" dirty="0" err="1" smtClean="0">
                <a:solidFill>
                  <a:schemeClr val="tx1"/>
                </a:solidFill>
                <a:latin typeface="+mn-lt"/>
                <a:ea typeface="+mn-ea"/>
                <a:cs typeface="+mn-cs"/>
              </a:rPr>
              <a:t>Езекия</a:t>
            </a:r>
            <a:r>
              <a:rPr lang="ru-RU" sz="1200" kern="1200" dirty="0" smtClean="0">
                <a:solidFill>
                  <a:schemeClr val="tx1"/>
                </a:solidFill>
                <a:latin typeface="+mn-lt"/>
                <a:ea typeface="+mn-ea"/>
                <a:cs typeface="+mn-cs"/>
              </a:rPr>
              <a:t> страдал от такого заболевания, и даже объявил о своей скорой смерти. У него проявлялись все признаки депрессии, описанные в </a:t>
            </a:r>
            <a:r>
              <a:rPr lang="ru-RU" sz="1200" kern="1200" dirty="0" err="1" smtClean="0">
                <a:solidFill>
                  <a:schemeClr val="tx1"/>
                </a:solidFill>
                <a:latin typeface="+mn-lt"/>
                <a:ea typeface="+mn-ea"/>
                <a:cs typeface="+mn-cs"/>
              </a:rPr>
              <a:t>Ис</a:t>
            </a:r>
            <a:r>
              <a:rPr lang="ru-RU" sz="1200" kern="1200" dirty="0" smtClean="0">
                <a:solidFill>
                  <a:schemeClr val="tx1"/>
                </a:solidFill>
                <a:latin typeface="+mn-lt"/>
                <a:ea typeface="+mn-ea"/>
                <a:cs typeface="+mn-cs"/>
              </a:rPr>
              <a:t>. 38 гл. Симптомы депрессии настолько болезненны, что многие прибегают к суициду. И действительно, более 10% пациентов с признаками депрессии покончили с собой. Ясно, что клиническая депрессия - очень серьезное заболевание, и его необходимо лечить незамедлительно.</a:t>
            </a: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pPr/>
              <a:t>12</a:t>
            </a:fld>
            <a:endParaRPr lang="en-US"/>
          </a:p>
        </p:txBody>
      </p:sp>
    </p:spTree>
    <p:extLst>
      <p:ext uri="{BB962C8B-B14F-4D97-AF65-F5344CB8AC3E}">
        <p14:creationId xmlns="" xmlns:p14="http://schemas.microsoft.com/office/powerpoint/2010/main" val="110484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Какие симптомы мы находим в следующих стихах? </a:t>
            </a:r>
            <a:endParaRPr lang="ru-RU" sz="1200" kern="1200" dirty="0" smtClean="0">
              <a:solidFill>
                <a:schemeClr val="tx1"/>
              </a:solidFill>
              <a:latin typeface="+mn-lt"/>
              <a:ea typeface="+mn-ea"/>
              <a:cs typeface="+mn-cs"/>
            </a:endParaRPr>
          </a:p>
          <a:p>
            <a:pPr marR="0" algn="l" defTabSz="457200" rtl="0" eaLnBrk="1" fontAlgn="auto" latinLnBrk="0" hangingPunct="1">
              <a:lnSpc>
                <a:spcPct val="100000"/>
              </a:lnSpc>
              <a:spcBef>
                <a:spcPts val="0"/>
              </a:spcBef>
              <a:spcAft>
                <a:spcPts val="0"/>
              </a:spcAft>
              <a:buClrTx/>
              <a:buSzTx/>
              <a:tabLst/>
              <a:defRPr/>
            </a:pPr>
            <a:endParaRPr lang="en-US" sz="1200" kern="1200" dirty="0" smtClean="0">
              <a:solidFill>
                <a:schemeClr val="tx1"/>
              </a:solidFill>
              <a:effectLst/>
              <a:latin typeface="+mn-lt"/>
              <a:ea typeface="+mn-ea"/>
              <a:cs typeface="+mn-cs"/>
            </a:endParaRPr>
          </a:p>
          <a:p>
            <a:pPr marL="628650" lvl="1" indent="-171450">
              <a:buFont typeface="Arial"/>
              <a:buChar char="•"/>
            </a:pPr>
            <a:r>
              <a:rPr lang="ru-RU" dirty="0" err="1" smtClean="0"/>
              <a:t>Пс</a:t>
            </a:r>
            <a:r>
              <a:rPr lang="en-US" dirty="0" smtClean="0"/>
              <a:t>. 3</a:t>
            </a:r>
            <a:r>
              <a:rPr lang="ru-RU" dirty="0" smtClean="0"/>
              <a:t>0</a:t>
            </a:r>
            <a:r>
              <a:rPr lang="en-US" dirty="0" smtClean="0"/>
              <a:t>:10</a:t>
            </a:r>
          </a:p>
          <a:p>
            <a:pPr marL="628650" lvl="1" indent="-171450">
              <a:buFont typeface="Arial"/>
              <a:buChar char="•"/>
            </a:pPr>
            <a:r>
              <a:rPr lang="ru-RU" dirty="0" err="1" smtClean="0"/>
              <a:t>Пс</a:t>
            </a:r>
            <a:r>
              <a:rPr lang="en-US" dirty="0" smtClean="0"/>
              <a:t>. 7</a:t>
            </a:r>
            <a:r>
              <a:rPr lang="ru-RU" dirty="0" smtClean="0"/>
              <a:t>6</a:t>
            </a:r>
            <a:r>
              <a:rPr lang="en-US" dirty="0" smtClean="0"/>
              <a:t>:4</a:t>
            </a:r>
          </a:p>
          <a:p>
            <a:pPr marL="628650" lvl="1" indent="-171450">
              <a:buFont typeface="Arial"/>
              <a:buChar char="•"/>
            </a:pPr>
            <a:r>
              <a:rPr lang="ru-RU" dirty="0" err="1" smtClean="0"/>
              <a:t>Пс</a:t>
            </a:r>
            <a:r>
              <a:rPr lang="en-US" dirty="0" smtClean="0"/>
              <a:t>. 10</a:t>
            </a:r>
            <a:r>
              <a:rPr lang="ru-RU" dirty="0" smtClean="0"/>
              <a:t>1</a:t>
            </a:r>
            <a:r>
              <a:rPr lang="en-US" dirty="0" smtClean="0"/>
              <a:t>:4,5</a:t>
            </a:r>
          </a:p>
          <a:p>
            <a:pPr marL="628650" lvl="1" indent="-171450">
              <a:buFont typeface="Arial"/>
              <a:buChar char="•"/>
            </a:pPr>
            <a:r>
              <a:rPr lang="ru-RU" dirty="0" smtClean="0"/>
              <a:t>3</a:t>
            </a:r>
            <a:r>
              <a:rPr lang="ru-RU" baseline="0" dirty="0" smtClean="0"/>
              <a:t> </a:t>
            </a:r>
            <a:r>
              <a:rPr lang="ru-RU" baseline="0" dirty="0" err="1" smtClean="0"/>
              <a:t>Цар</a:t>
            </a:r>
            <a:r>
              <a:rPr lang="ru-RU" baseline="0" dirty="0" smtClean="0"/>
              <a:t>.</a:t>
            </a:r>
            <a:r>
              <a:rPr lang="en-US" dirty="0" smtClean="0"/>
              <a:t> 19:4</a:t>
            </a:r>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pPr/>
              <a:t>13</a:t>
            </a:fld>
            <a:endParaRPr lang="en-US"/>
          </a:p>
        </p:txBody>
      </p:sp>
    </p:spTree>
    <p:extLst>
      <p:ext uri="{BB962C8B-B14F-4D97-AF65-F5344CB8AC3E}">
        <p14:creationId xmlns="" xmlns:p14="http://schemas.microsoft.com/office/powerpoint/2010/main" val="1274104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Депрессия вызывает различные болезненные проявления: а) глубокое чувство печали (грусти), б) отсутствие мотивации что-либо делать, даже в том, что приносило удовольствие, в) нарушение аппетита, потеря или набор веса, </a:t>
            </a:r>
          </a:p>
          <a:p>
            <a:endParaRPr lang="en-US" sz="1200" kern="1200" dirty="0" smtClean="0">
              <a:solidFill>
                <a:schemeClr val="tx1"/>
              </a:solidFill>
              <a:effectLst/>
              <a:latin typeface="+mn-lt"/>
              <a:ea typeface="+mn-ea"/>
              <a:cs typeface="+mn-cs"/>
            </a:endParaRPr>
          </a:p>
          <a:p>
            <a:pPr marL="0" indent="0">
              <a:buNone/>
            </a:pPr>
            <a:r>
              <a:rPr lang="ru-RU" sz="1200" kern="1200" dirty="0" smtClean="0">
                <a:solidFill>
                  <a:schemeClr val="tx1"/>
                </a:solidFill>
                <a:latin typeface="+mn-lt"/>
                <a:ea typeface="+mn-ea"/>
                <a:cs typeface="+mn-cs"/>
              </a:rPr>
              <a:t>а) глубокое чувство печали (грусти), </a:t>
            </a:r>
          </a:p>
          <a:p>
            <a:pPr marL="0" indent="0">
              <a:buNone/>
            </a:pPr>
            <a:r>
              <a:rPr lang="ru-RU" sz="1200" kern="1200" dirty="0" smtClean="0">
                <a:solidFill>
                  <a:schemeClr val="tx1"/>
                </a:solidFill>
                <a:latin typeface="+mn-lt"/>
                <a:ea typeface="+mn-ea"/>
                <a:cs typeface="+mn-cs"/>
              </a:rPr>
              <a:t>б) отсутствие мотивации что-либо делать, даже в том, что приносило удовольствие</a:t>
            </a:r>
            <a:r>
              <a:rPr lang="en-US" sz="1200" dirty="0" smtClean="0">
                <a:solidFill>
                  <a:srgbClr val="000000"/>
                </a:solidFill>
              </a:rPr>
              <a:t> </a:t>
            </a:r>
          </a:p>
          <a:p>
            <a:pPr marL="0" indent="0">
              <a:buNone/>
            </a:pPr>
            <a:r>
              <a:rPr lang="ru-RU" sz="1200" kern="1200" dirty="0" smtClean="0">
                <a:solidFill>
                  <a:schemeClr val="tx1"/>
                </a:solidFill>
                <a:latin typeface="+mn-lt"/>
                <a:ea typeface="+mn-ea"/>
                <a:cs typeface="+mn-cs"/>
              </a:rPr>
              <a:t>в) нарушение аппетита, потеря или набор веса, </a:t>
            </a:r>
            <a:r>
              <a:rPr lang="en-US" sz="1200" dirty="0" smtClean="0">
                <a:solidFill>
                  <a:srgbClr val="000000"/>
                </a:solidFill>
              </a:rPr>
              <a:t> </a:t>
            </a: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pPr/>
              <a:t>14</a:t>
            </a:fld>
            <a:endParaRPr lang="en-US"/>
          </a:p>
        </p:txBody>
      </p:sp>
    </p:spTree>
    <p:extLst>
      <p:ext uri="{BB962C8B-B14F-4D97-AF65-F5344CB8AC3E}">
        <p14:creationId xmlns="" xmlns:p14="http://schemas.microsoft.com/office/powerpoint/2010/main" val="3142091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г) нарушение сна, недосып, либо наоборот, </a:t>
            </a:r>
          </a:p>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latin typeface="+mn-lt"/>
                <a:ea typeface="+mn-ea"/>
                <a:cs typeface="+mn-cs"/>
              </a:rPr>
              <a:t>д</a:t>
            </a:r>
            <a:r>
              <a:rPr lang="ru-RU" sz="1200" kern="1200" dirty="0" smtClean="0">
                <a:solidFill>
                  <a:schemeClr val="tx1"/>
                </a:solidFill>
                <a:latin typeface="+mn-lt"/>
                <a:ea typeface="+mn-ea"/>
                <a:cs typeface="+mn-cs"/>
              </a:rPr>
              <a:t>) низкая самооценка, </a:t>
            </a:r>
          </a:p>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 ухудшение мыслительных процессов или нарушение памяти, </a:t>
            </a:r>
          </a:p>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ж) мысли о смерти, суициде.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 некоторых наблюдается только один или два симптома, в то время когда другие страдают от разных симптомов в течение долгого времени. В любом случае, депрессия - сложное заболевание, и необходимо медицинское или духовное вмешательство.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pPr/>
              <a:t>15</a:t>
            </a:fld>
            <a:endParaRPr lang="en-US"/>
          </a:p>
        </p:txBody>
      </p:sp>
    </p:spTree>
    <p:extLst>
      <p:ext uri="{BB962C8B-B14F-4D97-AF65-F5344CB8AC3E}">
        <p14:creationId xmlns="" xmlns:p14="http://schemas.microsoft.com/office/powerpoint/2010/main" val="2293971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Все мы страдаем, ощущая печаль или депрессию разной формы по разным причинам. Что вас обычно угнетает и почему? Вспомните, какие у вас были опыты Божьего руководства в вашей жизни. Какую надежду и поддержку вы ощутили, вспоминая как Господь вел вас во время тех переживаний жизненных трудностей? Почему так важно помнить это?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pPr/>
              <a:t>16</a:t>
            </a:fld>
            <a:endParaRPr lang="en-US"/>
          </a:p>
        </p:txBody>
      </p:sp>
    </p:spTree>
    <p:extLst>
      <p:ext uri="{BB962C8B-B14F-4D97-AF65-F5344CB8AC3E}">
        <p14:creationId xmlns="" xmlns:p14="http://schemas.microsoft.com/office/powerpoint/2010/main" val="3317024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освобождение от депрессии</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Прочитайте </a:t>
            </a:r>
            <a:r>
              <a:rPr lang="ru-RU" sz="1200" b="1" kern="1200" dirty="0" err="1" smtClean="0">
                <a:solidFill>
                  <a:schemeClr val="tx1"/>
                </a:solidFill>
                <a:latin typeface="+mn-lt"/>
                <a:ea typeface="+mn-ea"/>
                <a:cs typeface="+mn-cs"/>
              </a:rPr>
              <a:t>Пс</a:t>
            </a:r>
            <a:r>
              <a:rPr lang="ru-RU" sz="1200" b="1" kern="1200" dirty="0" smtClean="0">
                <a:solidFill>
                  <a:schemeClr val="tx1"/>
                </a:solidFill>
                <a:latin typeface="+mn-lt"/>
                <a:ea typeface="+mn-ea"/>
                <a:cs typeface="+mn-cs"/>
              </a:rPr>
              <a:t>. 38:3-8. Что случилось, когда Давид оставался безгласен? И что произошло, когда он стал говорить?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78B50D-C5CD-FF46-BB3C-BAC01F5F6A2E}" type="slidenum">
              <a:rPr lang="en-US" smtClean="0"/>
              <a:pPr/>
              <a:t>17</a:t>
            </a:fld>
            <a:endParaRPr lang="en-US"/>
          </a:p>
        </p:txBody>
      </p:sp>
    </p:spTree>
    <p:extLst>
      <p:ext uri="{BB962C8B-B14F-4D97-AF65-F5344CB8AC3E}">
        <p14:creationId xmlns="" xmlns:p14="http://schemas.microsoft.com/office/powerpoint/2010/main" val="1880141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При разных эмоциональных расстройствах, во время депрессии человеку необходимо выговориться по поводу своих проблем. Такое поведение ведет к выздоровлению. Самый безопасный выход из депрессии - приблизиться к Господу в горячей и искренней молитве, которая снимет напряжение и психологическую боль. Зачастую этого не достаточно, но это хороший старт в лечении.   </a:t>
            </a: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pPr/>
              <a:t>18</a:t>
            </a:fld>
            <a:endParaRPr lang="en-US"/>
          </a:p>
        </p:txBody>
      </p:sp>
    </p:spTree>
    <p:extLst>
      <p:ext uri="{BB962C8B-B14F-4D97-AF65-F5344CB8AC3E}">
        <p14:creationId xmlns="" xmlns:p14="http://schemas.microsoft.com/office/powerpoint/2010/main" val="386838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519113"/>
            <a:ext cx="3197225" cy="2397125"/>
          </a:xfrm>
        </p:spPr>
      </p:sp>
      <p:sp>
        <p:nvSpPr>
          <p:cNvPr id="3" name="Notes Placeholder 2"/>
          <p:cNvSpPr>
            <a:spLocks noGrp="1"/>
          </p:cNvSpPr>
          <p:nvPr>
            <p:ph type="body" idx="1"/>
          </p:nvPr>
        </p:nvSpPr>
        <p:spPr>
          <a:xfrm>
            <a:off x="685800" y="2967480"/>
            <a:ext cx="5486400" cy="4114800"/>
          </a:xfrm>
        </p:spPr>
        <p:txBody>
          <a:bodyPr/>
          <a:lstStyle/>
          <a:p>
            <a:r>
              <a:rPr lang="ru-RU" sz="1200" kern="1200" dirty="0" smtClean="0">
                <a:solidFill>
                  <a:schemeClr val="tx1"/>
                </a:solidFill>
                <a:latin typeface="+mn-lt"/>
                <a:ea typeface="+mn-ea"/>
                <a:cs typeface="+mn-cs"/>
              </a:rPr>
              <a:t>В основном процесс лечения от депрессии состоит из общения (разговора) с другом (или специалистом в данной области), который может выслушать, и даже более того, помочь, если необходимо. Есть лечебный эффект, когда вербализируешь свои мысли и чувства. Церковь как раз помогает разочаровавшимся, но часто этого недостаточно, особенно когда необходима профессиональная помощь.  Тем не менее, очень важно для каждого, переживающего разочарование или депрессию, иметь кого то, кому они доверяют, чтобы выговориться. Иногда простая беседа с кем-то помогает второму чувствовать себя лучше. </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Прочитайте Псалом 54:17. Какое обещание дано в этом тексте? Почему данное обещание столько значит для нас? </a:t>
            </a:r>
            <a:endParaRPr lang="ru-RU" sz="1200" kern="1200" dirty="0" smtClean="0">
              <a:solidFill>
                <a:schemeClr val="tx1"/>
              </a:solidFill>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Порой к определенному юристу невозможно попасть до следующей недели, но как Давид имел возможность получать помощь в любое время дня и ночи, так и мы можем просить у Бога защиты и содействия. Давид знал наверняка, что Господь слышит его голос, и это сильно вдохновляло его.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Даже светские психологи рекомендуют своим пациентам, которые верят в молитву, молиться. Все мы, даже когда не находимся в состоянии депрессии, можем почувствовать влияние молитвы, и то, что Господь делает для нас, чтобы мы чувствовали себя намного лучше.  Не важно насколько сильно мы переживаем разочарование, когда у нас есть отношения с Богом, Он дарует нам надежду, поддержку и исцеление. </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Елена Уайт однажды дала определение молитве: "Молитва - значит открывать сердце Богу, как своему другу". - Свидетельства для церкви том 4, гл. 50. Через молитву не всегда можно полностью избавиться от проблем, но как она помогает решать их?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pPr/>
              <a:t>19</a:t>
            </a:fld>
            <a:endParaRPr lang="en-US"/>
          </a:p>
        </p:txBody>
      </p:sp>
    </p:spTree>
    <p:extLst>
      <p:ext uri="{BB962C8B-B14F-4D97-AF65-F5344CB8AC3E}">
        <p14:creationId xmlns="" xmlns:p14="http://schemas.microsoft.com/office/powerpoint/2010/main" val="3679696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нужда в прощении</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Как Давид нашел утешение, когда переживал разочарование? </a:t>
            </a:r>
            <a:r>
              <a:rPr lang="ru-RU" sz="1200" b="1" kern="1200" dirty="0" err="1" smtClean="0">
                <a:solidFill>
                  <a:schemeClr val="tx1"/>
                </a:solidFill>
                <a:latin typeface="+mn-lt"/>
                <a:ea typeface="+mn-ea"/>
                <a:cs typeface="+mn-cs"/>
              </a:rPr>
              <a:t>Пс</a:t>
            </a:r>
            <a:r>
              <a:rPr lang="ru-RU" sz="1200" b="1" kern="1200" dirty="0" smtClean="0">
                <a:solidFill>
                  <a:schemeClr val="tx1"/>
                </a:solidFill>
                <a:latin typeface="+mn-lt"/>
                <a:ea typeface="+mn-ea"/>
                <a:cs typeface="+mn-cs"/>
              </a:rPr>
              <a:t>. 31:1-5, также см. 1 Ин. 1:9. Что из этих текстов мы можем взять для себя?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78B50D-C5CD-FF46-BB3C-BAC01F5F6A2E}" type="slidenum">
              <a:rPr lang="en-US" smtClean="0"/>
              <a:pPr/>
              <a:t>20</a:t>
            </a:fld>
            <a:endParaRPr lang="en-US"/>
          </a:p>
        </p:txBody>
      </p:sp>
    </p:spTree>
    <p:extLst>
      <p:ext uri="{BB962C8B-B14F-4D97-AF65-F5344CB8AC3E}">
        <p14:creationId xmlns="" xmlns:p14="http://schemas.microsoft.com/office/powerpoint/2010/main" val="266878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"Близок Господь к сокрушенным сердцем и смиренных духом спасет" (</a:t>
            </a:r>
            <a:r>
              <a:rPr lang="ru-RU" sz="1200" b="1" kern="1200" dirty="0" err="1" smtClean="0">
                <a:solidFill>
                  <a:schemeClr val="tx1"/>
                </a:solidFill>
                <a:latin typeface="+mn-lt"/>
                <a:ea typeface="+mn-ea"/>
                <a:cs typeface="+mn-cs"/>
              </a:rPr>
              <a:t>Пс</a:t>
            </a:r>
            <a:r>
              <a:rPr lang="ru-RU" sz="1200" b="1" kern="1200" dirty="0" smtClean="0">
                <a:solidFill>
                  <a:schemeClr val="tx1"/>
                </a:solidFill>
                <a:latin typeface="+mn-lt"/>
                <a:ea typeface="+mn-ea"/>
                <a:cs typeface="+mn-cs"/>
              </a:rPr>
              <a:t>. 33:19)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78B50D-C5CD-FF46-BB3C-BAC01F5F6A2E}" type="slidenum">
              <a:rPr lang="en-US" smtClean="0"/>
              <a:pPr/>
              <a:t>3</a:t>
            </a:fld>
            <a:endParaRPr lang="en-US"/>
          </a:p>
        </p:txBody>
      </p:sp>
    </p:spTree>
    <p:extLst>
      <p:ext uri="{BB962C8B-B14F-4D97-AF65-F5344CB8AC3E}">
        <p14:creationId xmlns="" xmlns:p14="http://schemas.microsoft.com/office/powerpoint/2010/main" val="3849738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20688"/>
            <a:ext cx="3021013" cy="2265362"/>
          </a:xfrm>
        </p:spPr>
      </p:sp>
      <p:sp>
        <p:nvSpPr>
          <p:cNvPr id="3" name="Notes Placeholder 2"/>
          <p:cNvSpPr>
            <a:spLocks noGrp="1"/>
          </p:cNvSpPr>
          <p:nvPr>
            <p:ph type="body" idx="1"/>
          </p:nvPr>
        </p:nvSpPr>
        <p:spPr>
          <a:xfrm>
            <a:off x="685800" y="2879280"/>
            <a:ext cx="5486400" cy="4114800"/>
          </a:xfrm>
        </p:spPr>
        <p:txBody>
          <a:bodyPr/>
          <a:lstStyle/>
          <a:p>
            <a:r>
              <a:rPr lang="en-US" sz="1200" kern="1200" dirty="0" smtClean="0">
                <a:solidFill>
                  <a:schemeClr val="tx1"/>
                </a:solidFill>
                <a:effectLst/>
                <a:latin typeface="+mn-lt"/>
                <a:ea typeface="+mn-ea"/>
                <a:cs typeface="+mn-cs"/>
              </a:rPr>
              <a:t> </a:t>
            </a:r>
            <a:r>
              <a:rPr lang="ru-RU" sz="1200" kern="1200" dirty="0" smtClean="0">
                <a:solidFill>
                  <a:schemeClr val="tx1"/>
                </a:solidFill>
                <a:latin typeface="+mn-lt"/>
                <a:ea typeface="+mn-ea"/>
                <a:cs typeface="+mn-cs"/>
              </a:rPr>
              <a:t>Чувство вины, которое образовалось из-за </a:t>
            </a:r>
            <a:r>
              <a:rPr lang="ru-RU" sz="1200" kern="1200" dirty="0" err="1" smtClean="0">
                <a:solidFill>
                  <a:schemeClr val="tx1"/>
                </a:solidFill>
                <a:latin typeface="+mn-lt"/>
                <a:ea typeface="+mn-ea"/>
                <a:cs typeface="+mn-cs"/>
              </a:rPr>
              <a:t>неисповеданных</a:t>
            </a:r>
            <a:r>
              <a:rPr lang="ru-RU" sz="1200" kern="1200" dirty="0" smtClean="0">
                <a:solidFill>
                  <a:schemeClr val="tx1"/>
                </a:solidFill>
                <a:latin typeface="+mn-lt"/>
                <a:ea typeface="+mn-ea"/>
                <a:cs typeface="+mn-cs"/>
              </a:rPr>
              <a:t> грехов, может быть очень болезным </a:t>
            </a:r>
            <a:r>
              <a:rPr lang="ru-RU" sz="1200" kern="1200" dirty="0" smtClean="0">
                <a:solidFill>
                  <a:schemeClr val="tx1"/>
                </a:solidFill>
                <a:latin typeface="+mn-lt"/>
                <a:ea typeface="+mn-ea"/>
                <a:cs typeface="+mn-cs"/>
              </a:rPr>
              <a:t>для человека. </a:t>
            </a:r>
            <a:r>
              <a:rPr lang="ru-RU" sz="1200" kern="1200" dirty="0" smtClean="0">
                <a:solidFill>
                  <a:schemeClr val="tx1"/>
                </a:solidFill>
                <a:latin typeface="+mn-lt"/>
                <a:ea typeface="+mn-ea"/>
                <a:cs typeface="+mn-cs"/>
              </a:rPr>
              <a:t>Выражения, которые использовал Давид очень ясно отражают напряжение и внутреннюю боль. Псалом 31 и другие отрывки книги Псалтырь показывают сильную эмоциональную боль.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Встречая людей страдающих депрессией, мы должны быть крайне осторожны с ними, и не винить из за то, что они не покаялись в своих грехах! Нам не нужно преждевременно делать выводы о том, что эти люди грешники, поэтому оказались в этой ситуации. К сожалению, многие люди кажется предлагают свое внимание, заботу и понимание, но склонны осуждать такого рода эмоциональное состояние,  вызванное своими неправильными действиями.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Эдгар Ален По в своем рассказе "Сердце - обличитель" описывает, как мужчина совершил убийство, и спрятал тело жертвы под половицу в комнате, где и произошло убийство. Он надеялся, что скроет свою вину, спрятав тело, но чувство раскаяния росло в нем. Однажды он услышал как сердце жертвы бьется; и удары становились громче и громче. Позже стало ясно, что сердцебиение доносилось не из могилы вовсе, а из его собственной груди.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Иногда те люди, которые исповедовали свои грехи, все равно чувствуют вину. Они часто считают себя недостойными прощения за свои самые страшные проступки, которые принесли несчастье другим, и это происходит, даже когда они признались перед Богом в своих грехах и получили прощение. Эта ситуация также может стать причиной эмоциональной боли. В таких случаях важно помнить Божьи обещания об исцелении и прощении даже в самых страшных грехах. </a:t>
            </a:r>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pPr/>
              <a:t>21</a:t>
            </a:fld>
            <a:endParaRPr lang="en-US"/>
          </a:p>
        </p:txBody>
      </p:sp>
    </p:spTree>
    <p:extLst>
      <p:ext uri="{BB962C8B-B14F-4D97-AF65-F5344CB8AC3E}">
        <p14:creationId xmlns="" xmlns:p14="http://schemas.microsoft.com/office/powerpoint/2010/main" val="808993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Мы не можем исправить прошлое; что мы можем сделать, так это с Божьей помощью учиться на прошлых ошибках, и насколько возможно </a:t>
            </a:r>
            <a:r>
              <a:rPr lang="ru-RU" sz="1200" kern="1200" dirty="0" smtClean="0">
                <a:solidFill>
                  <a:schemeClr val="tx1"/>
                </a:solidFill>
                <a:latin typeface="+mn-lt"/>
                <a:ea typeface="+mn-ea"/>
                <a:cs typeface="+mn-cs"/>
              </a:rPr>
              <a:t>поработать </a:t>
            </a:r>
            <a:r>
              <a:rPr lang="ru-RU" sz="1200" kern="1200" dirty="0" smtClean="0">
                <a:solidFill>
                  <a:schemeClr val="tx1"/>
                </a:solidFill>
                <a:latin typeface="+mn-lt"/>
                <a:ea typeface="+mn-ea"/>
                <a:cs typeface="+mn-cs"/>
              </a:rPr>
              <a:t>над </a:t>
            </a:r>
            <a:r>
              <a:rPr lang="ru-RU" sz="1200" kern="1200" dirty="0" smtClean="0">
                <a:solidFill>
                  <a:schemeClr val="tx1"/>
                </a:solidFill>
                <a:latin typeface="+mn-lt"/>
                <a:ea typeface="+mn-ea"/>
                <a:cs typeface="+mn-cs"/>
              </a:rPr>
              <a:t>ошибками, исправляя то, </a:t>
            </a:r>
            <a:r>
              <a:rPr lang="ru-RU" sz="1200" kern="1200" dirty="0" smtClean="0">
                <a:solidFill>
                  <a:schemeClr val="tx1"/>
                </a:solidFill>
                <a:latin typeface="+mn-lt"/>
                <a:ea typeface="+mn-ea"/>
                <a:cs typeface="+mn-cs"/>
              </a:rPr>
              <a:t>что было сделано не правильно.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b="1" kern="1200" dirty="0" smtClean="0">
                <a:solidFill>
                  <a:schemeClr val="tx1"/>
                </a:solidFill>
                <a:latin typeface="+mn-lt"/>
                <a:ea typeface="+mn-ea"/>
                <a:cs typeface="+mn-cs"/>
              </a:rPr>
              <a:t>Многие, исповедовавшись в своих грехах, все еще чувствуют сильную вину за сделанные ошибки. Почему так важно знать свои грехи, учиться двигаться вперед и принимать прошлое, несмотря на то, что было совершено много ошибок? </a:t>
            </a:r>
            <a:endParaRPr lang="ru-RU" sz="1200" kern="1200" dirty="0" smtClean="0">
              <a:solidFill>
                <a:schemeClr val="tx1"/>
              </a:solidFill>
              <a:latin typeface="+mn-lt"/>
              <a:ea typeface="+mn-ea"/>
              <a:cs typeface="+mn-cs"/>
            </a:endParaRPr>
          </a:p>
          <a:p>
            <a:r>
              <a:rPr lang="ru-RU" sz="1200" b="1" kern="1200" cap="all"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cap="all"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cap="all" dirty="0" smtClean="0">
                <a:solidFill>
                  <a:schemeClr val="tx1"/>
                </a:solidFill>
                <a:latin typeface="+mn-lt"/>
                <a:ea typeface="+mn-ea"/>
                <a:cs typeface="+mn-cs"/>
              </a:rPr>
              <a:t>надежда против депрессии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Какой выход нашел пророк из окружающих социальных и межличностных проблем? Михея 7:1-7</a:t>
            </a:r>
            <a:endParaRPr lang="ru-RU" sz="1200" kern="1200" dirty="0" smtClean="0">
              <a:solidFill>
                <a:schemeClr val="tx1"/>
              </a:solidFill>
              <a:latin typeface="+mn-lt"/>
              <a:ea typeface="+mn-ea"/>
              <a:cs typeface="+mn-cs"/>
            </a:endParaRPr>
          </a:p>
          <a:p>
            <a:pPr marL="171450" indent="-171450">
              <a:buFont typeface="Arial"/>
              <a:buChar char="•"/>
            </a:pP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В первых шести стихах этой истории, Михей перечисляет множество аморальных агрессивных и неэтичных деяний, которые были нормой в то время.  Угнетение, насилие, отсутствие уважения, продажность и обман появились со дня грехопадения и живут до сих пор. Мы видим это каждый день. Просто прочитайте сегодняшнюю газету, и вы сразу найдете новости из Израиля, какие страдания переживает там народ. Этот социологический хаос переживается еще более болезненно, когда касается нашего дома, наших соседей, друзей, кого-то из супругов, детей или родителей. (Михея 7:5,6)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pPr/>
              <a:t>22</a:t>
            </a:fld>
            <a:endParaRPr lang="en-US"/>
          </a:p>
        </p:txBody>
      </p:sp>
    </p:spTree>
    <p:extLst>
      <p:ext uri="{BB962C8B-B14F-4D97-AF65-F5344CB8AC3E}">
        <p14:creationId xmlns="" xmlns:p14="http://schemas.microsoft.com/office/powerpoint/2010/main" val="3807970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Перелом в межличностных отношениях вызывают стресс и депрессию. В книге Михея (7 текст) четко определено, что жизненно важным моментом во время кризиса является надежда.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78B50D-C5CD-FF46-BB3C-BAC01F5F6A2E}" type="slidenum">
              <a:rPr lang="en-US" smtClean="0"/>
              <a:pPr/>
              <a:t>23</a:t>
            </a:fld>
            <a:endParaRPr lang="en-US"/>
          </a:p>
        </p:txBody>
      </p:sp>
    </p:spTree>
    <p:extLst>
      <p:ext uri="{BB962C8B-B14F-4D97-AF65-F5344CB8AC3E}">
        <p14:creationId xmlns="" xmlns:p14="http://schemas.microsoft.com/office/powerpoint/2010/main" val="3637962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Надежда жизненно необходима в нашей жизни для сохранения психологического здоровья. Надежда должна жить даже для неверующих, молодежь живет надеждой, чтобы найти работу, заблудившийся путешественник надеется найти путь, а инвесторы, которые потеряли свои финансы, надеются на лучшие времена. Жизнь без надежды ведет к бессмысленности и даже к смерти.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Когда итальянский философ и поэт Данте </a:t>
            </a:r>
            <a:r>
              <a:rPr lang="ru-RU" sz="1200" kern="1200" dirty="0" err="1" smtClean="0">
                <a:solidFill>
                  <a:schemeClr val="tx1"/>
                </a:solidFill>
                <a:latin typeface="+mn-lt"/>
                <a:ea typeface="+mn-ea"/>
                <a:cs typeface="+mn-cs"/>
              </a:rPr>
              <a:t>Алигиери</a:t>
            </a:r>
            <a:r>
              <a:rPr lang="ru-RU" sz="1200" kern="1200" dirty="0" smtClean="0">
                <a:solidFill>
                  <a:schemeClr val="tx1"/>
                </a:solidFill>
                <a:latin typeface="+mn-lt"/>
                <a:ea typeface="+mn-ea"/>
                <a:cs typeface="+mn-cs"/>
              </a:rPr>
              <a:t> (1265-1321 н.э.) попытался описать ад в своей Божественной комедии, на обложке он сделал крупным шрифтом вступление: "Всякий входящий сюда, оставь свою надежду!" Самое большое наказание - это лишить кого-либо надежды.</a:t>
            </a:r>
          </a:p>
          <a:p>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Тот вариант надежды, о которой мы читаем в Библии выходит за рамки ожидания и воображения. Нам дается самое, можно сказать, идеальное решение и спасение через искупительную жертву Иисуса Христа. Историческое выражение "благословенная надежда" Адвентистов Седьмого Дня должно стать для нас самым важным в нашей жизни. </a:t>
            </a:r>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pPr/>
              <a:t>24</a:t>
            </a:fld>
            <a:endParaRPr lang="en-US"/>
          </a:p>
        </p:txBody>
      </p:sp>
    </p:spTree>
    <p:extLst>
      <p:ext uri="{BB962C8B-B14F-4D97-AF65-F5344CB8AC3E}">
        <p14:creationId xmlns="" xmlns:p14="http://schemas.microsoft.com/office/powerpoint/2010/main" val="2475463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8188" y="487363"/>
            <a:ext cx="2508250" cy="1881187"/>
          </a:xfrm>
        </p:spPr>
      </p:sp>
      <p:sp>
        <p:nvSpPr>
          <p:cNvPr id="3" name="Notes Placeholder 2"/>
          <p:cNvSpPr>
            <a:spLocks noGrp="1"/>
          </p:cNvSpPr>
          <p:nvPr>
            <p:ph type="body" idx="1"/>
          </p:nvPr>
        </p:nvSpPr>
        <p:spPr>
          <a:xfrm>
            <a:off x="685800" y="2420640"/>
            <a:ext cx="5486400" cy="4114800"/>
          </a:xfrm>
        </p:spPr>
        <p:txBody>
          <a:bodyPr/>
          <a:lstStyle/>
          <a:p>
            <a:r>
              <a:rPr lang="ru-RU" sz="1200" kern="1200" dirty="0" smtClean="0">
                <a:solidFill>
                  <a:schemeClr val="tx1"/>
                </a:solidFill>
                <a:latin typeface="+mn-lt"/>
                <a:ea typeface="+mn-ea"/>
                <a:cs typeface="+mn-cs"/>
              </a:rPr>
              <a:t>Надежда на возвращение Иисуса помогает нам пережить неприятные моменты в жизни, которые каждый день нас окружают, и помогает нам уверенно двигаться к вечности. </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Посмотрите на эти обещания. Какая надежда нам здесь предлагается? </a:t>
            </a:r>
            <a:r>
              <a:rPr lang="ru-RU" sz="1200" b="1" kern="1200" dirty="0" err="1" smtClean="0">
                <a:solidFill>
                  <a:schemeClr val="tx1"/>
                </a:solidFill>
                <a:latin typeface="+mn-lt"/>
                <a:ea typeface="+mn-ea"/>
                <a:cs typeface="+mn-cs"/>
              </a:rPr>
              <a:t>Ис</a:t>
            </a:r>
            <a:r>
              <a:rPr lang="ru-RU" sz="1200" b="1" kern="1200" dirty="0" smtClean="0">
                <a:solidFill>
                  <a:schemeClr val="tx1"/>
                </a:solidFill>
                <a:latin typeface="+mn-lt"/>
                <a:ea typeface="+mn-ea"/>
                <a:cs typeface="+mn-cs"/>
              </a:rPr>
              <a:t>. 65:17, 2Петра 3:13, </a:t>
            </a:r>
            <a:r>
              <a:rPr lang="ru-RU" sz="1200" b="1" kern="1200" dirty="0" err="1" smtClean="0">
                <a:solidFill>
                  <a:schemeClr val="tx1"/>
                </a:solidFill>
                <a:latin typeface="+mn-lt"/>
                <a:ea typeface="+mn-ea"/>
                <a:cs typeface="+mn-cs"/>
              </a:rPr>
              <a:t>Откр</a:t>
            </a:r>
            <a:r>
              <a:rPr lang="ru-RU" sz="1200" b="1" kern="1200" dirty="0" smtClean="0">
                <a:solidFill>
                  <a:schemeClr val="tx1"/>
                </a:solidFill>
                <a:latin typeface="+mn-lt"/>
                <a:ea typeface="+mn-ea"/>
                <a:cs typeface="+mn-cs"/>
              </a:rPr>
              <a:t>. 21:2-4. Почему это, в каком-то смысле, единственная надежда для нас?  </a:t>
            </a:r>
            <a:endParaRPr lang="ru-RU" sz="1200" kern="120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Вера в новое творение может успокоить страждущую душу. Так как женщина, которая дает новую жизнь, все свои усилия направляет на то, чтобы ребенок родился, и потом "все страдания забываются" (Ин. 16:21); так и изнемогшая душа по Божьей милости может обрести надежду на то, что заботливый Бог обещает нам новый мир, где не будет больше горя и слез. </a:t>
            </a:r>
          </a:p>
          <a:p>
            <a:endParaRPr lang="ru-RU" sz="1200" b="1" kern="1200" cap="all" dirty="0" smtClean="0">
              <a:solidFill>
                <a:schemeClr val="tx1"/>
              </a:solidFill>
              <a:latin typeface="+mn-lt"/>
              <a:ea typeface="+mn-ea"/>
              <a:cs typeface="+mn-cs"/>
            </a:endParaRPr>
          </a:p>
          <a:p>
            <a:r>
              <a:rPr lang="ru-RU" sz="1200" b="1" kern="1200" cap="all" dirty="0" smtClean="0">
                <a:solidFill>
                  <a:schemeClr val="tx1"/>
                </a:solidFill>
                <a:latin typeface="+mn-lt"/>
                <a:ea typeface="+mn-ea"/>
                <a:cs typeface="+mn-cs"/>
              </a:rPr>
              <a:t>для дальнейшего изучения: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Прочитайте и поразмышляйте над </a:t>
            </a:r>
            <a:r>
              <a:rPr lang="ru-RU" sz="1200" kern="1200" dirty="0" err="1" smtClean="0">
                <a:solidFill>
                  <a:schemeClr val="tx1"/>
                </a:solidFill>
                <a:latin typeface="+mn-lt"/>
                <a:ea typeface="+mn-ea"/>
                <a:cs typeface="+mn-cs"/>
              </a:rPr>
              <a:t>Мф</a:t>
            </a:r>
            <a:r>
              <a:rPr lang="ru-RU" sz="1200" kern="1200" dirty="0" smtClean="0">
                <a:solidFill>
                  <a:schemeClr val="tx1"/>
                </a:solidFill>
                <a:latin typeface="+mn-lt"/>
                <a:ea typeface="+mn-ea"/>
                <a:cs typeface="+mn-cs"/>
              </a:rPr>
              <a:t>. 26:36-43. Иисус испытывал горечь и печаль "до самой смерти" (стих 38). Представьте какие мучения переживал Иисус: никакой поддержки, предательство учеников, кажущееся отделение от Бога, и огромное бремя вины всего человечества. Его страдания превышают любое депрессивное состояние, которое когда-либо чувствовал смертный человек.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"Приблизившись к </a:t>
            </a:r>
            <a:r>
              <a:rPr lang="ru-RU" sz="1200" kern="1200" dirty="0" err="1" smtClean="0">
                <a:solidFill>
                  <a:schemeClr val="tx1"/>
                </a:solidFill>
                <a:latin typeface="+mn-lt"/>
                <a:ea typeface="+mn-ea"/>
                <a:cs typeface="+mn-cs"/>
              </a:rPr>
              <a:t>Гефсимании</a:t>
            </a:r>
            <a:r>
              <a:rPr lang="ru-RU" sz="1200" kern="1200" dirty="0" smtClean="0">
                <a:solidFill>
                  <a:schemeClr val="tx1"/>
                </a:solidFill>
                <a:latin typeface="+mn-lt"/>
                <a:ea typeface="+mn-ea"/>
                <a:cs typeface="+mn-cs"/>
              </a:rPr>
              <a:t>, Он вдруг замолчал. Он часто приходил сюда, чтобы помолиться и поразмышлять, но никогда Его сердце так не скорбело, как в эту ночь, в предчувствии последних мучений. Свет Божественного присутствия сопровождал Его в течение всей земной жизни. Сталкиваясь с противодействием людей, движимых духом сатаны, Он мог сказать: "Пославший Меня есть со Мною; Отец не оставил Меня одного, ибо Я всегда делаю то, что Ему угодно". Ин.8:29. Но теперь казалось, что Он был лишен света Божественного присутствия, придающего силы, и причислен к злодеям. Ему предстояло понести на Себе вину падшего человечества. На Него, "не знавшего греха", будут возложены беззакония всех нас. Грех для Него был настолько омерзителен, а бремя вины, которое Он должен был нести, настолько тяжко, что у Него появилось искушение опасаться, не станет ли грех навечно между Ним и любовью Отца? Зная, сколь ужасен гнев Божий против беззакония, Он воскликнул: "Душа моя скорбит смертельно". —Е. Уайт, Желание веков, стр. 637</a:t>
            </a:r>
          </a:p>
          <a:p>
            <a:r>
              <a:rPr lang="ru-RU" sz="1200" kern="1200" dirty="0" smtClean="0">
                <a:solidFill>
                  <a:schemeClr val="tx1"/>
                </a:solidFill>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878B50D-C5CD-FF46-BB3C-BAC01F5F6A2E}" type="slidenum">
              <a:rPr lang="en-US" smtClean="0"/>
              <a:pPr/>
              <a:t>25</a:t>
            </a:fld>
            <a:endParaRPr lang="en-US"/>
          </a:p>
        </p:txBody>
      </p:sp>
    </p:spTree>
    <p:extLst>
      <p:ext uri="{BB962C8B-B14F-4D97-AF65-F5344CB8AC3E}">
        <p14:creationId xmlns="" xmlns:p14="http://schemas.microsoft.com/office/powerpoint/2010/main" val="2379624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82308"/>
          </a:xfrm>
        </p:spPr>
        <p:txBody>
          <a:bodyPr/>
          <a:lstStyle/>
          <a:p>
            <a:r>
              <a:rPr lang="ru-RU" sz="1200" b="1" kern="1200" dirty="0" smtClean="0">
                <a:solidFill>
                  <a:schemeClr val="tx1"/>
                </a:solidFill>
                <a:latin typeface="+mn-lt"/>
                <a:ea typeface="+mn-ea"/>
                <a:cs typeface="+mn-cs"/>
              </a:rPr>
              <a:t>ВОПРОСЫ ДЛЯ ОБСУЖДЕНИЯ: </a:t>
            </a:r>
          </a:p>
          <a:p>
            <a:pPr>
              <a:buFont typeface="Arial" pitchFamily="34" charset="0"/>
              <a:buNone/>
            </a:pPr>
            <a:endParaRPr lang="ru-RU" sz="1200" b="1" kern="1200" dirty="0" smtClean="0">
              <a:solidFill>
                <a:schemeClr val="tx1"/>
              </a:solidFill>
              <a:latin typeface="+mn-lt"/>
              <a:ea typeface="+mn-ea"/>
              <a:cs typeface="+mn-cs"/>
            </a:endParaRPr>
          </a:p>
          <a:p>
            <a:pPr>
              <a:buFont typeface="Arial" pitchFamily="34" charset="0"/>
              <a:buChar char="•"/>
            </a:pPr>
            <a:r>
              <a:rPr lang="ru-RU" sz="1200" b="1" kern="1200" dirty="0" smtClean="0">
                <a:solidFill>
                  <a:schemeClr val="tx1"/>
                </a:solidFill>
                <a:latin typeface="+mn-lt"/>
                <a:ea typeface="+mn-ea"/>
                <a:cs typeface="+mn-cs"/>
              </a:rPr>
              <a:t>           Какую роль ваша местная община играет в помощи страдающим или тем, кто находится в депрессии? Не зависимо от ресурсов, насколько бы они не были ограничены, чем еще можно помочь нуждающимся?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Как помочь тем, кто молиться, советуется, любит Господа и доверяет Ему, но все же еще подавлен и опечален, и не понимает почему это с ними происходит? Как вы можете помочь им не отрекаться от веры, а цепляться за надежду и обещания данные в Слове Божьем?  </a:t>
            </a:r>
          </a:p>
          <a:p>
            <a:pPr>
              <a:buFont typeface="Arial" pitchFamily="34" charset="0"/>
              <a:buChar char="•"/>
            </a:pPr>
            <a:r>
              <a:rPr lang="ru-RU" sz="1200" b="1" kern="1200" dirty="0" smtClean="0">
                <a:solidFill>
                  <a:schemeClr val="tx1"/>
                </a:solidFill>
                <a:latin typeface="+mn-lt"/>
                <a:ea typeface="+mn-ea"/>
                <a:cs typeface="+mn-cs"/>
              </a:rPr>
              <a:t>         Одна из самых больших ошибок, которые может совершить человек - это верить в то, что его подавленное состояние, безнадежность из-за того, что Бог его оставил. Правда ли это?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78B50D-C5CD-FF46-BB3C-BAC01F5F6A2E}" type="slidenum">
              <a:rPr lang="en-US" smtClean="0"/>
              <a:pPr/>
              <a:t>26</a:t>
            </a:fld>
            <a:endParaRPr lang="en-US"/>
          </a:p>
        </p:txBody>
      </p:sp>
    </p:spTree>
    <p:extLst>
      <p:ext uri="{BB962C8B-B14F-4D97-AF65-F5344CB8AC3E}">
        <p14:creationId xmlns="" xmlns:p14="http://schemas.microsoft.com/office/powerpoint/2010/main" val="1758186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ru-RU" sz="1200" b="1" kern="1200" dirty="0" smtClean="0">
                <a:solidFill>
                  <a:schemeClr val="tx1"/>
                </a:solidFill>
                <a:latin typeface="+mn-lt"/>
                <a:ea typeface="+mn-ea"/>
                <a:cs typeface="+mn-cs"/>
              </a:rPr>
              <a:t>    Есть библейские персонажи (такие как Илия, Иеремия, Иоанн Креститель, Иисус в </a:t>
            </a:r>
            <a:r>
              <a:rPr lang="ru-RU" sz="1200" b="1" kern="1200" dirty="0" err="1" smtClean="0">
                <a:solidFill>
                  <a:schemeClr val="tx1"/>
                </a:solidFill>
                <a:latin typeface="+mn-lt"/>
                <a:ea typeface="+mn-ea"/>
                <a:cs typeface="+mn-cs"/>
              </a:rPr>
              <a:t>Гефсимании</a:t>
            </a:r>
            <a:r>
              <a:rPr lang="ru-RU" sz="1200" b="1" kern="1200" dirty="0" smtClean="0">
                <a:solidFill>
                  <a:schemeClr val="tx1"/>
                </a:solidFill>
                <a:latin typeface="+mn-lt"/>
                <a:ea typeface="+mn-ea"/>
                <a:cs typeface="+mn-cs"/>
              </a:rPr>
              <a:t>), которые показывают, что печаль и разочарование появляются не из-за того, что Бог их оставил?</a:t>
            </a:r>
          </a:p>
          <a:p>
            <a:pPr>
              <a:buFont typeface="Arial" pitchFamily="34" charset="0"/>
              <a:buChar char="•"/>
            </a:pPr>
            <a:r>
              <a:rPr lang="ru-RU" sz="1200" b="1" kern="1200" dirty="0" smtClean="0">
                <a:solidFill>
                  <a:schemeClr val="tx1"/>
                </a:solidFill>
                <a:latin typeface="+mn-lt"/>
                <a:ea typeface="+mn-ea"/>
                <a:cs typeface="+mn-cs"/>
              </a:rPr>
              <a:t>    Как вы можете помочь им почувствовать, что такое состояние не самый лучший показатель веры?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78B50D-C5CD-FF46-BB3C-BAC01F5F6A2E}" type="slidenum">
              <a:rPr lang="en-US" smtClean="0"/>
              <a:pPr/>
              <a:t>27</a:t>
            </a:fld>
            <a:endParaRPr lang="en-US"/>
          </a:p>
        </p:txBody>
      </p:sp>
    </p:spTree>
    <p:extLst>
      <p:ext uri="{BB962C8B-B14F-4D97-AF65-F5344CB8AC3E}">
        <p14:creationId xmlns="" xmlns:p14="http://schemas.microsoft.com/office/powerpoint/2010/main" val="2293220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Исцеляющее обещание</a:t>
            </a:r>
            <a:endParaRPr lang="en-US" b="1" dirty="0" smtClean="0"/>
          </a:p>
          <a:p>
            <a:endParaRPr lang="en-US" b="1" dirty="0" smtClean="0"/>
          </a:p>
          <a:p>
            <a:pPr algn="ctr">
              <a:buNone/>
            </a:pPr>
            <a:r>
              <a:rPr lang="ru-RU" sz="1200" b="1" dirty="0" smtClean="0"/>
              <a:t>"Близок Господь к сокрушенным сердцем и смиренных духом спасет" </a:t>
            </a:r>
          </a:p>
          <a:p>
            <a:pPr algn="ctr">
              <a:buNone/>
            </a:pPr>
            <a:r>
              <a:rPr lang="ru-RU" sz="1200" b="0" i="1" dirty="0" smtClean="0"/>
              <a:t>(</a:t>
            </a:r>
            <a:r>
              <a:rPr lang="ru-RU" sz="1200" b="0" i="1" dirty="0" err="1" smtClean="0"/>
              <a:t>Пс</a:t>
            </a:r>
            <a:r>
              <a:rPr lang="ru-RU" sz="1200" b="0" i="1" dirty="0" smtClean="0"/>
              <a:t>. 33:19) </a:t>
            </a:r>
          </a:p>
          <a:p>
            <a:pPr marL="0" indent="0" algn="ctr">
              <a:buNone/>
            </a:pP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pPr/>
              <a:t>28</a:t>
            </a:fld>
            <a:endParaRPr lang="en-US"/>
          </a:p>
        </p:txBody>
      </p:sp>
    </p:spTree>
    <p:extLst>
      <p:ext uri="{BB962C8B-B14F-4D97-AF65-F5344CB8AC3E}">
        <p14:creationId xmlns="" xmlns:p14="http://schemas.microsoft.com/office/powerpoint/2010/main" val="346439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введение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Депрессия или сильное разочарование, которое приводит к недееспособности, появилась впервые во время грехопадения. У некоторых библейских персонажей мы можем наблюдать симптомы, которые на сегодняшний день можно назвать признаками депрессии.</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78B50D-C5CD-FF46-BB3C-BAC01F5F6A2E}" type="slidenum">
              <a:rPr lang="en-US" smtClean="0"/>
              <a:pPr/>
              <a:t>4</a:t>
            </a:fld>
            <a:endParaRPr lang="en-US"/>
          </a:p>
        </p:txBody>
      </p:sp>
    </p:spTree>
    <p:extLst>
      <p:ext uri="{BB962C8B-B14F-4D97-AF65-F5344CB8AC3E}">
        <p14:creationId xmlns="" xmlns:p14="http://schemas.microsoft.com/office/powerpoint/2010/main" val="180607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Отчаяние - один из симптомов депрессии, Библия предлагает нам надежду, это намного больше того, что предлагает нам мир. Любой человек, в каком бы временном отрезке он не жил, испытывал в определенные моменты своей жизни сильное разочарование по разным причинам. </a:t>
            </a:r>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pPr/>
              <a:t>5</a:t>
            </a:fld>
            <a:endParaRPr lang="en-US"/>
          </a:p>
        </p:txBody>
      </p:sp>
    </p:spTree>
    <p:extLst>
      <p:ext uri="{BB962C8B-B14F-4D97-AF65-F5344CB8AC3E}">
        <p14:creationId xmlns="" xmlns:p14="http://schemas.microsoft.com/office/powerpoint/2010/main" val="125750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Не удивительно, что Слово Божье наполнено обетованиями, которые дают нам, не зависимо в какой мы ситуации находимся, надежду на лучшее будущее, если и не в этой жизни на земле, то точно на небе.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Во время глубокой депрессии, человеку срочно необходима профессиональная помощь. Не зависимо от того, какие у вас отношения с Богом, если человек болен физически, ему необходима помощь врача. То же самое происходит, когда у человека сильная депрессия, вызванная генетической предрасположенностью или в результате химического дисбаланса в мозге. Даже христиане, порой, прибегают к помощи специалистов.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78B50D-C5CD-FF46-BB3C-BAC01F5F6A2E}" type="slidenum">
              <a:rPr lang="en-US" smtClean="0"/>
              <a:pPr/>
              <a:t>6</a:t>
            </a:fld>
            <a:endParaRPr lang="en-US"/>
          </a:p>
        </p:txBody>
      </p:sp>
    </p:spTree>
    <p:extLst>
      <p:ext uri="{BB962C8B-B14F-4D97-AF65-F5344CB8AC3E}">
        <p14:creationId xmlns="" xmlns:p14="http://schemas.microsoft.com/office/powerpoint/2010/main" val="1526720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подавленная душа</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Прочитайте Псалом 41.  Как вы относитесь к тому, что описано в этой главе? Какая надежда здесь предлагается?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Давид испытывал серьезные проблемы душевного характера, в основном из-за несправедливых преследований (например, Саул или противники Израиля). К тому же, нарушив Божьи заповеди, он нес огромное бремя вины. (</a:t>
            </a:r>
            <a:r>
              <a:rPr lang="ru-RU" sz="1200" kern="1200" dirty="0" err="1" smtClean="0">
                <a:solidFill>
                  <a:schemeClr val="tx1"/>
                </a:solidFill>
                <a:latin typeface="+mn-lt"/>
                <a:ea typeface="+mn-ea"/>
                <a:cs typeface="+mn-cs"/>
              </a:rPr>
              <a:t>Пс</a:t>
            </a:r>
            <a:r>
              <a:rPr lang="ru-RU" sz="1200" kern="1200" dirty="0" smtClean="0">
                <a:solidFill>
                  <a:schemeClr val="tx1"/>
                </a:solidFill>
                <a:latin typeface="+mn-lt"/>
                <a:ea typeface="+mn-ea"/>
                <a:cs typeface="+mn-cs"/>
              </a:rPr>
              <a:t>. 50:4) А вина часто перерастает в депрессию.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78B50D-C5CD-FF46-BB3C-BAC01F5F6A2E}" type="slidenum">
              <a:rPr lang="en-US" smtClean="0"/>
              <a:pPr/>
              <a:t>7</a:t>
            </a:fld>
            <a:endParaRPr lang="en-US"/>
          </a:p>
        </p:txBody>
      </p:sp>
    </p:spTree>
    <p:extLst>
      <p:ext uri="{BB962C8B-B14F-4D97-AF65-F5344CB8AC3E}">
        <p14:creationId xmlns="" xmlns:p14="http://schemas.microsoft.com/office/powerpoint/2010/main" val="2306383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Если человек во всем видит только негатив ("Я </a:t>
            </a:r>
            <a:r>
              <a:rPr lang="ru-RU" sz="1200" kern="1200" dirty="0" err="1" smtClean="0">
                <a:solidFill>
                  <a:schemeClr val="tx1"/>
                </a:solidFill>
                <a:latin typeface="+mn-lt"/>
                <a:ea typeface="+mn-ea"/>
                <a:cs typeface="+mn-cs"/>
              </a:rPr>
              <a:t>тупица</a:t>
            </a:r>
            <a:r>
              <a:rPr lang="ru-RU" sz="1200" kern="1200" dirty="0" smtClean="0">
                <a:solidFill>
                  <a:schemeClr val="tx1"/>
                </a:solidFill>
                <a:latin typeface="+mn-lt"/>
                <a:ea typeface="+mn-ea"/>
                <a:cs typeface="+mn-cs"/>
              </a:rPr>
              <a:t>"), смотрит на мир пессимистичным взглядом ("жизнь всегда несправедлива ко мне"), и считает свое будущее безнадежным ("лучше не будет"), велика вероятность появления депрессии. Такое поведение называется "катастрофическое мышление". Христиане выбирают альтернативные способы интерпретировать происходящие вещи, но главное они следуют Божьему плану и придерживаются Его велениям.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78B50D-C5CD-FF46-BB3C-BAC01F5F6A2E}" type="slidenum">
              <a:rPr lang="en-US" smtClean="0"/>
              <a:pPr/>
              <a:t>8</a:t>
            </a:fld>
            <a:endParaRPr lang="en-US"/>
          </a:p>
        </p:txBody>
      </p:sp>
    </p:spTree>
    <p:extLst>
      <p:ext uri="{BB962C8B-B14F-4D97-AF65-F5344CB8AC3E}">
        <p14:creationId xmlns="" xmlns:p14="http://schemas.microsoft.com/office/powerpoint/2010/main" val="647675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Подумайте над следующими высказываниями:</a:t>
            </a: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Как смотреть на себя.  </a:t>
            </a:r>
            <a:r>
              <a:rPr lang="ru-RU" sz="1200" kern="1200" dirty="0" smtClean="0">
                <a:solidFill>
                  <a:schemeClr val="tx1"/>
                </a:solidFill>
                <a:latin typeface="+mn-lt"/>
                <a:ea typeface="+mn-ea"/>
                <a:cs typeface="+mn-cs"/>
              </a:rPr>
              <a:t>Вы созданы по образу Божьему, чтобы мы владычествовали над всем творением (Быт. 1:26,27). Божьи черты, хотя и испорченные, все еще присутствуют в вас. Иисус Христос, через свою жертву на кресте, спас нас от вечной смерти и подарил нам преимущество быть избранным народом, царственным священством, святыми. (1 Петра 2:9). В глазах Бога вы бесконечно ценны.  </a:t>
            </a: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Мир.</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Этот мир полон гнили и зла. В то же время есть много правильного, благородного и восхитительного  (</a:t>
            </a:r>
            <a:r>
              <a:rPr lang="ru-RU" sz="1200" kern="1200" dirty="0" err="1" smtClean="0">
                <a:solidFill>
                  <a:schemeClr val="tx1"/>
                </a:solidFill>
                <a:latin typeface="+mn-lt"/>
                <a:ea typeface="+mn-ea"/>
                <a:cs typeface="+mn-cs"/>
              </a:rPr>
              <a:t>Флп</a:t>
            </a:r>
            <a:r>
              <a:rPr lang="ru-RU" sz="1200" kern="1200" dirty="0" smtClean="0">
                <a:solidFill>
                  <a:schemeClr val="tx1"/>
                </a:solidFill>
                <a:latin typeface="+mn-lt"/>
                <a:ea typeface="+mn-ea"/>
                <a:cs typeface="+mn-cs"/>
              </a:rPr>
              <a:t>. 4:8) Более того, христиане понимают, что зло без разочарования существовать не может, так как знают откуда зло пришло и какой будет его конец.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78B50D-C5CD-FF46-BB3C-BAC01F5F6A2E}" type="slidenum">
              <a:rPr lang="en-US" smtClean="0"/>
              <a:pPr/>
              <a:t>9</a:t>
            </a:fld>
            <a:endParaRPr lang="en-US"/>
          </a:p>
        </p:txBody>
      </p:sp>
    </p:spTree>
    <p:extLst>
      <p:ext uri="{BB962C8B-B14F-4D97-AF65-F5344CB8AC3E}">
        <p14:creationId xmlns="" xmlns:p14="http://schemas.microsoft.com/office/powerpoint/2010/main" val="38461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Будущее.</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Какое прекрасное будущее приготовил Бог для Своих детей! Библия содержит много обетований уверенности в спасении (</a:t>
            </a:r>
            <a:r>
              <a:rPr lang="ru-RU" sz="1200" kern="1200" dirty="0" err="1" smtClean="0">
                <a:solidFill>
                  <a:schemeClr val="tx1"/>
                </a:solidFill>
                <a:latin typeface="+mn-lt"/>
                <a:ea typeface="+mn-ea"/>
                <a:cs typeface="+mn-cs"/>
              </a:rPr>
              <a:t>Пс</a:t>
            </a:r>
            <a:r>
              <a:rPr lang="ru-RU" sz="1200" kern="1200" dirty="0" smtClean="0">
                <a:solidFill>
                  <a:schemeClr val="tx1"/>
                </a:solidFill>
                <a:latin typeface="+mn-lt"/>
                <a:ea typeface="+mn-ea"/>
                <a:cs typeface="+mn-cs"/>
              </a:rPr>
              <a:t>. 36:39). </a:t>
            </a:r>
          </a:p>
          <a:p>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Печаль - это не грех. И посмотрите, как часто Иисус печалился. нам не  нужно чувствовать себя виноватым за то, что мы печалимся или у нас депрессия.  Кроме того, в некоторых случаях правильно, что мы чувствуем боль. Как нам использовать выше указанные истины, чтобы помочь справиться со всеми напастями, которые встречаются на пути?</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pPr/>
              <a:t>10</a:t>
            </a:fld>
            <a:endParaRPr lang="en-US"/>
          </a:p>
        </p:txBody>
      </p:sp>
    </p:spTree>
    <p:extLst>
      <p:ext uri="{BB962C8B-B14F-4D97-AF65-F5344CB8AC3E}">
        <p14:creationId xmlns="" xmlns:p14="http://schemas.microsoft.com/office/powerpoint/2010/main" val="2567757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59D000-00E0-D348-86C9-B217026E8A6C}" type="datetimeFigureOut">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77957-D776-6940-A334-2621590314E7}" type="slidenum">
              <a:rPr lang="en-US" smtClean="0"/>
              <a:pPr/>
              <a:t>‹#›</a:t>
            </a:fld>
            <a:endParaRPr lang="en-US"/>
          </a:p>
        </p:txBody>
      </p:sp>
    </p:spTree>
    <p:extLst>
      <p:ext uri="{BB962C8B-B14F-4D97-AF65-F5344CB8AC3E}">
        <p14:creationId xmlns="" xmlns:p14="http://schemas.microsoft.com/office/powerpoint/2010/main" val="312917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9D000-00E0-D348-86C9-B217026E8A6C}" type="datetimeFigureOut">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77957-D776-6940-A334-2621590314E7}" type="slidenum">
              <a:rPr lang="en-US" smtClean="0"/>
              <a:pPr/>
              <a:t>‹#›</a:t>
            </a:fld>
            <a:endParaRPr lang="en-US"/>
          </a:p>
        </p:txBody>
      </p:sp>
    </p:spTree>
    <p:extLst>
      <p:ext uri="{BB962C8B-B14F-4D97-AF65-F5344CB8AC3E}">
        <p14:creationId xmlns="" xmlns:p14="http://schemas.microsoft.com/office/powerpoint/2010/main" val="156871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9D000-00E0-D348-86C9-B217026E8A6C}" type="datetimeFigureOut">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77957-D776-6940-A334-2621590314E7}" type="slidenum">
              <a:rPr lang="en-US" smtClean="0"/>
              <a:pPr/>
              <a:t>‹#›</a:t>
            </a:fld>
            <a:endParaRPr lang="en-US"/>
          </a:p>
        </p:txBody>
      </p:sp>
    </p:spTree>
    <p:extLst>
      <p:ext uri="{BB962C8B-B14F-4D97-AF65-F5344CB8AC3E}">
        <p14:creationId xmlns="" xmlns:p14="http://schemas.microsoft.com/office/powerpoint/2010/main" val="79976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9D000-00E0-D348-86C9-B217026E8A6C}" type="datetimeFigureOut">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77957-D776-6940-A334-2621590314E7}" type="slidenum">
              <a:rPr lang="en-US" smtClean="0"/>
              <a:pPr/>
              <a:t>‹#›</a:t>
            </a:fld>
            <a:endParaRPr lang="en-US"/>
          </a:p>
        </p:txBody>
      </p:sp>
    </p:spTree>
    <p:extLst>
      <p:ext uri="{BB962C8B-B14F-4D97-AF65-F5344CB8AC3E}">
        <p14:creationId xmlns="" xmlns:p14="http://schemas.microsoft.com/office/powerpoint/2010/main" val="93481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59D000-00E0-D348-86C9-B217026E8A6C}" type="datetimeFigureOut">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77957-D776-6940-A334-2621590314E7}" type="slidenum">
              <a:rPr lang="en-US" smtClean="0"/>
              <a:pPr/>
              <a:t>‹#›</a:t>
            </a:fld>
            <a:endParaRPr lang="en-US"/>
          </a:p>
        </p:txBody>
      </p:sp>
    </p:spTree>
    <p:extLst>
      <p:ext uri="{BB962C8B-B14F-4D97-AF65-F5344CB8AC3E}">
        <p14:creationId xmlns="" xmlns:p14="http://schemas.microsoft.com/office/powerpoint/2010/main" val="423267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59D000-00E0-D348-86C9-B217026E8A6C}" type="datetimeFigureOut">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77957-D776-6940-A334-2621590314E7}" type="slidenum">
              <a:rPr lang="en-US" smtClean="0"/>
              <a:pPr/>
              <a:t>‹#›</a:t>
            </a:fld>
            <a:endParaRPr lang="en-US"/>
          </a:p>
        </p:txBody>
      </p:sp>
    </p:spTree>
    <p:extLst>
      <p:ext uri="{BB962C8B-B14F-4D97-AF65-F5344CB8AC3E}">
        <p14:creationId xmlns="" xmlns:p14="http://schemas.microsoft.com/office/powerpoint/2010/main" val="59501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59D000-00E0-D348-86C9-B217026E8A6C}" type="datetimeFigureOut">
              <a:rPr lang="en-US" smtClean="0"/>
              <a:pPr/>
              <a:t>12/27/2014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77957-D776-6940-A334-2621590314E7}" type="slidenum">
              <a:rPr lang="en-US" smtClean="0"/>
              <a:pPr/>
              <a:t>‹#›</a:t>
            </a:fld>
            <a:endParaRPr lang="en-US"/>
          </a:p>
        </p:txBody>
      </p:sp>
    </p:spTree>
    <p:extLst>
      <p:ext uri="{BB962C8B-B14F-4D97-AF65-F5344CB8AC3E}">
        <p14:creationId xmlns="" xmlns:p14="http://schemas.microsoft.com/office/powerpoint/2010/main" val="425889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59D000-00E0-D348-86C9-B217026E8A6C}" type="datetimeFigureOut">
              <a:rPr lang="en-US" smtClean="0"/>
              <a:pPr/>
              <a:t>12/27/2014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477957-D776-6940-A334-2621590314E7}" type="slidenum">
              <a:rPr lang="en-US" smtClean="0"/>
              <a:pPr/>
              <a:t>‹#›</a:t>
            </a:fld>
            <a:endParaRPr lang="en-US"/>
          </a:p>
        </p:txBody>
      </p:sp>
    </p:spTree>
    <p:extLst>
      <p:ext uri="{BB962C8B-B14F-4D97-AF65-F5344CB8AC3E}">
        <p14:creationId xmlns="" xmlns:p14="http://schemas.microsoft.com/office/powerpoint/2010/main" val="34535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9D000-00E0-D348-86C9-B217026E8A6C}" type="datetimeFigureOut">
              <a:rPr lang="en-US" smtClean="0"/>
              <a:pPr/>
              <a:t>12/27/2014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477957-D776-6940-A334-2621590314E7}" type="slidenum">
              <a:rPr lang="en-US" smtClean="0"/>
              <a:pPr/>
              <a:t>‹#›</a:t>
            </a:fld>
            <a:endParaRPr lang="en-US"/>
          </a:p>
        </p:txBody>
      </p:sp>
    </p:spTree>
    <p:extLst>
      <p:ext uri="{BB962C8B-B14F-4D97-AF65-F5344CB8AC3E}">
        <p14:creationId xmlns="" xmlns:p14="http://schemas.microsoft.com/office/powerpoint/2010/main" val="11727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59D000-00E0-D348-86C9-B217026E8A6C}" type="datetimeFigureOut">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77957-D776-6940-A334-2621590314E7}" type="slidenum">
              <a:rPr lang="en-US" smtClean="0"/>
              <a:pPr/>
              <a:t>‹#›</a:t>
            </a:fld>
            <a:endParaRPr lang="en-US"/>
          </a:p>
        </p:txBody>
      </p:sp>
    </p:spTree>
    <p:extLst>
      <p:ext uri="{BB962C8B-B14F-4D97-AF65-F5344CB8AC3E}">
        <p14:creationId xmlns="" xmlns:p14="http://schemas.microsoft.com/office/powerpoint/2010/main" val="78509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59D000-00E0-D348-86C9-B217026E8A6C}" type="datetimeFigureOut">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77957-D776-6940-A334-2621590314E7}" type="slidenum">
              <a:rPr lang="en-US" smtClean="0"/>
              <a:pPr/>
              <a:t>‹#›</a:t>
            </a:fld>
            <a:endParaRPr lang="en-US"/>
          </a:p>
        </p:txBody>
      </p:sp>
    </p:spTree>
    <p:extLst>
      <p:ext uri="{BB962C8B-B14F-4D97-AF65-F5344CB8AC3E}">
        <p14:creationId xmlns="" xmlns:p14="http://schemas.microsoft.com/office/powerpoint/2010/main" val="393350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9D000-00E0-D348-86C9-B217026E8A6C}" type="datetimeFigureOut">
              <a:rPr lang="en-US" smtClean="0"/>
              <a:pPr/>
              <a:t>12/27/2014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77957-D776-6940-A334-2621590314E7}" type="slidenum">
              <a:rPr lang="en-US" smtClean="0"/>
              <a:pPr/>
              <a:t>‹#›</a:t>
            </a:fld>
            <a:endParaRPr lang="en-US"/>
          </a:p>
        </p:txBody>
      </p:sp>
    </p:spTree>
    <p:extLst>
      <p:ext uri="{BB962C8B-B14F-4D97-AF65-F5344CB8AC3E}">
        <p14:creationId xmlns="" xmlns:p14="http://schemas.microsoft.com/office/powerpoint/2010/main" val="1368244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dventistwomensministries.or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adventistwomensministries.org/"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DEPT\WM\_SHARED\2011 Adviosry Resources\2011 ADVISORY CD FILES\3. OUTREACH\OUTREACH\2. Homes of Hope and Healing MInistry  PP\HomesHopeHealing 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t="51111"/>
          <a:stretch>
            <a:fillRect/>
          </a:stretch>
        </p:blipFill>
        <p:spPr bwMode="auto">
          <a:xfrm>
            <a:off x="1" y="3505200"/>
            <a:ext cx="9144000" cy="3352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5800" y="2819400"/>
            <a:ext cx="7772400" cy="781050"/>
          </a:xfrm>
        </p:spPr>
        <p:txBody>
          <a:bodyPr/>
          <a:lstStyle/>
          <a:p>
            <a:r>
              <a:rPr lang="ru-RU" b="1" dirty="0" smtClean="0">
                <a:solidFill>
                  <a:srgbClr val="00B0F0"/>
                </a:solidFill>
              </a:rPr>
              <a:t>ДОМ НАДЕЖДЫ И ИСЦЕЛЕНИЯ</a:t>
            </a:r>
            <a:endParaRPr lang="en-US" b="1" dirty="0">
              <a:solidFill>
                <a:srgbClr val="00B0F0"/>
              </a:solidFill>
            </a:endParaRPr>
          </a:p>
        </p:txBody>
      </p:sp>
      <p:pic>
        <p:nvPicPr>
          <p:cNvPr id="1026" name="Picture 2" descr="P:\DEPT\WM\_SHARED\2011 Adviosry Resources\2011 ADVISORY CD FILES\3. OUTREACH\OUTREACH\2. Homes of Hope and Healing MInistry  PP\HomesHopeHealing 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b="58889"/>
          <a:stretch>
            <a:fillRect/>
          </a:stretch>
        </p:blipFill>
        <p:spPr bwMode="auto">
          <a:xfrm>
            <a:off x="1" y="0"/>
            <a:ext cx="9144000" cy="2819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p:cNvSpPr txBox="1">
            <a:spLocks/>
          </p:cNvSpPr>
          <p:nvPr/>
        </p:nvSpPr>
        <p:spPr>
          <a:xfrm>
            <a:off x="2895600" y="60960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200" b="1" dirty="0" smtClean="0">
                <a:solidFill>
                  <a:schemeClr val="bg1"/>
                </a:solidFill>
                <a:latin typeface="Abadi MT Condensed Light"/>
                <a:cs typeface="Abadi MT Condensed Light"/>
              </a:rPr>
              <a:t>Генеральная Конференция</a:t>
            </a:r>
            <a:endParaRPr lang="en-US" sz="1200" b="1" dirty="0" smtClean="0">
              <a:solidFill>
                <a:schemeClr val="bg1"/>
              </a:solidFill>
              <a:latin typeface="Abadi MT Condensed Light"/>
              <a:cs typeface="Abadi MT Condensed Light"/>
            </a:endParaRPr>
          </a:p>
          <a:p>
            <a:r>
              <a:rPr lang="ru-RU" sz="1200" b="1" dirty="0" smtClean="0">
                <a:solidFill>
                  <a:schemeClr val="bg1"/>
                </a:solidFill>
                <a:latin typeface="Abadi MT Condensed Light"/>
                <a:cs typeface="Abadi MT Condensed Light"/>
              </a:rPr>
              <a:t>Отдел Женского служения</a:t>
            </a:r>
            <a:endParaRPr lang="en-US" sz="1200" b="1" dirty="0" smtClean="0">
              <a:solidFill>
                <a:schemeClr val="bg1"/>
              </a:solidFill>
              <a:latin typeface="Abadi MT Condensed Light"/>
              <a:cs typeface="Abadi MT Condensed Light"/>
            </a:endParaRPr>
          </a:p>
          <a:p>
            <a:r>
              <a:rPr lang="en-US" sz="1100" b="1" dirty="0" smtClean="0">
                <a:solidFill>
                  <a:schemeClr val="bg1"/>
                </a:solidFill>
                <a:latin typeface="Abadi MT Condensed Light"/>
                <a:cs typeface="Abadi MT Condensed Light"/>
                <a:hlinkClick r:id="rId3"/>
              </a:rPr>
              <a:t>www.adventistwomensministries.org</a:t>
            </a:r>
            <a:r>
              <a:rPr lang="en-US" sz="1100" b="1" dirty="0" smtClean="0">
                <a:solidFill>
                  <a:schemeClr val="bg1"/>
                </a:solidFill>
                <a:latin typeface="Abadi MT Condensed Light"/>
                <a:cs typeface="Abadi MT Condensed Light"/>
              </a:rPr>
              <a:t> </a:t>
            </a:r>
            <a:endParaRPr lang="en-US" sz="1100" b="1" dirty="0">
              <a:solidFill>
                <a:schemeClr val="bg1"/>
              </a:solidFill>
              <a:latin typeface="Abadi MT Condensed Light"/>
              <a:cs typeface="Abadi MT Condensed Light"/>
            </a:endParaRPr>
          </a:p>
        </p:txBody>
      </p:sp>
      <p:pic>
        <p:nvPicPr>
          <p:cNvPr id="6" name="Picture 7"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178061" y="5410200"/>
            <a:ext cx="774939" cy="592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880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38244" y="2206856"/>
            <a:ext cx="8229600" cy="3423629"/>
          </a:xfrm>
        </p:spPr>
        <p:txBody>
          <a:bodyPr>
            <a:normAutofit/>
          </a:bodyPr>
          <a:lstStyle/>
          <a:p>
            <a:r>
              <a:rPr lang="ru-RU" sz="3600" i="1" dirty="0" smtClean="0">
                <a:solidFill>
                  <a:schemeClr val="accent2">
                    <a:lumMod val="75000"/>
                  </a:schemeClr>
                </a:solidFill>
                <a:effectLst>
                  <a:outerShdw blurRad="38100" dist="38100" dir="2700000" algn="tl">
                    <a:srgbClr val="000000">
                      <a:alpha val="43137"/>
                    </a:srgbClr>
                  </a:outerShdw>
                </a:effectLst>
              </a:rPr>
              <a:t>Будущее. </a:t>
            </a:r>
            <a:r>
              <a:rPr lang="ru-RU" sz="3600" dirty="0" smtClean="0"/>
              <a:t>Какое прекрасное будущее приготовил Бог для Своих детей! Библия содержит много обетований уверенности в спасении (</a:t>
            </a:r>
            <a:r>
              <a:rPr lang="ru-RU" sz="3600" dirty="0" err="1" smtClean="0"/>
              <a:t>Пс</a:t>
            </a:r>
            <a:r>
              <a:rPr lang="ru-RU" sz="3600" dirty="0" smtClean="0"/>
              <a:t>. 36:39). </a:t>
            </a:r>
          </a:p>
          <a:p>
            <a:endParaRPr lang="en-US" sz="3600" dirty="0" smtClean="0"/>
          </a:p>
          <a:p>
            <a:endParaRPr lang="en-US" sz="3600" dirty="0"/>
          </a:p>
        </p:txBody>
      </p:sp>
    </p:spTree>
    <p:extLst>
      <p:ext uri="{BB962C8B-B14F-4D97-AF65-F5344CB8AC3E}">
        <p14:creationId xmlns="" xmlns:p14="http://schemas.microsoft.com/office/powerpoint/2010/main" val="1218707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309095" cy="6857999"/>
          </a:xfrm>
          <a:prstGeom prst="rect">
            <a:avLst/>
          </a:prstGeom>
        </p:spPr>
      </p:pic>
      <p:sp>
        <p:nvSpPr>
          <p:cNvPr id="2" name="Title 1"/>
          <p:cNvSpPr>
            <a:spLocks noGrp="1"/>
          </p:cNvSpPr>
          <p:nvPr>
            <p:ph type="title"/>
          </p:nvPr>
        </p:nvSpPr>
        <p:spPr>
          <a:xfrm>
            <a:off x="3260466" y="369428"/>
            <a:ext cx="5426333" cy="1143000"/>
          </a:xfrm>
        </p:spPr>
        <p:txBody>
          <a:bodyPr>
            <a:normAutofit fontScale="90000"/>
          </a:bodyPr>
          <a:lstStyle/>
          <a:p>
            <a:r>
              <a:rPr lang="ru-RU" b="1" dirty="0" smtClean="0">
                <a:solidFill>
                  <a:srgbClr val="FFFF00"/>
                </a:solidFill>
                <a:effectLst>
                  <a:outerShdw blurRad="38100" dist="38100" dir="2700000" algn="tl">
                    <a:srgbClr val="000000">
                      <a:alpha val="43137"/>
                    </a:srgbClr>
                  </a:outerShdw>
                </a:effectLst>
              </a:rPr>
              <a:t>Последствия разочарования</a:t>
            </a:r>
            <a:r>
              <a:rPr lang="en-US" b="1" dirty="0" smtClean="0">
                <a:solidFill>
                  <a:srgbClr val="FFFF00"/>
                </a:solidFill>
                <a:effectLst>
                  <a:outerShdw blurRad="38100" dist="38100" dir="2700000" algn="tl">
                    <a:srgbClr val="000000">
                      <a:alpha val="43137"/>
                    </a:srgbClr>
                  </a:outerShdw>
                </a:effectLst>
              </a:rPr>
              <a:t/>
            </a:r>
            <a:br>
              <a:rPr lang="en-US" b="1" dirty="0" smtClean="0">
                <a:solidFill>
                  <a:srgbClr val="FFFF00"/>
                </a:solidFill>
                <a:effectLst>
                  <a:outerShdw blurRad="38100" dist="38100" dir="2700000" algn="tl">
                    <a:srgbClr val="000000">
                      <a:alpha val="43137"/>
                    </a:srgbClr>
                  </a:outerShdw>
                </a:effectLst>
              </a:rPr>
            </a:br>
            <a:endParaRPr lang="en-US" dirty="0">
              <a:solidFill>
                <a:srgbClr val="FFFF00"/>
              </a:solidFill>
            </a:endParaRPr>
          </a:p>
        </p:txBody>
      </p:sp>
      <p:sp>
        <p:nvSpPr>
          <p:cNvPr id="3" name="Content Placeholder 2"/>
          <p:cNvSpPr>
            <a:spLocks noGrp="1"/>
          </p:cNvSpPr>
          <p:nvPr>
            <p:ph idx="1"/>
          </p:nvPr>
        </p:nvSpPr>
        <p:spPr>
          <a:xfrm>
            <a:off x="514068" y="2320604"/>
            <a:ext cx="8229600" cy="4525963"/>
          </a:xfrm>
        </p:spPr>
        <p:txBody>
          <a:bodyPr>
            <a:normAutofit/>
          </a:bodyPr>
          <a:lstStyle/>
          <a:p>
            <a:pPr algn="ctr"/>
            <a:r>
              <a:rPr lang="ru-RU" sz="4000" b="1" dirty="0" smtClean="0"/>
              <a:t>"Как журавль, как ласточка издавал я звуки, тосковал, как голубь; уныло смотрели глаза мои к небу: Господи! тесно мне; спаси меня". </a:t>
            </a:r>
          </a:p>
          <a:p>
            <a:pPr algn="ctr">
              <a:buNone/>
            </a:pPr>
            <a:r>
              <a:rPr lang="ru-RU" sz="4000" i="1" dirty="0" smtClean="0"/>
              <a:t>(</a:t>
            </a:r>
            <a:r>
              <a:rPr lang="ru-RU" sz="4000" i="1" dirty="0" err="1" smtClean="0"/>
              <a:t>Ис</a:t>
            </a:r>
            <a:r>
              <a:rPr lang="ru-RU" sz="4000" i="1" dirty="0" smtClean="0"/>
              <a:t>. 38:14)   </a:t>
            </a:r>
          </a:p>
          <a:p>
            <a:pPr marL="0" indent="0" algn="ctr">
              <a:buNone/>
            </a:pPr>
            <a:r>
              <a:rPr lang="en-US" dirty="0" smtClean="0"/>
              <a:t>		</a:t>
            </a:r>
          </a:p>
          <a:p>
            <a:pPr marL="0" indent="0" algn="ctr">
              <a:buNone/>
            </a:pPr>
            <a:endParaRPr lang="en-US" sz="3600" dirty="0"/>
          </a:p>
        </p:txBody>
      </p:sp>
    </p:spTree>
    <p:extLst>
      <p:ext uri="{BB962C8B-B14F-4D97-AF65-F5344CB8AC3E}">
        <p14:creationId xmlns="" xmlns:p14="http://schemas.microsoft.com/office/powerpoint/2010/main" val="2272615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19288" y="1789780"/>
            <a:ext cx="8229600" cy="4525963"/>
          </a:xfrm>
        </p:spPr>
        <p:txBody>
          <a:bodyPr>
            <a:normAutofit/>
          </a:bodyPr>
          <a:lstStyle/>
          <a:p>
            <a:pPr marL="0" indent="0" algn="ctr">
              <a:buNone/>
            </a:pPr>
            <a:r>
              <a:rPr lang="ru-RU" sz="3600" dirty="0" smtClean="0">
                <a:solidFill>
                  <a:schemeClr val="accent2">
                    <a:lumMod val="75000"/>
                  </a:schemeClr>
                </a:solidFill>
                <a:effectLst>
                  <a:outerShdw blurRad="38100" dist="38100" dir="2700000" algn="tl">
                    <a:srgbClr val="000000">
                      <a:alpha val="43137"/>
                    </a:srgbClr>
                  </a:outerShdw>
                </a:effectLst>
              </a:rPr>
              <a:t>Некоторые страдают от боли в тишине, не жалуясь на болезнь. Другие (как </a:t>
            </a:r>
            <a:r>
              <a:rPr lang="ru-RU" sz="3600" dirty="0" err="1" smtClean="0">
                <a:solidFill>
                  <a:schemeClr val="accent2">
                    <a:lumMod val="75000"/>
                  </a:schemeClr>
                </a:solidFill>
                <a:effectLst>
                  <a:outerShdw blurRad="38100" dist="38100" dir="2700000" algn="tl">
                    <a:srgbClr val="000000">
                      <a:alpha val="43137"/>
                    </a:srgbClr>
                  </a:outerShdw>
                </a:effectLst>
              </a:rPr>
              <a:t>Езекия</a:t>
            </a:r>
            <a:r>
              <a:rPr lang="ru-RU" sz="3600" dirty="0" smtClean="0">
                <a:solidFill>
                  <a:schemeClr val="accent2">
                    <a:lumMod val="75000"/>
                  </a:schemeClr>
                </a:solidFill>
                <a:effectLst>
                  <a:outerShdw blurRad="38100" dist="38100" dir="2700000" algn="tl">
                    <a:srgbClr val="000000">
                      <a:alpha val="43137"/>
                    </a:srgbClr>
                  </a:outerShdw>
                </a:effectLst>
              </a:rPr>
              <a:t>) стонут и плачут, когда чувствуют сильную боль. В этом проявляются личные качества восприятия болезни, некоторые люди очень стойко переносят смерть, в то время как другие не могут этого сделать. </a:t>
            </a:r>
            <a:endParaRPr lang="en-US" sz="36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61450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7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309095" cy="6857999"/>
          </a:xfrm>
          <a:prstGeom prst="rect">
            <a:avLst/>
          </a:prstGeom>
        </p:spPr>
      </p:pic>
      <p:sp>
        <p:nvSpPr>
          <p:cNvPr id="3" name="Content Placeholder 2"/>
          <p:cNvSpPr>
            <a:spLocks noGrp="1"/>
          </p:cNvSpPr>
          <p:nvPr>
            <p:ph idx="1"/>
          </p:nvPr>
        </p:nvSpPr>
        <p:spPr>
          <a:xfrm>
            <a:off x="684672" y="2358520"/>
            <a:ext cx="7883532" cy="4525963"/>
          </a:xfrm>
        </p:spPr>
        <p:txBody>
          <a:bodyPr>
            <a:normAutofit/>
          </a:bodyPr>
          <a:lstStyle/>
          <a:p>
            <a:pPr algn="ctr"/>
            <a:r>
              <a:rPr lang="ru-RU" sz="4000" b="1" dirty="0" smtClean="0"/>
              <a:t>Какие симптомы мы находим в следующих стихах? </a:t>
            </a:r>
            <a:r>
              <a:rPr lang="en-US" sz="4000" dirty="0" smtClean="0">
                <a:solidFill>
                  <a:srgbClr val="000000"/>
                </a:solidFill>
                <a:effectLst>
                  <a:outerShdw blurRad="38100" dist="38100" dir="2700000" algn="tl">
                    <a:srgbClr val="000000">
                      <a:alpha val="43137"/>
                    </a:srgbClr>
                  </a:outerShdw>
                </a:effectLst>
              </a:rPr>
              <a:t/>
            </a:r>
            <a:br>
              <a:rPr lang="en-US" sz="4000" dirty="0" smtClean="0">
                <a:solidFill>
                  <a:srgbClr val="000000"/>
                </a:solidFill>
                <a:effectLst>
                  <a:outerShdw blurRad="38100" dist="38100" dir="2700000" algn="tl">
                    <a:srgbClr val="000000">
                      <a:alpha val="43137"/>
                    </a:srgbClr>
                  </a:outerShdw>
                </a:effectLst>
              </a:rPr>
            </a:br>
            <a:endParaRPr lang="en-US" sz="4000" dirty="0">
              <a:solidFill>
                <a:srgbClr val="000000"/>
              </a:solidFill>
            </a:endParaRPr>
          </a:p>
        </p:txBody>
      </p:sp>
      <p:sp>
        <p:nvSpPr>
          <p:cNvPr id="4" name="Rectangle 3"/>
          <p:cNvSpPr/>
          <p:nvPr/>
        </p:nvSpPr>
        <p:spPr>
          <a:xfrm>
            <a:off x="3054172" y="3928400"/>
            <a:ext cx="3049698" cy="2308324"/>
          </a:xfrm>
          <a:prstGeom prst="rect">
            <a:avLst/>
          </a:prstGeom>
          <a:solidFill>
            <a:schemeClr val="bg1">
              <a:lumMod val="85000"/>
            </a:schemeClr>
          </a:solidFill>
        </p:spPr>
        <p:txBody>
          <a:bodyPr wrap="square">
            <a:spAutoFit/>
          </a:bodyPr>
          <a:lstStyle/>
          <a:p>
            <a:pPr marL="571500" indent="-571500">
              <a:buFont typeface="Arial"/>
              <a:buChar char="•"/>
            </a:pPr>
            <a:r>
              <a:rPr lang="ru-RU" sz="3600" i="1" dirty="0" err="1" smtClean="0"/>
              <a:t>Пс</a:t>
            </a:r>
            <a:r>
              <a:rPr lang="es-ES_tradnl" sz="3600" i="1" dirty="0" smtClean="0"/>
              <a:t>. 3</a:t>
            </a:r>
            <a:r>
              <a:rPr lang="ru-RU" sz="3600" i="1" dirty="0" smtClean="0"/>
              <a:t>0</a:t>
            </a:r>
            <a:r>
              <a:rPr lang="es-ES_tradnl" sz="3600" i="1" dirty="0" smtClean="0"/>
              <a:t>:10 </a:t>
            </a:r>
          </a:p>
          <a:p>
            <a:pPr marL="571500" indent="-571500">
              <a:buFont typeface="Arial"/>
              <a:buChar char="•"/>
            </a:pPr>
            <a:r>
              <a:rPr lang="ru-RU" sz="3600" i="1" dirty="0" err="1" smtClean="0"/>
              <a:t>Пс</a:t>
            </a:r>
            <a:r>
              <a:rPr lang="es-ES_tradnl" sz="3600" i="1" dirty="0" smtClean="0"/>
              <a:t>. 7</a:t>
            </a:r>
            <a:r>
              <a:rPr lang="ru-RU" sz="3600" i="1" dirty="0" smtClean="0"/>
              <a:t>6</a:t>
            </a:r>
            <a:r>
              <a:rPr lang="es-ES_tradnl" sz="3600" i="1" dirty="0" smtClean="0"/>
              <a:t>:4 </a:t>
            </a:r>
          </a:p>
          <a:p>
            <a:pPr marL="571500" indent="-571500">
              <a:buFont typeface="Arial"/>
              <a:buChar char="•"/>
            </a:pPr>
            <a:r>
              <a:rPr lang="ru-RU" sz="3600" i="1" dirty="0" err="1" smtClean="0"/>
              <a:t>Пс</a:t>
            </a:r>
            <a:r>
              <a:rPr lang="es-ES_tradnl" sz="3600" i="1" dirty="0" smtClean="0"/>
              <a:t>. 10</a:t>
            </a:r>
            <a:r>
              <a:rPr lang="ru-RU" sz="3600" i="1" dirty="0" smtClean="0"/>
              <a:t>1</a:t>
            </a:r>
            <a:r>
              <a:rPr lang="es-ES_tradnl" sz="3600" i="1" dirty="0" smtClean="0"/>
              <a:t>:4,5</a:t>
            </a:r>
          </a:p>
          <a:p>
            <a:pPr marL="571500" indent="-571500">
              <a:buFont typeface="Arial"/>
              <a:buChar char="•"/>
            </a:pPr>
            <a:r>
              <a:rPr lang="ru-RU" sz="3600" i="1" dirty="0" smtClean="0"/>
              <a:t>3 </a:t>
            </a:r>
            <a:r>
              <a:rPr lang="ru-RU" sz="3600" i="1" dirty="0" err="1" smtClean="0"/>
              <a:t>Цар</a:t>
            </a:r>
            <a:r>
              <a:rPr lang="ru-RU" sz="3600" i="1" dirty="0" smtClean="0"/>
              <a:t>.</a:t>
            </a:r>
            <a:r>
              <a:rPr lang="es-ES_tradnl" sz="3600" i="1" dirty="0" smtClean="0"/>
              <a:t> 19:4</a:t>
            </a:r>
            <a:endParaRPr lang="en-US" sz="3600" dirty="0"/>
          </a:p>
        </p:txBody>
      </p:sp>
    </p:spTree>
    <p:extLst>
      <p:ext uri="{BB962C8B-B14F-4D97-AF65-F5344CB8AC3E}">
        <p14:creationId xmlns="" xmlns:p14="http://schemas.microsoft.com/office/powerpoint/2010/main" val="727310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324508" y="1544824"/>
            <a:ext cx="8229600" cy="1143000"/>
          </a:xfrm>
        </p:spPr>
        <p:txBody>
          <a:bodyPr>
            <a:normAutofit fontScale="90000"/>
          </a:bodyPr>
          <a:lstStyle/>
          <a:p>
            <a:r>
              <a:rPr lang="ru-RU" b="1" dirty="0" smtClean="0">
                <a:effectLst>
                  <a:outerShdw blurRad="38100" dist="38100" dir="2700000" algn="tl">
                    <a:srgbClr val="000000">
                      <a:alpha val="43137"/>
                    </a:srgbClr>
                  </a:outerShdw>
                </a:effectLst>
              </a:rPr>
              <a:t>Депрессия вызывает различные болезненные проявления: </a:t>
            </a:r>
            <a:endParaRPr lang="en-US" b="1" dirty="0">
              <a:solidFill>
                <a:srgbClr val="0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4068" y="3078924"/>
            <a:ext cx="8229600" cy="3120303"/>
          </a:xfrm>
        </p:spPr>
        <p:txBody>
          <a:bodyPr>
            <a:normAutofit fontScale="92500"/>
          </a:bodyPr>
          <a:lstStyle/>
          <a:p>
            <a:pPr marL="0" indent="0">
              <a:buNone/>
            </a:pPr>
            <a:r>
              <a:rPr lang="ru-RU" sz="3600" dirty="0" smtClean="0">
                <a:solidFill>
                  <a:schemeClr val="accent2">
                    <a:lumMod val="75000"/>
                  </a:schemeClr>
                </a:solidFill>
                <a:effectLst>
                  <a:outerShdw blurRad="38100" dist="38100" dir="2700000" algn="tl">
                    <a:srgbClr val="000000">
                      <a:alpha val="43137"/>
                    </a:srgbClr>
                  </a:outerShdw>
                </a:effectLst>
              </a:rPr>
              <a:t>а) глубокое чувство печали </a:t>
            </a:r>
            <a:r>
              <a:rPr lang="ru-RU" sz="3600" dirty="0" smtClean="0"/>
              <a:t>(грусти), </a:t>
            </a:r>
          </a:p>
          <a:p>
            <a:pPr marL="0" indent="0">
              <a:buNone/>
            </a:pPr>
            <a:r>
              <a:rPr lang="ru-RU" sz="3600" dirty="0" smtClean="0">
                <a:solidFill>
                  <a:schemeClr val="accent2">
                    <a:lumMod val="75000"/>
                  </a:schemeClr>
                </a:solidFill>
                <a:effectLst>
                  <a:outerShdw blurRad="38100" dist="38100" dir="2700000" algn="tl">
                    <a:srgbClr val="000000">
                      <a:alpha val="43137"/>
                    </a:srgbClr>
                  </a:outerShdw>
                </a:effectLst>
              </a:rPr>
              <a:t>б)</a:t>
            </a:r>
            <a:r>
              <a:rPr lang="ru-RU" sz="3600" dirty="0" smtClean="0"/>
              <a:t> </a:t>
            </a:r>
            <a:r>
              <a:rPr lang="ru-RU" sz="3600" dirty="0" smtClean="0">
                <a:solidFill>
                  <a:schemeClr val="accent2">
                    <a:lumMod val="75000"/>
                  </a:schemeClr>
                </a:solidFill>
                <a:effectLst>
                  <a:outerShdw blurRad="38100" dist="38100" dir="2700000" algn="tl">
                    <a:srgbClr val="000000">
                      <a:alpha val="43137"/>
                    </a:srgbClr>
                  </a:outerShdw>
                </a:effectLst>
              </a:rPr>
              <a:t>отсутствие мотивации </a:t>
            </a:r>
            <a:r>
              <a:rPr lang="ru-RU" sz="3600" dirty="0" smtClean="0"/>
              <a:t>что-либо делать, даже в том, что приносило удовольствие</a:t>
            </a:r>
            <a:r>
              <a:rPr lang="en-US" sz="3600" dirty="0" smtClean="0">
                <a:solidFill>
                  <a:srgbClr val="000000"/>
                </a:solidFill>
              </a:rPr>
              <a:t> </a:t>
            </a:r>
          </a:p>
          <a:p>
            <a:pPr marL="0" indent="0">
              <a:buNone/>
            </a:pPr>
            <a:r>
              <a:rPr lang="ru-RU" sz="3600" dirty="0" smtClean="0">
                <a:solidFill>
                  <a:schemeClr val="accent2">
                    <a:lumMod val="75000"/>
                  </a:schemeClr>
                </a:solidFill>
                <a:effectLst>
                  <a:outerShdw blurRad="38100" dist="38100" dir="2700000" algn="tl">
                    <a:srgbClr val="000000">
                      <a:alpha val="43137"/>
                    </a:srgbClr>
                  </a:outerShdw>
                </a:effectLst>
              </a:rPr>
              <a:t>в) нарушение аппетита</a:t>
            </a:r>
            <a:r>
              <a:rPr lang="ru-RU" sz="3600" dirty="0" smtClean="0"/>
              <a:t>, потеря или набор веса, </a:t>
            </a:r>
            <a:r>
              <a:rPr lang="en-US" sz="3600" dirty="0" smtClean="0">
                <a:solidFill>
                  <a:srgbClr val="000000"/>
                </a:solidFill>
              </a:rPr>
              <a:t> </a:t>
            </a:r>
          </a:p>
          <a:p>
            <a:pPr marL="0" indent="0">
              <a:buNone/>
            </a:pPr>
            <a:endParaRPr lang="en-US" sz="3600" dirty="0"/>
          </a:p>
        </p:txBody>
      </p:sp>
    </p:spTree>
    <p:extLst>
      <p:ext uri="{BB962C8B-B14F-4D97-AF65-F5344CB8AC3E}">
        <p14:creationId xmlns="" xmlns:p14="http://schemas.microsoft.com/office/powerpoint/2010/main" val="4012276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57200" y="2131025"/>
            <a:ext cx="8229600" cy="3745912"/>
          </a:xfrm>
        </p:spPr>
        <p:txBody>
          <a:bodyPr>
            <a:normAutofit/>
          </a:bodyPr>
          <a:lstStyle/>
          <a:p>
            <a:pPr marL="0" indent="0">
              <a:spcBef>
                <a:spcPts val="0"/>
              </a:spcBef>
              <a:buNone/>
              <a:defRPr/>
            </a:pPr>
            <a:r>
              <a:rPr lang="ru-RU" sz="3600" dirty="0" smtClean="0">
                <a:solidFill>
                  <a:schemeClr val="accent2">
                    <a:lumMod val="75000"/>
                  </a:schemeClr>
                </a:solidFill>
                <a:effectLst>
                  <a:outerShdw blurRad="38100" dist="38100" dir="2700000" algn="tl">
                    <a:srgbClr val="000000">
                      <a:alpha val="43137"/>
                    </a:srgbClr>
                  </a:outerShdw>
                </a:effectLst>
              </a:rPr>
              <a:t>г) нарушение сна, недосып</a:t>
            </a:r>
            <a:r>
              <a:rPr lang="ru-RU" sz="3600" dirty="0" smtClean="0"/>
              <a:t>, либо наоборот, </a:t>
            </a:r>
          </a:p>
          <a:p>
            <a:pPr marL="0" indent="0">
              <a:spcBef>
                <a:spcPts val="0"/>
              </a:spcBef>
              <a:buNone/>
              <a:defRPr/>
            </a:pPr>
            <a:r>
              <a:rPr lang="ru-RU" sz="3600" dirty="0" err="1" smtClean="0">
                <a:solidFill>
                  <a:schemeClr val="accent2">
                    <a:lumMod val="75000"/>
                  </a:schemeClr>
                </a:solidFill>
                <a:effectLst>
                  <a:outerShdw blurRad="38100" dist="38100" dir="2700000" algn="tl">
                    <a:srgbClr val="000000">
                      <a:alpha val="43137"/>
                    </a:srgbClr>
                  </a:outerShdw>
                </a:effectLst>
              </a:rPr>
              <a:t>д</a:t>
            </a:r>
            <a:r>
              <a:rPr lang="ru-RU" sz="3600" dirty="0" smtClean="0">
                <a:solidFill>
                  <a:schemeClr val="accent2">
                    <a:lumMod val="75000"/>
                  </a:schemeClr>
                </a:solidFill>
                <a:effectLst>
                  <a:outerShdw blurRad="38100" dist="38100" dir="2700000" algn="tl">
                    <a:srgbClr val="000000">
                      <a:alpha val="43137"/>
                    </a:srgbClr>
                  </a:outerShdw>
                </a:effectLst>
              </a:rPr>
              <a:t>) н</a:t>
            </a:r>
            <a:r>
              <a:rPr lang="ru-RU" sz="3600" dirty="0" smtClean="0">
                <a:solidFill>
                  <a:schemeClr val="accent2">
                    <a:lumMod val="75000"/>
                  </a:schemeClr>
                </a:solidFill>
                <a:effectLst>
                  <a:outerShdw blurRad="38100" dist="38100" dir="2700000" algn="tl">
                    <a:srgbClr val="000000">
                      <a:alpha val="43137"/>
                    </a:srgbClr>
                  </a:outerShdw>
                </a:effectLst>
              </a:rPr>
              <a:t>изкая </a:t>
            </a:r>
            <a:r>
              <a:rPr lang="ru-RU" sz="3600" dirty="0" smtClean="0">
                <a:solidFill>
                  <a:schemeClr val="accent2">
                    <a:lumMod val="75000"/>
                  </a:schemeClr>
                </a:solidFill>
                <a:effectLst>
                  <a:outerShdw blurRad="38100" dist="38100" dir="2700000" algn="tl">
                    <a:srgbClr val="000000">
                      <a:alpha val="43137"/>
                    </a:srgbClr>
                  </a:outerShdw>
                </a:effectLst>
              </a:rPr>
              <a:t>самооценка, </a:t>
            </a:r>
          </a:p>
          <a:p>
            <a:pPr marL="0" indent="0">
              <a:spcBef>
                <a:spcPts val="0"/>
              </a:spcBef>
              <a:buNone/>
              <a:defRPr/>
            </a:pPr>
            <a:r>
              <a:rPr lang="ru-RU" sz="3600" dirty="0" smtClean="0">
                <a:solidFill>
                  <a:schemeClr val="accent2">
                    <a:lumMod val="75000"/>
                  </a:schemeClr>
                </a:solidFill>
                <a:effectLst>
                  <a:outerShdw blurRad="38100" dist="38100" dir="2700000" algn="tl">
                    <a:srgbClr val="000000">
                      <a:alpha val="43137"/>
                    </a:srgbClr>
                  </a:outerShdw>
                </a:effectLst>
              </a:rPr>
              <a:t>е) ухудшение мыслительных процессов или нарушение памяти, </a:t>
            </a:r>
          </a:p>
          <a:p>
            <a:pPr marL="0" indent="0">
              <a:spcBef>
                <a:spcPts val="0"/>
              </a:spcBef>
              <a:buNone/>
              <a:defRPr/>
            </a:pPr>
            <a:r>
              <a:rPr lang="ru-RU" sz="3600" dirty="0" smtClean="0">
                <a:solidFill>
                  <a:schemeClr val="accent2">
                    <a:lumMod val="75000"/>
                  </a:schemeClr>
                </a:solidFill>
                <a:effectLst>
                  <a:outerShdw blurRad="38100" dist="38100" dir="2700000" algn="tl">
                    <a:srgbClr val="000000">
                      <a:alpha val="43137"/>
                    </a:srgbClr>
                  </a:outerShdw>
                </a:effectLst>
              </a:rPr>
              <a:t>ж) мысли о смерти, суициде</a:t>
            </a:r>
            <a:r>
              <a:rPr lang="ru-RU" sz="3600" dirty="0" smtClean="0"/>
              <a:t>. </a:t>
            </a:r>
            <a:endParaRPr lang="en-US" sz="3600" dirty="0" smtClean="0"/>
          </a:p>
          <a:p>
            <a:pPr marL="0" indent="0">
              <a:buNone/>
            </a:pPr>
            <a:endParaRPr lang="en-US" sz="3600" dirty="0"/>
          </a:p>
        </p:txBody>
      </p:sp>
    </p:spTree>
    <p:extLst>
      <p:ext uri="{BB962C8B-B14F-4D97-AF65-F5344CB8AC3E}">
        <p14:creationId xmlns="" xmlns:p14="http://schemas.microsoft.com/office/powerpoint/2010/main" val="2449951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309095" cy="6857999"/>
          </a:xfrm>
          <a:prstGeom prst="rect">
            <a:avLst/>
          </a:prstGeom>
        </p:spPr>
      </p:pic>
      <p:sp>
        <p:nvSpPr>
          <p:cNvPr id="3" name="Content Placeholder 2"/>
          <p:cNvSpPr>
            <a:spLocks noGrp="1"/>
          </p:cNvSpPr>
          <p:nvPr>
            <p:ph idx="1"/>
          </p:nvPr>
        </p:nvSpPr>
        <p:spPr>
          <a:xfrm>
            <a:off x="457200" y="1979360"/>
            <a:ext cx="8229600" cy="4525963"/>
          </a:xfrm>
        </p:spPr>
        <p:txBody>
          <a:bodyPr>
            <a:normAutofit lnSpcReduction="10000"/>
          </a:bodyPr>
          <a:lstStyle/>
          <a:p>
            <a:r>
              <a:rPr lang="ru-RU" b="1" dirty="0" smtClean="0"/>
              <a:t>Все мы страдаем, ощущая печаль или депрессию разной формы по разным причинам. </a:t>
            </a:r>
            <a:r>
              <a:rPr lang="ru-RU" b="1" dirty="0" smtClean="0">
                <a:solidFill>
                  <a:schemeClr val="accent2">
                    <a:lumMod val="75000"/>
                  </a:schemeClr>
                </a:solidFill>
                <a:effectLst>
                  <a:outerShdw blurRad="38100" dist="38100" dir="2700000" algn="tl">
                    <a:srgbClr val="000000">
                      <a:alpha val="43137"/>
                    </a:srgbClr>
                  </a:outerShdw>
                </a:effectLst>
              </a:rPr>
              <a:t>Что вас обычно угнетает и почему? Вспомните, какие у вас были опыты Божьего руководства в вашей жизни. Какую надежду и поддержку вы ощутили, вспоминая как Господь вел вас во время тех переживаний жизненных трудностей? </a:t>
            </a:r>
            <a:r>
              <a:rPr lang="ru-RU" b="1" dirty="0" smtClean="0"/>
              <a:t>Почему так важно помнить это? </a:t>
            </a:r>
            <a:endParaRPr lang="ru-RU" dirty="0" smtClean="0"/>
          </a:p>
        </p:txBody>
      </p:sp>
    </p:spTree>
    <p:extLst>
      <p:ext uri="{BB962C8B-B14F-4D97-AF65-F5344CB8AC3E}">
        <p14:creationId xmlns="" xmlns:p14="http://schemas.microsoft.com/office/powerpoint/2010/main" val="3720500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309095" cy="6857999"/>
          </a:xfrm>
          <a:prstGeom prst="rect">
            <a:avLst/>
          </a:prstGeom>
        </p:spPr>
      </p:pic>
      <p:sp>
        <p:nvSpPr>
          <p:cNvPr id="2" name="Title 1"/>
          <p:cNvSpPr>
            <a:spLocks noGrp="1"/>
          </p:cNvSpPr>
          <p:nvPr>
            <p:ph type="title"/>
          </p:nvPr>
        </p:nvSpPr>
        <p:spPr>
          <a:xfrm>
            <a:off x="3184642" y="0"/>
            <a:ext cx="6312417" cy="1143000"/>
          </a:xfrm>
        </p:spPr>
        <p:txBody>
          <a:bodyPr>
            <a:noAutofit/>
          </a:bodyPr>
          <a:lstStyle/>
          <a:p>
            <a:r>
              <a:rPr lang="ru-RU" b="1" dirty="0" smtClean="0">
                <a:solidFill>
                  <a:srgbClr val="FFFF00"/>
                </a:solidFill>
                <a:effectLst>
                  <a:outerShdw blurRad="38100" dist="38100" dir="2700000" algn="tl">
                    <a:srgbClr val="000000">
                      <a:alpha val="43137"/>
                    </a:srgbClr>
                  </a:outerShdw>
                </a:effectLst>
              </a:rPr>
              <a:t>Освобождение от депрессии</a:t>
            </a:r>
            <a:endParaRPr lang="en-US" dirty="0">
              <a:solidFill>
                <a:srgbClr val="FFFF00"/>
              </a:solidFill>
            </a:endParaRPr>
          </a:p>
        </p:txBody>
      </p:sp>
      <p:sp>
        <p:nvSpPr>
          <p:cNvPr id="3" name="Content Placeholder 2"/>
          <p:cNvSpPr>
            <a:spLocks noGrp="1"/>
          </p:cNvSpPr>
          <p:nvPr>
            <p:ph idx="1"/>
          </p:nvPr>
        </p:nvSpPr>
        <p:spPr>
          <a:xfrm>
            <a:off x="663824" y="2522743"/>
            <a:ext cx="7909596" cy="2968638"/>
          </a:xfrm>
        </p:spPr>
        <p:txBody>
          <a:bodyPr>
            <a:normAutofit lnSpcReduction="10000"/>
          </a:bodyPr>
          <a:lstStyle/>
          <a:p>
            <a:pPr algn="ctr"/>
            <a:r>
              <a:rPr lang="ru-RU" sz="4000" b="1" dirty="0" smtClean="0"/>
              <a:t>Прочитайте </a:t>
            </a:r>
            <a:r>
              <a:rPr lang="ru-RU" sz="4000" b="1" dirty="0" err="1" smtClean="0"/>
              <a:t>Пс</a:t>
            </a:r>
            <a:r>
              <a:rPr lang="ru-RU" sz="4000" b="1" dirty="0" smtClean="0"/>
              <a:t>. 38:3-8. Что случилось, когда Давид оставался безгласен? И что произошло, когда он стал говорить? </a:t>
            </a:r>
            <a:endParaRPr lang="ru-RU" sz="4000" dirty="0"/>
          </a:p>
        </p:txBody>
      </p:sp>
    </p:spTree>
    <p:extLst>
      <p:ext uri="{BB962C8B-B14F-4D97-AF65-F5344CB8AC3E}">
        <p14:creationId xmlns="" xmlns:p14="http://schemas.microsoft.com/office/powerpoint/2010/main" val="3115869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57200" y="2131024"/>
            <a:ext cx="8229600" cy="3670081"/>
          </a:xfrm>
        </p:spPr>
        <p:txBody>
          <a:bodyPr>
            <a:normAutofit/>
          </a:bodyPr>
          <a:lstStyle/>
          <a:p>
            <a:pPr marL="0" indent="0" algn="ctr">
              <a:buNone/>
            </a:pPr>
            <a:r>
              <a:rPr lang="ru-RU" sz="4000" dirty="0" smtClean="0">
                <a:effectLst>
                  <a:outerShdw blurRad="38100" dist="38100" dir="2700000" algn="tl">
                    <a:srgbClr val="000000">
                      <a:alpha val="43137"/>
                    </a:srgbClr>
                  </a:outerShdw>
                </a:effectLst>
              </a:rPr>
              <a:t>При разных эмоциональных расстройствах, во время депрессии человеку необходимо выговориться по поводу своих проблем. Такое поведение ведет к выздоровлению</a:t>
            </a:r>
            <a:endParaRPr lang="en-US" sz="40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557957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57200" y="1846654"/>
            <a:ext cx="8229600" cy="4525963"/>
          </a:xfrm>
        </p:spPr>
        <p:txBody>
          <a:bodyPr>
            <a:normAutofit/>
          </a:bodyPr>
          <a:lstStyle/>
          <a:p>
            <a:pPr marL="0" indent="0" algn="ctr">
              <a:buNone/>
            </a:pPr>
            <a:r>
              <a:rPr lang="ru-RU" sz="3600" dirty="0" smtClean="0">
                <a:effectLst>
                  <a:outerShdw blurRad="38100" dist="38100" dir="2700000" algn="tl">
                    <a:srgbClr val="000000">
                      <a:alpha val="43137"/>
                    </a:srgbClr>
                  </a:outerShdw>
                </a:effectLst>
              </a:rPr>
              <a:t>В основном процесс лечения от депрессии состоит из общения (разговора) с другом (или специалистом в данной области), который может выслушать, и даже более того, помочь, если необходимо. Есть лечебный эффект, когда вербализируешь свои мысли и чувства. </a:t>
            </a:r>
            <a:endParaRPr lang="en-US" sz="3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377134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35172" y="-247558"/>
            <a:ext cx="9507119" cy="6858000"/>
          </a:xfrm>
          <a:prstGeom prst="rect">
            <a:avLst/>
          </a:prstGeom>
        </p:spPr>
      </p:pic>
      <p:sp>
        <p:nvSpPr>
          <p:cNvPr id="2" name="Title 1"/>
          <p:cNvSpPr>
            <a:spLocks noGrp="1"/>
          </p:cNvSpPr>
          <p:nvPr>
            <p:ph type="ctrTitle"/>
          </p:nvPr>
        </p:nvSpPr>
        <p:spPr>
          <a:xfrm>
            <a:off x="685800" y="1484243"/>
            <a:ext cx="7772400" cy="2343626"/>
          </a:xfrm>
        </p:spPr>
        <p:txBody>
          <a:bodyPr>
            <a:normAutofit/>
          </a:bodyPr>
          <a:lstStyle/>
          <a:p>
            <a:r>
              <a:rPr lang="ru-RU" sz="4000" b="1" dirty="0" smtClean="0">
                <a:latin typeface="Adobe Caslon Pro Bold"/>
                <a:cs typeface="Adobe Caslon Pro Bold"/>
              </a:rPr>
              <a:t>Урок 7</a:t>
            </a:r>
            <a:r>
              <a:rPr lang="en-US" sz="4000" dirty="0" smtClean="0">
                <a:latin typeface="Adobe Caslon Pro Bold"/>
                <a:cs typeface="Adobe Caslon Pro Bold"/>
              </a:rPr>
              <a:t/>
            </a:r>
            <a:br>
              <a:rPr lang="en-US" sz="4000" dirty="0" smtClean="0">
                <a:latin typeface="Adobe Caslon Pro Bold"/>
                <a:cs typeface="Adobe Caslon Pro Bold"/>
              </a:rPr>
            </a:br>
            <a:r>
              <a:rPr lang="ru-RU" sz="4000" dirty="0" smtClean="0">
                <a:solidFill>
                  <a:srgbClr val="3366FF"/>
                </a:solidFill>
                <a:latin typeface="Adobe Caslon Pro Bold"/>
                <a:cs typeface="Adobe Caslon Pro Bold"/>
              </a:rPr>
              <a:t>Надежда против депрессии</a:t>
            </a:r>
            <a:endParaRPr lang="en-US" sz="4000" dirty="0">
              <a:solidFill>
                <a:srgbClr val="3366FF"/>
              </a:solidFill>
              <a:latin typeface="Adobe Caslon Pro Bold"/>
              <a:cs typeface="Adobe Caslon Pro Bold"/>
            </a:endParaRPr>
          </a:p>
        </p:txBody>
      </p:sp>
      <p:sp>
        <p:nvSpPr>
          <p:cNvPr id="3" name="Subtitle 2"/>
          <p:cNvSpPr>
            <a:spLocks noGrp="1"/>
          </p:cNvSpPr>
          <p:nvPr>
            <p:ph type="subTitle" idx="1"/>
          </p:nvPr>
        </p:nvSpPr>
        <p:spPr>
          <a:xfrm>
            <a:off x="1352644" y="4379108"/>
            <a:ext cx="6400800" cy="815345"/>
          </a:xfrm>
        </p:spPr>
        <p:txBody>
          <a:bodyPr>
            <a:normAutofit/>
          </a:bodyPr>
          <a:lstStyle/>
          <a:p>
            <a:r>
              <a:rPr lang="ru-RU" sz="1800" dirty="0" smtClean="0">
                <a:latin typeface="Adobe Caslon Pro"/>
                <a:cs typeface="Adobe Caslon Pro"/>
              </a:rPr>
              <a:t>Джулиан </a:t>
            </a:r>
            <a:r>
              <a:rPr lang="ru-RU" sz="1800" dirty="0" err="1" smtClean="0">
                <a:latin typeface="Adobe Caslon Pro"/>
                <a:cs typeface="Adobe Caslon Pro"/>
              </a:rPr>
              <a:t>Меглоса</a:t>
            </a:r>
            <a:endParaRPr lang="en-US" sz="1800" dirty="0">
              <a:latin typeface="Adobe Caslon Pro"/>
              <a:cs typeface="Adobe Caslon Pro"/>
            </a:endParaRPr>
          </a:p>
        </p:txBody>
      </p:sp>
      <p:pic>
        <p:nvPicPr>
          <p:cNvPr id="4" name="Picture 7"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150337" y="5661899"/>
            <a:ext cx="676726" cy="517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2484483" y="6160739"/>
            <a:ext cx="4149090" cy="4497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ru-RU" sz="1100" dirty="0" smtClean="0">
                <a:solidFill>
                  <a:srgbClr val="000000"/>
                </a:solidFill>
                <a:latin typeface="Calibri" pitchFamily="34" charset="0"/>
                <a:cs typeface="Calibri" pitchFamily="34" charset="0"/>
              </a:rPr>
              <a:t>Генеральная Конференция</a:t>
            </a:r>
            <a:endParaRPr lang="en-US" sz="1100" dirty="0" smtClean="0">
              <a:solidFill>
                <a:srgbClr val="000000"/>
              </a:solidFill>
              <a:latin typeface="Calibri" pitchFamily="34" charset="0"/>
              <a:cs typeface="Calibri" pitchFamily="34" charset="0"/>
            </a:endParaRPr>
          </a:p>
          <a:p>
            <a:r>
              <a:rPr lang="ru-RU" sz="1100" dirty="0" smtClean="0">
                <a:solidFill>
                  <a:srgbClr val="000000"/>
                </a:solidFill>
                <a:latin typeface="Calibri" pitchFamily="34" charset="0"/>
                <a:cs typeface="Calibri" pitchFamily="34" charset="0"/>
              </a:rPr>
              <a:t>Отдел Женского Служения</a:t>
            </a:r>
            <a:endParaRPr lang="en-US" sz="1100" dirty="0" smtClean="0">
              <a:solidFill>
                <a:srgbClr val="000000"/>
              </a:solidFill>
              <a:latin typeface="Calibri" pitchFamily="34" charset="0"/>
              <a:cs typeface="Calibri" pitchFamily="34" charset="0"/>
            </a:endParaRPr>
          </a:p>
          <a:p>
            <a:r>
              <a:rPr lang="en-US" sz="1100" dirty="0" smtClean="0">
                <a:solidFill>
                  <a:srgbClr val="000000"/>
                </a:solidFill>
                <a:latin typeface="Calibri" pitchFamily="34" charset="0"/>
                <a:cs typeface="Calibri" pitchFamily="34" charset="0"/>
                <a:hlinkClick r:id="rId5"/>
              </a:rPr>
              <a:t>www.adventistwomensministries.org</a:t>
            </a:r>
            <a:r>
              <a:rPr lang="en-US" sz="1100" dirty="0" smtClean="0">
                <a:solidFill>
                  <a:srgbClr val="000000"/>
                </a:solidFill>
                <a:latin typeface="Calibri" pitchFamily="34" charset="0"/>
                <a:cs typeface="Calibri" pitchFamily="34" charset="0"/>
              </a:rPr>
              <a:t> </a:t>
            </a:r>
            <a:endParaRPr lang="en-US" sz="1100" dirty="0">
              <a:solidFill>
                <a:srgbClr val="000000"/>
              </a:solidFill>
              <a:latin typeface="Calibri" pitchFamily="34" charset="0"/>
              <a:cs typeface="Calibri" pitchFamily="34" charset="0"/>
            </a:endParaRPr>
          </a:p>
        </p:txBody>
      </p:sp>
      <p:pic>
        <p:nvPicPr>
          <p:cNvPr id="8" name="Picture 7"/>
          <p:cNvPicPr>
            <a:picLocks noChangeAspect="1"/>
          </p:cNvPicPr>
          <p:nvPr/>
        </p:nvPicPr>
        <p:blipFill>
          <a:blip r:embed="rId6"/>
          <a:stretch>
            <a:fillRect/>
          </a:stretch>
        </p:blipFill>
        <p:spPr>
          <a:xfrm>
            <a:off x="6553090" y="2976347"/>
            <a:ext cx="2590910" cy="3881653"/>
          </a:xfrm>
          <a:prstGeom prst="rect">
            <a:avLst/>
          </a:prstGeom>
          <a:ln>
            <a:noFill/>
          </a:ln>
          <a:effectLst>
            <a:softEdge rad="112500"/>
          </a:effectLst>
        </p:spPr>
      </p:pic>
    </p:spTree>
    <p:extLst>
      <p:ext uri="{BB962C8B-B14F-4D97-AF65-F5344CB8AC3E}">
        <p14:creationId xmlns="" xmlns:p14="http://schemas.microsoft.com/office/powerpoint/2010/main" val="2055395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309095" cy="6857999"/>
          </a:xfrm>
          <a:prstGeom prst="rect">
            <a:avLst/>
          </a:prstGeom>
        </p:spPr>
      </p:pic>
      <p:sp>
        <p:nvSpPr>
          <p:cNvPr id="2" name="Title 1"/>
          <p:cNvSpPr>
            <a:spLocks noGrp="1"/>
          </p:cNvSpPr>
          <p:nvPr>
            <p:ph type="title"/>
          </p:nvPr>
        </p:nvSpPr>
        <p:spPr>
          <a:xfrm>
            <a:off x="3203598" y="198120"/>
            <a:ext cx="6105497" cy="1143000"/>
          </a:xfrm>
        </p:spPr>
        <p:txBody>
          <a:bodyPr>
            <a:noAutofit/>
          </a:bodyPr>
          <a:lstStyle/>
          <a:p>
            <a:r>
              <a:rPr lang="ru-RU" b="1" dirty="0" smtClean="0">
                <a:solidFill>
                  <a:srgbClr val="FFFF00"/>
                </a:solidFill>
                <a:effectLst>
                  <a:outerShdw blurRad="38100" dist="38100" dir="2700000" algn="tl">
                    <a:srgbClr val="000000">
                      <a:alpha val="43137"/>
                    </a:srgbClr>
                  </a:outerShdw>
                </a:effectLst>
              </a:rPr>
              <a:t>Нужда в прощении</a:t>
            </a:r>
            <a:endParaRPr lang="en-US" dirty="0">
              <a:solidFill>
                <a:srgbClr val="FFFF00"/>
              </a:solidFill>
            </a:endParaRPr>
          </a:p>
        </p:txBody>
      </p:sp>
      <p:sp>
        <p:nvSpPr>
          <p:cNvPr id="3" name="Content Placeholder 2"/>
          <p:cNvSpPr>
            <a:spLocks noGrp="1"/>
          </p:cNvSpPr>
          <p:nvPr>
            <p:ph idx="1"/>
          </p:nvPr>
        </p:nvSpPr>
        <p:spPr>
          <a:xfrm>
            <a:off x="434880" y="2685225"/>
            <a:ext cx="8229600" cy="2760098"/>
          </a:xfrm>
        </p:spPr>
        <p:txBody>
          <a:bodyPr>
            <a:normAutofit fontScale="92500"/>
          </a:bodyPr>
          <a:lstStyle/>
          <a:p>
            <a:pPr algn="ctr"/>
            <a:r>
              <a:rPr lang="ru-RU" sz="4000" b="1" dirty="0" smtClean="0"/>
              <a:t>Как Давид нашел утешение, когда переживал разочарование? </a:t>
            </a:r>
            <a:r>
              <a:rPr lang="ru-RU" sz="4000" b="1" dirty="0" err="1" smtClean="0"/>
              <a:t>Пс</a:t>
            </a:r>
            <a:r>
              <a:rPr lang="ru-RU" sz="4000" b="1" dirty="0" smtClean="0"/>
              <a:t>. 31:1-5, также см. 1 Ин. 1:9. Что из этих текстов мы можем взять для себя? </a:t>
            </a:r>
            <a:endParaRPr lang="ru-RU" sz="4000" dirty="0"/>
          </a:p>
        </p:txBody>
      </p:sp>
    </p:spTree>
    <p:extLst>
      <p:ext uri="{BB962C8B-B14F-4D97-AF65-F5344CB8AC3E}">
        <p14:creationId xmlns="" xmlns:p14="http://schemas.microsoft.com/office/powerpoint/2010/main" val="3565299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38244" y="1884570"/>
            <a:ext cx="8229600" cy="4525963"/>
          </a:xfrm>
        </p:spPr>
        <p:txBody>
          <a:bodyPr>
            <a:normAutofit fontScale="92500" lnSpcReduction="20000"/>
          </a:bodyPr>
          <a:lstStyle/>
          <a:p>
            <a:pPr marL="0" indent="0" algn="ctr">
              <a:buNone/>
            </a:pPr>
            <a:r>
              <a:rPr lang="ru-RU" sz="4000" dirty="0" smtClean="0">
                <a:solidFill>
                  <a:schemeClr val="accent2">
                    <a:lumMod val="75000"/>
                  </a:schemeClr>
                </a:solidFill>
                <a:effectLst>
                  <a:outerShdw blurRad="38100" dist="38100" dir="2700000" algn="tl">
                    <a:srgbClr val="000000">
                      <a:alpha val="43137"/>
                    </a:srgbClr>
                  </a:outerShdw>
                </a:effectLst>
              </a:rPr>
              <a:t>Чувство вины, которое образовалось из-за </a:t>
            </a:r>
            <a:r>
              <a:rPr lang="ru-RU" sz="4000" dirty="0" err="1" smtClean="0">
                <a:solidFill>
                  <a:schemeClr val="accent2">
                    <a:lumMod val="75000"/>
                  </a:schemeClr>
                </a:solidFill>
                <a:effectLst>
                  <a:outerShdw blurRad="38100" dist="38100" dir="2700000" algn="tl">
                    <a:srgbClr val="000000">
                      <a:alpha val="43137"/>
                    </a:srgbClr>
                  </a:outerShdw>
                </a:effectLst>
              </a:rPr>
              <a:t>неисповеданных</a:t>
            </a:r>
            <a:r>
              <a:rPr lang="ru-RU" sz="4000" dirty="0" smtClean="0">
                <a:solidFill>
                  <a:schemeClr val="accent2">
                    <a:lumMod val="75000"/>
                  </a:schemeClr>
                </a:solidFill>
                <a:effectLst>
                  <a:outerShdw blurRad="38100" dist="38100" dir="2700000" algn="tl">
                    <a:srgbClr val="000000">
                      <a:alpha val="43137"/>
                    </a:srgbClr>
                  </a:outerShdw>
                </a:effectLst>
              </a:rPr>
              <a:t> грехов, может быть очень болезным </a:t>
            </a:r>
            <a:r>
              <a:rPr lang="ru-RU" sz="4000" dirty="0" smtClean="0">
                <a:solidFill>
                  <a:schemeClr val="accent2">
                    <a:lumMod val="75000"/>
                  </a:schemeClr>
                </a:solidFill>
                <a:effectLst>
                  <a:outerShdw blurRad="38100" dist="38100" dir="2700000" algn="tl">
                    <a:srgbClr val="000000">
                      <a:alpha val="43137"/>
                    </a:srgbClr>
                  </a:outerShdw>
                </a:effectLst>
              </a:rPr>
              <a:t>для человека. </a:t>
            </a:r>
            <a:r>
              <a:rPr lang="ru-RU" sz="4000" dirty="0" smtClean="0"/>
              <a:t>Выражения, которые использовал Давид очень ясно отражают напряжение и внутреннюю боль. Псалом 31 и другие отрывки книги Псалтырь показывают сильную эмоциональную боль. </a:t>
            </a:r>
            <a:endParaRPr lang="en-US" sz="4000" dirty="0"/>
          </a:p>
        </p:txBody>
      </p:sp>
    </p:spTree>
    <p:extLst>
      <p:ext uri="{BB962C8B-B14F-4D97-AF65-F5344CB8AC3E}">
        <p14:creationId xmlns="" xmlns:p14="http://schemas.microsoft.com/office/powerpoint/2010/main" val="1413158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57200" y="1884570"/>
            <a:ext cx="8229600" cy="4525963"/>
          </a:xfrm>
        </p:spPr>
        <p:txBody>
          <a:bodyPr>
            <a:noAutofit/>
          </a:bodyPr>
          <a:lstStyle/>
          <a:p>
            <a:pPr algn="ctr"/>
            <a:r>
              <a:rPr lang="ru-RU" sz="4000" dirty="0" smtClean="0">
                <a:solidFill>
                  <a:schemeClr val="accent2">
                    <a:lumMod val="75000"/>
                  </a:schemeClr>
                </a:solidFill>
                <a:effectLst>
                  <a:outerShdw blurRad="38100" dist="38100" dir="2700000" algn="tl">
                    <a:srgbClr val="000000">
                      <a:alpha val="43137"/>
                    </a:srgbClr>
                  </a:outerShdw>
                </a:effectLst>
              </a:rPr>
              <a:t>Мы не можем исправить прошлое; что мы можем сделать, так это с Божьей помощью учиться на прошлых ошибках, и насколько возможно </a:t>
            </a:r>
            <a:r>
              <a:rPr lang="ru-RU" sz="4000" dirty="0" smtClean="0">
                <a:solidFill>
                  <a:schemeClr val="accent2">
                    <a:lumMod val="75000"/>
                  </a:schemeClr>
                </a:solidFill>
                <a:effectLst>
                  <a:outerShdw blurRad="38100" dist="38100" dir="2700000" algn="tl">
                    <a:srgbClr val="000000">
                      <a:alpha val="43137"/>
                    </a:srgbClr>
                  </a:outerShdw>
                </a:effectLst>
              </a:rPr>
              <a:t>поработать </a:t>
            </a:r>
            <a:r>
              <a:rPr lang="ru-RU" sz="4000" dirty="0" smtClean="0">
                <a:solidFill>
                  <a:schemeClr val="accent2">
                    <a:lumMod val="75000"/>
                  </a:schemeClr>
                </a:solidFill>
                <a:effectLst>
                  <a:outerShdw blurRad="38100" dist="38100" dir="2700000" algn="tl">
                    <a:srgbClr val="000000">
                      <a:alpha val="43137"/>
                    </a:srgbClr>
                  </a:outerShdw>
                </a:effectLst>
              </a:rPr>
              <a:t>над ошибками, исправляя то, </a:t>
            </a:r>
            <a:r>
              <a:rPr lang="ru-RU" sz="4000" dirty="0" smtClean="0">
                <a:solidFill>
                  <a:schemeClr val="accent2">
                    <a:lumMod val="75000"/>
                  </a:schemeClr>
                </a:solidFill>
                <a:effectLst>
                  <a:outerShdw blurRad="38100" dist="38100" dir="2700000" algn="tl">
                    <a:srgbClr val="000000">
                      <a:alpha val="43137"/>
                    </a:srgbClr>
                  </a:outerShdw>
                </a:effectLst>
              </a:rPr>
              <a:t>что было сделано не правильно. </a:t>
            </a:r>
          </a:p>
          <a:p>
            <a:pPr marL="0" indent="0" algn="ctr">
              <a:buNone/>
            </a:pPr>
            <a:endParaRPr lang="en-US" sz="40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49591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3077630" y="0"/>
            <a:ext cx="5881281" cy="1143000"/>
          </a:xfrm>
        </p:spPr>
        <p:txBody>
          <a:bodyPr>
            <a:noAutofit/>
          </a:bodyPr>
          <a:lstStyle/>
          <a:p>
            <a:r>
              <a:rPr lang="en-US" b="1" dirty="0" smtClean="0">
                <a:solidFill>
                  <a:srgbClr val="FFFF00"/>
                </a:solidFill>
                <a:effectLst>
                  <a:outerShdw blurRad="38100" dist="38100" dir="2700000" algn="tl">
                    <a:srgbClr val="000000">
                      <a:alpha val="43137"/>
                    </a:srgbClr>
                  </a:outerShdw>
                </a:effectLst>
              </a:rPr>
              <a:t/>
            </a:r>
            <a:br>
              <a:rPr lang="en-US" b="1" dirty="0" smtClean="0">
                <a:solidFill>
                  <a:srgbClr val="FFFF00"/>
                </a:solidFill>
                <a:effectLst>
                  <a:outerShdw blurRad="38100" dist="38100" dir="2700000" algn="tl">
                    <a:srgbClr val="000000">
                      <a:alpha val="43137"/>
                    </a:srgbClr>
                  </a:outerShdw>
                </a:effectLst>
              </a:rPr>
            </a:br>
            <a:r>
              <a:rPr lang="ru-RU" b="1" dirty="0" smtClean="0">
                <a:solidFill>
                  <a:srgbClr val="FFFF00"/>
                </a:solidFill>
                <a:effectLst>
                  <a:outerShdw blurRad="38100" dist="38100" dir="2700000" algn="tl">
                    <a:srgbClr val="000000">
                      <a:alpha val="43137"/>
                    </a:srgbClr>
                  </a:outerShdw>
                </a:effectLst>
              </a:rPr>
              <a:t>Надежда против депрессии</a:t>
            </a: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endParaRPr lang="en-US" dirty="0">
              <a:solidFill>
                <a:srgbClr val="FFFF00"/>
              </a:solidFill>
            </a:endParaRPr>
          </a:p>
        </p:txBody>
      </p:sp>
      <p:sp>
        <p:nvSpPr>
          <p:cNvPr id="3" name="Content Placeholder 2"/>
          <p:cNvSpPr>
            <a:spLocks noGrp="1"/>
          </p:cNvSpPr>
          <p:nvPr>
            <p:ph idx="1"/>
          </p:nvPr>
        </p:nvSpPr>
        <p:spPr>
          <a:xfrm>
            <a:off x="419288" y="2074150"/>
            <a:ext cx="8229600" cy="4525963"/>
          </a:xfrm>
        </p:spPr>
        <p:txBody>
          <a:bodyPr>
            <a:normAutofit/>
          </a:bodyPr>
          <a:lstStyle/>
          <a:p>
            <a:pPr algn="ctr"/>
            <a:r>
              <a:rPr lang="ru-RU" sz="4000" dirty="0" smtClean="0"/>
              <a:t>Перелом в межличностных отношениях вызывают стресс и депрессию. В книге Михея (7 текст) четко определено, что жизненно важным моментом во время кризиса является надежда. </a:t>
            </a:r>
          </a:p>
          <a:p>
            <a:pPr marL="0" indent="0" algn="ctr">
              <a:buNone/>
            </a:pPr>
            <a:endParaRPr lang="en-US" sz="4000" dirty="0"/>
          </a:p>
        </p:txBody>
      </p:sp>
    </p:spTree>
    <p:extLst>
      <p:ext uri="{BB962C8B-B14F-4D97-AF65-F5344CB8AC3E}">
        <p14:creationId xmlns="" xmlns:p14="http://schemas.microsoft.com/office/powerpoint/2010/main" val="4052927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57200" y="2472269"/>
            <a:ext cx="8229600" cy="2608438"/>
          </a:xfrm>
        </p:spPr>
        <p:txBody>
          <a:bodyPr>
            <a:normAutofit/>
          </a:bodyPr>
          <a:lstStyle/>
          <a:p>
            <a:pPr marL="0" indent="0" algn="ctr">
              <a:buNone/>
            </a:pPr>
            <a:r>
              <a:rPr lang="ru-RU" sz="4400" b="1" dirty="0" smtClean="0">
                <a:solidFill>
                  <a:schemeClr val="tx2">
                    <a:lumMod val="60000"/>
                    <a:lumOff val="40000"/>
                  </a:schemeClr>
                </a:solidFill>
                <a:effectLst>
                  <a:outerShdw blurRad="38100" dist="38100" dir="2700000" algn="tl">
                    <a:srgbClr val="000000">
                      <a:alpha val="43137"/>
                    </a:srgbClr>
                  </a:outerShdw>
                </a:effectLst>
              </a:rPr>
              <a:t>Надежда жизненно необходима в нашей жизни для сохранения психологического здоровья. </a:t>
            </a:r>
            <a:endParaRPr lang="en-US" sz="4400" b="1"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36909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57200" y="2225814"/>
            <a:ext cx="8229600" cy="3821743"/>
          </a:xfrm>
        </p:spPr>
        <p:txBody>
          <a:bodyPr>
            <a:normAutofit/>
          </a:bodyPr>
          <a:lstStyle/>
          <a:p>
            <a:pPr algn="ctr"/>
            <a:r>
              <a:rPr lang="ru-RU" sz="4000" dirty="0" smtClean="0">
                <a:solidFill>
                  <a:schemeClr val="tx2">
                    <a:lumMod val="60000"/>
                    <a:lumOff val="40000"/>
                  </a:schemeClr>
                </a:solidFill>
                <a:effectLst>
                  <a:outerShdw blurRad="38100" dist="38100" dir="2700000" algn="tl">
                    <a:srgbClr val="000000">
                      <a:alpha val="43137"/>
                    </a:srgbClr>
                  </a:outerShdw>
                </a:effectLst>
              </a:rPr>
              <a:t>Надежда на возвращение Иисуса помогает нам пережить неприятные моменты в жизни, которые каждый день нас окружают, и помогает нам уверенно двигаться к вечности. </a:t>
            </a:r>
          </a:p>
        </p:txBody>
      </p:sp>
    </p:spTree>
    <p:extLst>
      <p:ext uri="{BB962C8B-B14F-4D97-AF65-F5344CB8AC3E}">
        <p14:creationId xmlns="" xmlns:p14="http://schemas.microsoft.com/office/powerpoint/2010/main" val="3692841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309095" cy="6857999"/>
          </a:xfrm>
          <a:prstGeom prst="rect">
            <a:avLst/>
          </a:prstGeom>
        </p:spPr>
      </p:pic>
      <p:sp>
        <p:nvSpPr>
          <p:cNvPr id="3" name="Content Placeholder 2"/>
          <p:cNvSpPr>
            <a:spLocks noGrp="1"/>
          </p:cNvSpPr>
          <p:nvPr>
            <p:ph idx="1"/>
          </p:nvPr>
        </p:nvSpPr>
        <p:spPr>
          <a:xfrm>
            <a:off x="570936" y="2472269"/>
            <a:ext cx="8229600" cy="3992358"/>
          </a:xfrm>
        </p:spPr>
        <p:txBody>
          <a:bodyPr>
            <a:normAutofit/>
          </a:bodyPr>
          <a:lstStyle/>
          <a:p>
            <a:pPr algn="ctr"/>
            <a:r>
              <a:rPr lang="ru-RU" sz="4000" b="1" dirty="0" smtClean="0">
                <a:effectLst>
                  <a:outerShdw blurRad="38100" dist="38100" dir="2700000" algn="tl">
                    <a:srgbClr val="000000">
                      <a:alpha val="43137"/>
                    </a:srgbClr>
                  </a:outerShdw>
                </a:effectLst>
              </a:rPr>
              <a:t>Одна из самых больших ошибок, которые может совершить человек - это верить в то, что его подавленное состояние, безнадежность из-за того, что Бог его оставил. Правда ли это? </a:t>
            </a:r>
            <a:endParaRPr lang="en-US" sz="40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693468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153904" y="1380226"/>
            <a:ext cx="8679690" cy="4878643"/>
          </a:xfrm>
        </p:spPr>
        <p:txBody>
          <a:bodyPr>
            <a:noAutofit/>
          </a:bodyPr>
          <a:lstStyle/>
          <a:p>
            <a:pPr algn="ctr">
              <a:buFont typeface="Arial" pitchFamily="34" charset="0"/>
              <a:buChar char="•"/>
            </a:pPr>
            <a:r>
              <a:rPr lang="ru-RU" sz="3600" b="1" dirty="0" smtClean="0">
                <a:effectLst>
                  <a:outerShdw blurRad="38100" dist="38100" dir="2700000" algn="tl">
                    <a:srgbClr val="000000">
                      <a:alpha val="43137"/>
                    </a:srgbClr>
                  </a:outerShdw>
                </a:effectLst>
              </a:rPr>
              <a:t> Есть библейские персонажи (такие как Илия, Иеремия, Иоанн Креститель, Иисус в </a:t>
            </a:r>
            <a:r>
              <a:rPr lang="ru-RU" sz="3600" b="1" dirty="0" err="1" smtClean="0">
                <a:effectLst>
                  <a:outerShdw blurRad="38100" dist="38100" dir="2700000" algn="tl">
                    <a:srgbClr val="000000">
                      <a:alpha val="43137"/>
                    </a:srgbClr>
                  </a:outerShdw>
                </a:effectLst>
              </a:rPr>
              <a:t>Гефсимании</a:t>
            </a:r>
            <a:r>
              <a:rPr lang="ru-RU" sz="3600" b="1" dirty="0" smtClean="0">
                <a:effectLst>
                  <a:outerShdw blurRad="38100" dist="38100" dir="2700000" algn="tl">
                    <a:srgbClr val="000000">
                      <a:alpha val="43137"/>
                    </a:srgbClr>
                  </a:outerShdw>
                </a:effectLst>
              </a:rPr>
              <a:t>), которые показывают, что печаль и разочарование появляются не из-за того, что Бог их оставил?</a:t>
            </a:r>
          </a:p>
          <a:p>
            <a:pPr algn="ctr">
              <a:buFont typeface="Arial" pitchFamily="34" charset="0"/>
              <a:buChar char="•"/>
            </a:pPr>
            <a:r>
              <a:rPr lang="ru-RU" sz="3600" b="1" dirty="0" smtClean="0">
                <a:effectLst>
                  <a:outerShdw blurRad="38100" dist="38100" dir="2700000" algn="tl">
                    <a:srgbClr val="000000">
                      <a:alpha val="43137"/>
                    </a:srgbClr>
                  </a:outerShdw>
                </a:effectLst>
              </a:rPr>
              <a:t>    Как вы можете помочь им почувствовать, что такое состояние не самый лучший показатель веры? </a:t>
            </a:r>
            <a:endParaRPr lang="en-US" sz="3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222039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241512" y="0"/>
            <a:ext cx="5350508" cy="1143000"/>
          </a:xfrm>
        </p:spPr>
        <p:txBody>
          <a:bodyPr>
            <a:normAutofit fontScale="90000"/>
          </a:bodyPr>
          <a:lstStyle/>
          <a:p>
            <a:r>
              <a:rPr lang="ru-RU" dirty="0" smtClean="0">
                <a:solidFill>
                  <a:srgbClr val="008000"/>
                </a:solidFill>
                <a:latin typeface="Adobe Caslon Pro Bold"/>
                <a:cs typeface="Adobe Caslon Pro Bold"/>
              </a:rPr>
              <a:t>Исцеляющее обещание</a:t>
            </a:r>
            <a:endParaRPr lang="en-US" dirty="0">
              <a:solidFill>
                <a:srgbClr val="008000"/>
              </a:solidFill>
              <a:latin typeface="Adobe Caslon Pro Bold"/>
              <a:cs typeface="Adobe Caslon Pro Bold"/>
            </a:endParaRPr>
          </a:p>
        </p:txBody>
      </p:sp>
      <p:sp>
        <p:nvSpPr>
          <p:cNvPr id="3" name="Content Placeholder 2"/>
          <p:cNvSpPr>
            <a:spLocks noGrp="1"/>
          </p:cNvSpPr>
          <p:nvPr>
            <p:ph idx="1"/>
          </p:nvPr>
        </p:nvSpPr>
        <p:spPr>
          <a:xfrm>
            <a:off x="3487943" y="2112067"/>
            <a:ext cx="5141988" cy="2456778"/>
          </a:xfrm>
        </p:spPr>
        <p:txBody>
          <a:bodyPr>
            <a:noAutofit/>
          </a:bodyPr>
          <a:lstStyle/>
          <a:p>
            <a:pPr algn="ctr">
              <a:buNone/>
            </a:pPr>
            <a:r>
              <a:rPr lang="ru-RU" sz="4000" dirty="0" smtClean="0"/>
              <a:t>"Близок Господь к сокрушенным сердцем и смиренных духом спасет" </a:t>
            </a:r>
          </a:p>
          <a:p>
            <a:pPr algn="ctr">
              <a:buNone/>
            </a:pPr>
            <a:r>
              <a:rPr lang="ru-RU" sz="4000" i="1" dirty="0" smtClean="0"/>
              <a:t>(</a:t>
            </a:r>
            <a:r>
              <a:rPr lang="ru-RU" sz="4000" i="1" dirty="0" err="1" smtClean="0"/>
              <a:t>Пс</a:t>
            </a:r>
            <a:r>
              <a:rPr lang="ru-RU" sz="4000" i="1" dirty="0" smtClean="0"/>
              <a:t>. 33:19) </a:t>
            </a:r>
          </a:p>
          <a:p>
            <a:pPr marL="0" indent="0" algn="ctr">
              <a:buNone/>
            </a:pPr>
            <a:endParaRPr lang="en-US" sz="4000" dirty="0" smtClean="0"/>
          </a:p>
          <a:p>
            <a:pPr marL="0" indent="0" algn="ctr">
              <a:buNone/>
            </a:pPr>
            <a:endParaRPr lang="en-US" sz="4000" dirty="0">
              <a:latin typeface="Adobe Caslon Pro"/>
              <a:cs typeface="Adobe Caslon Pro"/>
            </a:endParaRPr>
          </a:p>
        </p:txBody>
      </p:sp>
    </p:spTree>
    <p:extLst>
      <p:ext uri="{BB962C8B-B14F-4D97-AF65-F5344CB8AC3E}">
        <p14:creationId xmlns="" xmlns:p14="http://schemas.microsoft.com/office/powerpoint/2010/main" val="531492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3487943" y="2112067"/>
            <a:ext cx="5141988" cy="2456778"/>
          </a:xfrm>
        </p:spPr>
        <p:txBody>
          <a:bodyPr>
            <a:noAutofit/>
          </a:bodyPr>
          <a:lstStyle/>
          <a:p>
            <a:pPr algn="ctr">
              <a:buNone/>
            </a:pPr>
            <a:r>
              <a:rPr lang="ru-RU" sz="4000" b="1" dirty="0" smtClean="0"/>
              <a:t>"Близок Господь к сокрушенным сердцем и смиренных духом спасет" </a:t>
            </a:r>
          </a:p>
          <a:p>
            <a:pPr algn="ctr">
              <a:buNone/>
            </a:pPr>
            <a:r>
              <a:rPr lang="ru-RU" sz="4000" i="1" dirty="0" smtClean="0"/>
              <a:t>(</a:t>
            </a:r>
            <a:r>
              <a:rPr lang="ru-RU" sz="4000" i="1" dirty="0" err="1" smtClean="0"/>
              <a:t>Пс</a:t>
            </a:r>
            <a:r>
              <a:rPr lang="ru-RU" sz="4000" i="1" dirty="0" smtClean="0"/>
              <a:t>. 33:19) </a:t>
            </a:r>
          </a:p>
          <a:p>
            <a:pPr marL="0" indent="0" algn="ctr">
              <a:buNone/>
            </a:pPr>
            <a:endParaRPr lang="en-US" sz="4000" dirty="0"/>
          </a:p>
        </p:txBody>
      </p:sp>
    </p:spTree>
    <p:extLst>
      <p:ext uri="{BB962C8B-B14F-4D97-AF65-F5344CB8AC3E}">
        <p14:creationId xmlns="" xmlns:p14="http://schemas.microsoft.com/office/powerpoint/2010/main" val="1201275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1353353" y="1813560"/>
            <a:ext cx="6727202" cy="2437821"/>
          </a:xfrm>
        </p:spPr>
        <p:txBody>
          <a:bodyPr>
            <a:noAutofit/>
          </a:bodyPr>
          <a:lstStyle/>
          <a:p>
            <a:pPr marL="0" indent="0" algn="ctr">
              <a:buNone/>
            </a:pPr>
            <a:r>
              <a:rPr lang="ru-RU" sz="4400" b="1" dirty="0" smtClean="0"/>
              <a:t>Депрессия или сильное разочарование, которое приводит к недееспособности, появилась впервые во время грехопадения. </a:t>
            </a:r>
            <a:endParaRPr lang="en-US" sz="4400" b="1" dirty="0"/>
          </a:p>
        </p:txBody>
      </p:sp>
    </p:spTree>
    <p:extLst>
      <p:ext uri="{BB962C8B-B14F-4D97-AF65-F5344CB8AC3E}">
        <p14:creationId xmlns="" xmlns:p14="http://schemas.microsoft.com/office/powerpoint/2010/main" val="2262504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589891" y="1998318"/>
            <a:ext cx="8035181" cy="4525963"/>
          </a:xfrm>
        </p:spPr>
        <p:txBody>
          <a:bodyPr>
            <a:normAutofit/>
          </a:bodyPr>
          <a:lstStyle/>
          <a:p>
            <a:pPr marL="0" indent="0" algn="ctr">
              <a:buNone/>
            </a:pPr>
            <a:r>
              <a:rPr lang="ru-RU" sz="3600" dirty="0" smtClean="0"/>
              <a:t>Отчаяние - один из симптомов депрессии, Библия предлагает нам надежду, это намного больше того, что предлагает нам мир. </a:t>
            </a:r>
            <a:r>
              <a:rPr lang="ru-RU" sz="3600" b="1" dirty="0" smtClean="0">
                <a:solidFill>
                  <a:schemeClr val="accent1">
                    <a:lumMod val="75000"/>
                  </a:schemeClr>
                </a:solidFill>
                <a:effectLst>
                  <a:outerShdw blurRad="38100" dist="38100" dir="2700000" algn="tl">
                    <a:srgbClr val="000000">
                      <a:alpha val="43137"/>
                    </a:srgbClr>
                  </a:outerShdw>
                </a:effectLst>
              </a:rPr>
              <a:t>Любой человек, в каком бы временном отрезке он не жил</a:t>
            </a:r>
            <a:r>
              <a:rPr lang="ru-RU" sz="3600" b="1" dirty="0" smtClean="0">
                <a:solidFill>
                  <a:schemeClr val="accent1">
                    <a:lumMod val="75000"/>
                  </a:schemeClr>
                </a:solidFill>
                <a:effectLst>
                  <a:outerShdw blurRad="38100" dist="38100" dir="2700000" algn="tl">
                    <a:srgbClr val="000000">
                      <a:alpha val="43137"/>
                    </a:srgbClr>
                  </a:outerShdw>
                </a:effectLst>
              </a:rPr>
              <a:t>, по разным причинам </a:t>
            </a:r>
            <a:r>
              <a:rPr lang="ru-RU" sz="3600" b="1" dirty="0" smtClean="0">
                <a:solidFill>
                  <a:schemeClr val="accent1">
                    <a:lumMod val="75000"/>
                  </a:schemeClr>
                </a:solidFill>
                <a:effectLst>
                  <a:outerShdw blurRad="38100" dist="38100" dir="2700000" algn="tl">
                    <a:srgbClr val="000000">
                      <a:alpha val="43137"/>
                    </a:srgbClr>
                  </a:outerShdw>
                </a:effectLst>
              </a:rPr>
              <a:t>испытывал в определенные моменты своей </a:t>
            </a:r>
            <a:r>
              <a:rPr lang="ru-RU" sz="3600" b="1" dirty="0" smtClean="0">
                <a:solidFill>
                  <a:schemeClr val="accent1">
                    <a:lumMod val="75000"/>
                  </a:schemeClr>
                </a:solidFill>
                <a:effectLst>
                  <a:outerShdw blurRad="38100" dist="38100" dir="2700000" algn="tl">
                    <a:srgbClr val="000000">
                      <a:alpha val="43137"/>
                    </a:srgbClr>
                  </a:outerShdw>
                </a:effectLst>
              </a:rPr>
              <a:t>жизни </a:t>
            </a:r>
            <a:r>
              <a:rPr lang="ru-RU" sz="3600" b="1" dirty="0" smtClean="0">
                <a:solidFill>
                  <a:schemeClr val="accent1">
                    <a:lumMod val="75000"/>
                  </a:schemeClr>
                </a:solidFill>
                <a:effectLst>
                  <a:outerShdw blurRad="38100" dist="38100" dir="2700000" algn="tl">
                    <a:srgbClr val="000000">
                      <a:alpha val="43137"/>
                    </a:srgbClr>
                  </a:outerShdw>
                </a:effectLst>
              </a:rPr>
              <a:t>сильное разочарование.</a:t>
            </a:r>
            <a:r>
              <a:rPr lang="ru-RU" sz="3600" dirty="0" smtClean="0"/>
              <a:t> </a:t>
            </a:r>
            <a:endParaRPr lang="en-US" sz="3600" dirty="0"/>
          </a:p>
        </p:txBody>
      </p:sp>
    </p:spTree>
    <p:extLst>
      <p:ext uri="{BB962C8B-B14F-4D97-AF65-F5344CB8AC3E}">
        <p14:creationId xmlns="" xmlns:p14="http://schemas.microsoft.com/office/powerpoint/2010/main" val="2148666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381376" y="1789780"/>
            <a:ext cx="8229600" cy="4525963"/>
          </a:xfrm>
        </p:spPr>
        <p:txBody>
          <a:bodyPr>
            <a:normAutofit fontScale="92500"/>
          </a:bodyPr>
          <a:lstStyle/>
          <a:p>
            <a:pPr algn="ctr"/>
            <a:r>
              <a:rPr lang="ru-RU" sz="4400" dirty="0" smtClean="0"/>
              <a:t>Не удивительно, что Слово Божье наполнено обетованиями, которые дают нам, </a:t>
            </a:r>
            <a:r>
              <a:rPr lang="ru-RU" sz="4400" b="1" dirty="0" smtClean="0">
                <a:solidFill>
                  <a:schemeClr val="accent1">
                    <a:lumMod val="75000"/>
                  </a:schemeClr>
                </a:solidFill>
                <a:effectLst>
                  <a:outerShdw blurRad="38100" dist="38100" dir="2700000" algn="tl">
                    <a:srgbClr val="000000">
                      <a:alpha val="43137"/>
                    </a:srgbClr>
                  </a:outerShdw>
                </a:effectLst>
              </a:rPr>
              <a:t>не зависимо в какой мы ситуации находимся, надежду на лучшее будущее, если и не в этой жизни на земле, то точно на небе.  </a:t>
            </a:r>
          </a:p>
        </p:txBody>
      </p:sp>
    </p:spTree>
    <p:extLst>
      <p:ext uri="{BB962C8B-B14F-4D97-AF65-F5344CB8AC3E}">
        <p14:creationId xmlns="" xmlns:p14="http://schemas.microsoft.com/office/powerpoint/2010/main" val="2180440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309095" cy="6857999"/>
          </a:xfrm>
          <a:prstGeom prst="rect">
            <a:avLst/>
          </a:prstGeom>
        </p:spPr>
      </p:pic>
      <p:sp>
        <p:nvSpPr>
          <p:cNvPr id="2" name="Title 1"/>
          <p:cNvSpPr>
            <a:spLocks noGrp="1"/>
          </p:cNvSpPr>
          <p:nvPr>
            <p:ph type="title"/>
          </p:nvPr>
        </p:nvSpPr>
        <p:spPr>
          <a:xfrm>
            <a:off x="3468985" y="191628"/>
            <a:ext cx="5293639" cy="1143000"/>
          </a:xfrm>
        </p:spPr>
        <p:txBody>
          <a:bodyPr>
            <a:noAutofit/>
          </a:bodyPr>
          <a:lstStyle/>
          <a:p>
            <a:r>
              <a:rPr lang="ru-RU" b="1" dirty="0" smtClean="0">
                <a:solidFill>
                  <a:srgbClr val="FFFF00"/>
                </a:solidFill>
                <a:effectLst>
                  <a:outerShdw blurRad="38100" dist="38100" dir="2700000" algn="tl">
                    <a:srgbClr val="000000">
                      <a:alpha val="43137"/>
                    </a:srgbClr>
                  </a:outerShdw>
                </a:effectLst>
              </a:rPr>
              <a:t>Подавленная душа</a:t>
            </a:r>
            <a:endParaRPr lang="en-US" dirty="0">
              <a:solidFill>
                <a:srgbClr val="FFFF00"/>
              </a:solidFill>
            </a:endParaRPr>
          </a:p>
        </p:txBody>
      </p:sp>
      <p:sp>
        <p:nvSpPr>
          <p:cNvPr id="3" name="Content Placeholder 2"/>
          <p:cNvSpPr>
            <a:spLocks noGrp="1"/>
          </p:cNvSpPr>
          <p:nvPr>
            <p:ph idx="1"/>
          </p:nvPr>
        </p:nvSpPr>
        <p:spPr>
          <a:xfrm>
            <a:off x="758247" y="2704182"/>
            <a:ext cx="8004377" cy="2646357"/>
          </a:xfrm>
        </p:spPr>
        <p:txBody>
          <a:bodyPr>
            <a:normAutofit/>
          </a:bodyPr>
          <a:lstStyle/>
          <a:p>
            <a:pPr algn="ctr"/>
            <a:r>
              <a:rPr lang="ru-RU" sz="4000" b="1" dirty="0" smtClean="0"/>
              <a:t>Прочитайте Псалом 41.  Как вы относитесь к тому, что описано в этой главе? </a:t>
            </a:r>
            <a:r>
              <a:rPr lang="ru-RU" sz="4000" b="1" dirty="0" smtClean="0">
                <a:solidFill>
                  <a:schemeClr val="accent1">
                    <a:lumMod val="75000"/>
                  </a:schemeClr>
                </a:solidFill>
                <a:effectLst>
                  <a:outerShdw blurRad="38100" dist="38100" dir="2700000" algn="tl">
                    <a:srgbClr val="000000">
                      <a:alpha val="43137"/>
                    </a:srgbClr>
                  </a:outerShdw>
                </a:effectLst>
              </a:rPr>
              <a:t>Какая надежда здесь предлагается? </a:t>
            </a:r>
            <a:endParaRPr lang="ru-RU" sz="400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37042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57200" y="1827696"/>
            <a:ext cx="8229600" cy="4525963"/>
          </a:xfrm>
        </p:spPr>
        <p:txBody>
          <a:bodyPr>
            <a:normAutofit fontScale="92500"/>
          </a:bodyPr>
          <a:lstStyle/>
          <a:p>
            <a:pPr marL="0" indent="0" algn="ctr">
              <a:buNone/>
            </a:pPr>
            <a:r>
              <a:rPr lang="ru-RU" sz="3600" dirty="0" smtClean="0"/>
              <a:t>Если человек во всем видит только негатив ("Я </a:t>
            </a:r>
            <a:r>
              <a:rPr lang="ru-RU" sz="3600" dirty="0" err="1" smtClean="0"/>
              <a:t>тупица</a:t>
            </a:r>
            <a:r>
              <a:rPr lang="ru-RU" sz="3600" dirty="0" smtClean="0"/>
              <a:t>"), смотрит на мир пессимистичным взглядом ("жизнь всегда несправедлива ко мне"), и считает свое будущее безнадежным ("лучше не будет"), велика вероятность появления депрессии. </a:t>
            </a:r>
            <a:r>
              <a:rPr lang="ru-RU" sz="3600" dirty="0" smtClean="0">
                <a:solidFill>
                  <a:schemeClr val="accent6">
                    <a:lumMod val="75000"/>
                  </a:schemeClr>
                </a:solidFill>
                <a:effectLst>
                  <a:outerShdw blurRad="38100" dist="38100" dir="2700000" algn="tl">
                    <a:srgbClr val="000000">
                      <a:alpha val="43137"/>
                    </a:srgbClr>
                  </a:outerShdw>
                </a:effectLst>
              </a:rPr>
              <a:t>Такое поведение называется "катастрофическое мышление". </a:t>
            </a:r>
            <a:endParaRPr lang="en-US" sz="36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090180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2529840" y="407344"/>
            <a:ext cx="7025640" cy="1143000"/>
          </a:xfrm>
        </p:spPr>
        <p:txBody>
          <a:bodyPr>
            <a:normAutofit fontScale="90000"/>
          </a:bodyPr>
          <a:lstStyle/>
          <a:p>
            <a:r>
              <a:rPr lang="ru-RU" dirty="0" smtClean="0">
                <a:solidFill>
                  <a:srgbClr val="FFFF00"/>
                </a:solidFill>
                <a:effectLst>
                  <a:outerShdw blurRad="38100" dist="38100" dir="2700000" algn="tl">
                    <a:srgbClr val="000000">
                      <a:alpha val="43137"/>
                    </a:srgbClr>
                  </a:outerShdw>
                </a:effectLst>
              </a:rPr>
              <a:t>Подумайте над следующими высказываниями</a:t>
            </a: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9124" y="1884570"/>
            <a:ext cx="8851896" cy="4525963"/>
          </a:xfrm>
        </p:spPr>
        <p:txBody>
          <a:bodyPr>
            <a:noAutofit/>
          </a:bodyPr>
          <a:lstStyle/>
          <a:p>
            <a:r>
              <a:rPr lang="ru-RU" sz="3600" b="1" i="1" dirty="0" smtClean="0">
                <a:solidFill>
                  <a:schemeClr val="accent2">
                    <a:lumMod val="75000"/>
                  </a:schemeClr>
                </a:solidFill>
                <a:effectLst>
                  <a:outerShdw blurRad="38100" dist="38100" dir="2700000" algn="tl">
                    <a:srgbClr val="000000">
                      <a:alpha val="43137"/>
                    </a:srgbClr>
                  </a:outerShdw>
                </a:effectLst>
              </a:rPr>
              <a:t>Как смотреть на себя.  </a:t>
            </a:r>
            <a:r>
              <a:rPr lang="ru-RU" sz="3600" dirty="0" smtClean="0"/>
              <a:t>Вы созданы по образу Божьему, чтобы мы владычествовали над всем творением (Быт. 1:26,27). </a:t>
            </a:r>
          </a:p>
          <a:p>
            <a:r>
              <a:rPr lang="ru-RU" sz="3600" i="1" dirty="0" smtClean="0">
                <a:solidFill>
                  <a:schemeClr val="accent2">
                    <a:lumMod val="75000"/>
                  </a:schemeClr>
                </a:solidFill>
              </a:rPr>
              <a:t>Мир. </a:t>
            </a:r>
            <a:r>
              <a:rPr lang="ru-RU" sz="3600" dirty="0" smtClean="0"/>
              <a:t>Этот мир полон гнили и зла. В то же время есть много правильного, благородного и восхитительного  (</a:t>
            </a:r>
            <a:r>
              <a:rPr lang="ru-RU" sz="3600" dirty="0" err="1" smtClean="0"/>
              <a:t>Флп</a:t>
            </a:r>
            <a:r>
              <a:rPr lang="ru-RU" sz="3600" dirty="0" smtClean="0"/>
              <a:t>. 4:8) </a:t>
            </a:r>
            <a:endParaRPr lang="en-US" sz="3600" dirty="0"/>
          </a:p>
        </p:txBody>
      </p:sp>
    </p:spTree>
    <p:extLst>
      <p:ext uri="{BB962C8B-B14F-4D97-AF65-F5344CB8AC3E}">
        <p14:creationId xmlns="" xmlns:p14="http://schemas.microsoft.com/office/powerpoint/2010/main" val="337153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312</TotalTime>
  <Words>2017</Words>
  <Application>Microsoft Office PowerPoint</Application>
  <PresentationFormat>Экран (4:3)</PresentationFormat>
  <Paragraphs>197</Paragraphs>
  <Slides>28</Slides>
  <Notes>27</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Office Theme</vt:lpstr>
      <vt:lpstr>ДОМ НАДЕЖДЫ И ИСЦЕЛЕНИЯ</vt:lpstr>
      <vt:lpstr>Урок 7 Надежда против депрессии</vt:lpstr>
      <vt:lpstr>Слайд 3</vt:lpstr>
      <vt:lpstr>Слайд 4</vt:lpstr>
      <vt:lpstr>Слайд 5</vt:lpstr>
      <vt:lpstr>Слайд 6</vt:lpstr>
      <vt:lpstr>Подавленная душа</vt:lpstr>
      <vt:lpstr>Слайд 8</vt:lpstr>
      <vt:lpstr>Подумайте над следующими высказываниями </vt:lpstr>
      <vt:lpstr>Слайд 10</vt:lpstr>
      <vt:lpstr>Последствия разочарования </vt:lpstr>
      <vt:lpstr>Слайд 12</vt:lpstr>
      <vt:lpstr>Слайд 13</vt:lpstr>
      <vt:lpstr>Депрессия вызывает различные болезненные проявления: </vt:lpstr>
      <vt:lpstr>Слайд 15</vt:lpstr>
      <vt:lpstr>Слайд 16</vt:lpstr>
      <vt:lpstr>Освобождение от депрессии</vt:lpstr>
      <vt:lpstr>Слайд 18</vt:lpstr>
      <vt:lpstr>Слайд 19</vt:lpstr>
      <vt:lpstr>Нужда в прощении</vt:lpstr>
      <vt:lpstr>Слайд 21</vt:lpstr>
      <vt:lpstr>Слайд 22</vt:lpstr>
      <vt:lpstr> Надежда против депрессии </vt:lpstr>
      <vt:lpstr>Слайд 24</vt:lpstr>
      <vt:lpstr>Слайд 25</vt:lpstr>
      <vt:lpstr>Слайд 26</vt:lpstr>
      <vt:lpstr>Слайд 27</vt:lpstr>
      <vt:lpstr>Исцеляющее обещание</vt:lpstr>
    </vt:vector>
  </TitlesOfParts>
  <Company>7th Day Adventist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7 HOPE AGAINST DEPRESSION</dc:title>
  <dc:creator>Raquel Arrais</dc:creator>
  <cp:lastModifiedBy>Анжела</cp:lastModifiedBy>
  <cp:revision>47</cp:revision>
  <dcterms:created xsi:type="dcterms:W3CDTF">2014-03-07T14:57:56Z</dcterms:created>
  <dcterms:modified xsi:type="dcterms:W3CDTF">2014-12-27T21:09:23Z</dcterms:modified>
</cp:coreProperties>
</file>