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61" r:id="rId4"/>
    <p:sldId id="258" r:id="rId5"/>
    <p:sldId id="259" r:id="rId6"/>
    <p:sldId id="263" r:id="rId7"/>
    <p:sldId id="260" r:id="rId8"/>
    <p:sldId id="262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2" r:id="rId17"/>
    <p:sldId id="273" r:id="rId18"/>
    <p:sldId id="274" r:id="rId19"/>
    <p:sldId id="271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9" r:id="rId32"/>
    <p:sldId id="286" r:id="rId33"/>
    <p:sldId id="290" r:id="rId34"/>
    <p:sldId id="287" r:id="rId35"/>
    <p:sldId id="291" r:id="rId36"/>
    <p:sldId id="288" r:id="rId37"/>
    <p:sldId id="292" r:id="rId38"/>
    <p:sldId id="293" r:id="rId39"/>
    <p:sldId id="294" r:id="rId40"/>
    <p:sldId id="295" r:id="rId41"/>
    <p:sldId id="296" r:id="rId42"/>
    <p:sldId id="298" r:id="rId43"/>
    <p:sldId id="297" r:id="rId44"/>
    <p:sldId id="299" r:id="rId45"/>
    <p:sldId id="300" r:id="rId46"/>
    <p:sldId id="301" r:id="rId47"/>
    <p:sldId id="302" r:id="rId48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523"/>
  </p:normalViewPr>
  <p:slideViewPr>
    <p:cSldViewPr>
      <p:cViewPr>
        <p:scale>
          <a:sx n="70" d="100"/>
          <a:sy n="70" d="100"/>
        </p:scale>
        <p:origin x="-121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DB6318D-3E3A-4ACD-AE09-B802566F7450}" type="datetimeFigureOut">
              <a:rPr lang="es-VE" smtClean="0"/>
              <a:pPr/>
              <a:t>27/06/2017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5F44747-C605-401D-AA69-5C4AE91E6E55}" type="slidenum">
              <a:rPr lang="es-VE" smtClean="0"/>
              <a:pPr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22178184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1742EA9-46C6-4CD8-821E-F2F05FFECB36}" type="datetimeFigureOut">
              <a:rPr lang="es-VE" smtClean="0"/>
              <a:pPr/>
              <a:t>27/06/2017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s-VE" smtClean="0"/>
              <a:t>Dra. Antonieta A. Silva</a:t>
            </a:r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08B60FF-0169-4355-AEED-2D4D76F5B5F7}" type="slidenum">
              <a:rPr lang="es-VE" smtClean="0"/>
              <a:pPr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94428145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B60FF-0169-4355-AEED-2D4D76F5B5F7}" type="slidenum">
              <a:rPr lang="es-VE" smtClean="0"/>
              <a:pPr/>
              <a:t>24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 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274263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A85CBEA-6D2C-4D0B-B39C-C9C2748659C0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332B9-2BE7-41B7-8460-2209C1BDBA6D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E8A-8969-47CB-938A-F7EDE266645C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923F-F09C-47A4-BB06-95BB256261D4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E73E8-CADB-4144-9C15-AE7C77E88EF9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AA74E-DA47-4516-857B-DEED25BCDBDE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7062-AD8C-4AF9-96E9-699423CE061C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CA11-6324-4F71-B326-02F49EC84538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7C2F-BCF2-4076-9C7B-1B6ACEF5A639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FEFAFB1-3A7B-481D-8FB7-49491FD0494B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9815B77-48B9-4FDA-8E22-C650E8924453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07478DD-D8B5-42AD-8489-186B273F7022}" type="datetime1">
              <a:rPr lang="es-VE" smtClean="0"/>
              <a:pPr/>
              <a:t>27/06/2017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6BFCE95-094B-4DDC-ADBE-F8BDFC9BC316}" type="slidenum">
              <a:rPr lang="es-VE" smtClean="0"/>
              <a:pPr/>
              <a:t>‹#›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1638" y="1514475"/>
            <a:ext cx="58007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638300" y="63150"/>
            <a:ext cx="5723468" cy="10322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Дети в группе риска</a:t>
            </a:r>
            <a:endParaRPr lang="en-U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66800" y="5334000"/>
            <a:ext cx="6894690" cy="1524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Адвентисты говорят «НЕТ» насилию над детьми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52155" y="6172200"/>
            <a:ext cx="5034845" cy="365125"/>
          </a:xfrm>
        </p:spPr>
        <p:txBody>
          <a:bodyPr/>
          <a:lstStyle/>
          <a:p>
            <a:r>
              <a:rPr lang="es-VE" sz="2800" dirty="0" smtClean="0">
                <a:solidFill>
                  <a:schemeClr val="bg1"/>
                </a:solidFill>
              </a:rPr>
              <a:t>Dra. Antonieta </a:t>
            </a:r>
            <a:r>
              <a:rPr lang="es-VE" sz="2800" dirty="0" err="1" smtClean="0">
                <a:solidFill>
                  <a:schemeClr val="bg1"/>
                </a:solidFill>
              </a:rPr>
              <a:t>A.Silva</a:t>
            </a:r>
            <a:endParaRPr lang="es-V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5177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3085" y="457200"/>
            <a:ext cx="6965245" cy="120248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Rounded MT Bold" pitchFamily="34" charset="0"/>
              </a:rPr>
              <a:t>Психологическое насилие</a:t>
            </a:r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56489" y="1525905"/>
            <a:ext cx="4419599" cy="304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700" b="1" dirty="0" smtClean="0">
                <a:latin typeface="Arial" charset="0"/>
                <a:ea typeface="Arial" charset="0"/>
                <a:cs typeface="Arial" charset="0"/>
              </a:rPr>
              <a:t>Ребенку не обеспечена безопасная среда для их эмоционального развития со стороны взрослых. Существует очевидное пренебрежение благополучием ребенка.</a:t>
            </a:r>
            <a:endParaRPr lang="en-US" sz="27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213" r="30421"/>
          <a:stretch/>
        </p:blipFill>
        <p:spPr bwMode="auto">
          <a:xfrm>
            <a:off x="5181600" y="2097890"/>
            <a:ext cx="3036730" cy="3921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dirty="0" smtClean="0"/>
              <a:t>Dra. Antonieta 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254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Rounded MT Bold" pitchFamily="34" charset="0"/>
              </a:rPr>
              <a:t>Психологическое насилие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542626"/>
            <a:ext cx="4114800" cy="304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/>
              <a:t>С ребенком обращаются с пренебрежением и в отношениях отсутствует привязанность. </a:t>
            </a:r>
            <a:endParaRPr lang="en-US" sz="36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3564468" cy="2770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3721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Rounded MT Bold" pitchFamily="34" charset="0"/>
              </a:rPr>
              <a:t>Признаки психологического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667000"/>
            <a:ext cx="3886200" cy="3048000"/>
          </a:xfrm>
        </p:spPr>
        <p:txBody>
          <a:bodyPr>
            <a:normAutofit fontScale="92500"/>
          </a:bodyPr>
          <a:lstStyle/>
          <a:p>
            <a:pPr lvl="0"/>
            <a:r>
              <a:rPr lang="ru-RU" sz="2800" b="1" dirty="0" smtClean="0"/>
              <a:t>Трудности в школе</a:t>
            </a:r>
            <a:endParaRPr lang="en-US" sz="2800" b="1" dirty="0" smtClean="0"/>
          </a:p>
          <a:p>
            <a:pPr lvl="0"/>
            <a:r>
              <a:rPr lang="ru-RU" sz="2800" b="1" dirty="0" smtClean="0"/>
              <a:t>Изменения в привычках питания, которые приводят к потере веса или недостаточному увеличению веса.</a:t>
            </a:r>
            <a:endParaRPr lang="en-US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1554" y="2133600"/>
            <a:ext cx="3181350" cy="3852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7531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Rounded MT Bold" pitchFamily="34" charset="0"/>
              </a:rPr>
              <a:t>Признаки психологического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362200"/>
            <a:ext cx="3733799" cy="3352800"/>
          </a:xfrm>
        </p:spPr>
        <p:txBody>
          <a:bodyPr>
            <a:normAutofit/>
          </a:bodyPr>
          <a:lstStyle/>
          <a:p>
            <a:pPr lvl="0"/>
            <a:r>
              <a:rPr lang="ru-RU" sz="3200" b="1" dirty="0" smtClean="0"/>
              <a:t>Беспокойство</a:t>
            </a:r>
            <a:r>
              <a:rPr lang="en-US" sz="3200" b="1" dirty="0" smtClean="0"/>
              <a:t>, </a:t>
            </a:r>
            <a:r>
              <a:rPr lang="ru-RU" sz="3200" b="1" dirty="0" smtClean="0"/>
              <a:t>депрессия или низкая самооценка</a:t>
            </a:r>
            <a:endParaRPr lang="en-US" sz="3200" b="1" dirty="0" smtClean="0"/>
          </a:p>
          <a:p>
            <a:pPr lvl="0"/>
            <a:r>
              <a:rPr lang="ru-RU" sz="3200" b="1" dirty="0" smtClean="0"/>
              <a:t>Бунтарство</a:t>
            </a:r>
            <a:endParaRPr lang="en-US" sz="3200" b="1" dirty="0" smtClean="0"/>
          </a:p>
          <a:p>
            <a:pPr lvl="0"/>
            <a:r>
              <a:rPr lang="ru-RU" sz="3200" b="1" dirty="0" smtClean="0"/>
              <a:t>Нарушения сна</a:t>
            </a:r>
            <a:endParaRPr lang="en-US" sz="3200" b="1" dirty="0" smtClean="0"/>
          </a:p>
          <a:p>
            <a:endParaRPr lang="en-US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70" r="8750"/>
          <a:stretch/>
        </p:blipFill>
        <p:spPr bwMode="auto">
          <a:xfrm>
            <a:off x="4752305" y="2286000"/>
            <a:ext cx="3348508" cy="35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550564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545627"/>
            <a:ext cx="6965245" cy="1202485"/>
          </a:xfrm>
        </p:spPr>
        <p:txBody>
          <a:bodyPr>
            <a:normAutofit/>
          </a:bodyPr>
          <a:lstStyle/>
          <a:p>
            <a:r>
              <a:rPr lang="es-VE" b="1" dirty="0" smtClean="0">
                <a:solidFill>
                  <a:srgbClr val="FF0000"/>
                </a:solidFill>
                <a:latin typeface="Arial Rounded MT Bold" pitchFamily="34" charset="0"/>
              </a:rPr>
              <a:t>3. </a:t>
            </a:r>
            <a:r>
              <a:rPr lang="ru-RU" b="1" dirty="0" smtClean="0">
                <a:solidFill>
                  <a:srgbClr val="FF0000"/>
                </a:solidFill>
                <a:latin typeface="Arial Rounded MT Bold" pitchFamily="34" charset="0"/>
              </a:rPr>
              <a:t>Физическое насилие</a:t>
            </a:r>
            <a:endParaRPr lang="es-VE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752600"/>
            <a:ext cx="4343400" cy="3276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700" b="1" dirty="0" smtClean="0"/>
              <a:t>Оно также известно как неслучайная травма.</a:t>
            </a:r>
            <a:endParaRPr lang="en-US" sz="2700" b="1" dirty="0" smtClean="0"/>
          </a:p>
          <a:p>
            <a:pPr>
              <a:spcBef>
                <a:spcPts val="0"/>
              </a:spcBef>
            </a:pPr>
            <a:r>
              <a:rPr lang="ru-RU" sz="2700" b="1" dirty="0" smtClean="0"/>
              <a:t>Может выражаться в переломах и других признаках телесных повреждений, которые возникают, когда ребенка бьют в гневе.</a:t>
            </a:r>
            <a:endParaRPr lang="en-US" sz="2700" b="1" dirty="0"/>
          </a:p>
        </p:txBody>
      </p:sp>
      <p:pic>
        <p:nvPicPr>
          <p:cNvPr id="1026" name="Picture 2" descr="http://www.metrosexual.es/wp-content/uploads/Imagen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666498" y="2142576"/>
            <a:ext cx="2512594" cy="281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dirty="0" smtClean="0"/>
              <a:t>Dra. Antonieta 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15781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Физическое насилие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905000"/>
            <a:ext cx="4191000" cy="3048000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Физическое насилие, как правило, совершается в моменты большого стресса.</a:t>
            </a:r>
          </a:p>
          <a:p>
            <a:r>
              <a:rPr lang="ru-RU" sz="2500" b="1" dirty="0" smtClean="0"/>
              <a:t>Многие из тех, кто применяет физическое насилие, также были жертвами жестокого обращения в детстве.</a:t>
            </a:r>
            <a:endParaRPr lang="en-US" sz="2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815" y="2209800"/>
            <a:ext cx="3076534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14600" y="5791200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10938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84412" y="2438400"/>
            <a:ext cx="3810000" cy="3048000"/>
          </a:xfrm>
        </p:spPr>
        <p:txBody>
          <a:bodyPr>
            <a:noAutofit/>
          </a:bodyPr>
          <a:lstStyle/>
          <a:p>
            <a:pPr lvl="0"/>
            <a:r>
              <a:rPr lang="ru-RU" sz="2700" b="1" dirty="0" smtClean="0"/>
              <a:t>Синяки под глазами или кровь в наружных уголках глаз. Такие травмы приобретаются, когда ребенка трясут или ударяют по голове. </a:t>
            </a:r>
            <a:endParaRPr lang="en-US" sz="2700" b="1" dirty="0"/>
          </a:p>
        </p:txBody>
      </p:sp>
      <p:pic>
        <p:nvPicPr>
          <p:cNvPr id="1026" name="Picture 2" descr="http://1.bp.blogspot.com/_MycY3-dsB_Q/SwXPEprT4jI/AAAAAAAAAAs/fMvSdsL55Ts/s1600/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44"/>
          <a:stretch/>
        </p:blipFill>
        <p:spPr bwMode="auto">
          <a:xfrm>
            <a:off x="4724400" y="2438400"/>
            <a:ext cx="3276600" cy="3507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89412" y="5943600"/>
            <a:ext cx="5540188" cy="365125"/>
          </a:xfrm>
        </p:spPr>
        <p:txBody>
          <a:bodyPr/>
          <a:lstStyle/>
          <a:p>
            <a:pPr algn="r"/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3595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2133600"/>
            <a:ext cx="41148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800" b="1" dirty="0" smtClean="0"/>
              <a:t>Необъяснимые переломы или любые другие типы переломов у ребенка, слишком маленького, чтобы ползать или ходить. Повреждения черепа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pic>
        <p:nvPicPr>
          <p:cNvPr id="2052" name="Picture 4" descr="http://1.bp.blogspot.com/-QAq3J4Nrcxo/TfvQda1sCNI/AAAAAAAAAEA/EC79fUU_sXs/s1600/maltrato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3926" y="2256733"/>
            <a:ext cx="2971800" cy="3530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89412" y="5837237"/>
            <a:ext cx="5540188" cy="365125"/>
          </a:xfrm>
        </p:spPr>
        <p:txBody>
          <a:bodyPr/>
          <a:lstStyle/>
          <a:p>
            <a:pPr algn="r"/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91171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2286000"/>
            <a:ext cx="4343400" cy="3048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Повреждения внутренних органов или внутренние кровотечения, вызванные сильными ударами. </a:t>
            </a:r>
            <a:endParaRPr lang="en-US" sz="2800" dirty="0"/>
          </a:p>
        </p:txBody>
      </p:sp>
      <p:pic>
        <p:nvPicPr>
          <p:cNvPr id="3074" name="Picture 2" descr="http://1.bp.blogspot.com/-YhOZNLgU_es/Tf9sQput8tI/AAAAAAAABlo/cIHOX_HAB2I/s350/maltrato%2Binfantil%255B2%25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291262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514433"/>
            <a:ext cx="44196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200" b="1" dirty="0" smtClean="0"/>
              <a:t>Синяки по форме напоминающие отпечаток руки, пальцев или других предметов, например, ремня. </a:t>
            </a:r>
            <a:endParaRPr lang="en-US" sz="3200" b="1" dirty="0"/>
          </a:p>
        </p:txBody>
      </p:sp>
      <p:pic>
        <p:nvPicPr>
          <p:cNvPr id="4098" name="Picture 2" descr="http://3.bp.blogspot.com/_1Ct7iDgh5EY/SKmhR5zcj7I/AAAAAAAAEfw/iDcKxUoP9Ws/s400/violenc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2939" y="2528721"/>
            <a:ext cx="2932058" cy="2348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41821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dirty="0" smtClean="0">
                <a:latin typeface="Cambria" pitchFamily="18" charset="0"/>
                <a:ea typeface="Ebrima" pitchFamily="2" charset="0"/>
                <a:cs typeface="Ebrima" pitchFamily="2" charset="0"/>
              </a:rPr>
              <a:t>Насилие над детьми</a:t>
            </a:r>
            <a:r>
              <a:rPr lang="en-US" dirty="0" smtClean="0">
                <a:latin typeface="Arial Rounded MT Bold" pitchFamily="34" charset="0"/>
              </a:rPr>
              <a:t/>
            </a:r>
            <a:br>
              <a:rPr lang="en-US" dirty="0" smtClean="0">
                <a:latin typeface="Arial Rounded MT Bold" pitchFamily="34" charset="0"/>
              </a:rPr>
            </a:br>
            <a:r>
              <a:rPr lang="en-US" sz="2000" b="1" dirty="0" smtClean="0"/>
              <a:t> </a:t>
            </a:r>
            <a:r>
              <a:rPr lang="ru-RU" sz="2000" b="1" dirty="0" smtClean="0">
                <a:latin typeface="Arial Rounded MT Bold" pitchFamily="34" charset="0"/>
              </a:rPr>
              <a:t>Определение ВОЗ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905000"/>
            <a:ext cx="3733799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Насилие над детьми младше 18 лет или пренебрежение ими, которое может нанести вред их здоровью, развитию или достоинству, а также подвергнуть риску их выживание</a:t>
            </a:r>
            <a:r>
              <a:rPr lang="ru-RU" b="1" dirty="0" smtClean="0">
                <a:latin typeface="Cambria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24"/>
          <a:stretch/>
        </p:blipFill>
        <p:spPr bwMode="auto">
          <a:xfrm>
            <a:off x="4495800" y="2286000"/>
            <a:ext cx="3847817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505006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s-VE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133600"/>
            <a:ext cx="3352800" cy="3048000"/>
          </a:xfrm>
        </p:spPr>
        <p:txBody>
          <a:bodyPr>
            <a:noAutofit/>
          </a:bodyPr>
          <a:lstStyle/>
          <a:p>
            <a:pPr lvl="0"/>
            <a:r>
              <a:rPr lang="ru-RU" sz="2600" b="1" dirty="0" smtClean="0"/>
              <a:t>Синяки на участках тела, на которых при нормальной активности младенца не могут возникать подобные повреждения.</a:t>
            </a:r>
            <a:endParaRPr lang="en-US" sz="3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33" b="4283"/>
          <a:stretch/>
        </p:blipFill>
        <p:spPr bwMode="auto">
          <a:xfrm>
            <a:off x="4343400" y="2362200"/>
            <a:ext cx="3527470" cy="333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11030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Признаки физического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209800"/>
            <a:ext cx="41148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200" b="1" dirty="0" smtClean="0"/>
              <a:t>Ожоги</a:t>
            </a:r>
            <a:endParaRPr lang="en-US" sz="3200" b="1" dirty="0" smtClean="0"/>
          </a:p>
          <a:p>
            <a:pPr lvl="0">
              <a:spcBef>
                <a:spcPts val="0"/>
              </a:spcBef>
            </a:pPr>
            <a:r>
              <a:rPr lang="ru-RU" sz="3200" b="1" dirty="0" smtClean="0"/>
              <a:t>Следы удушения на шее</a:t>
            </a:r>
            <a:endParaRPr lang="en-US" sz="3200" b="1" dirty="0" smtClean="0"/>
          </a:p>
          <a:p>
            <a:pPr lvl="0">
              <a:spcBef>
                <a:spcPts val="0"/>
              </a:spcBef>
            </a:pPr>
            <a:r>
              <a:rPr lang="ru-RU" sz="3200" b="1" dirty="0" smtClean="0"/>
              <a:t>Следы от веревки или шнура в результате связывания</a:t>
            </a:r>
            <a:endParaRPr lang="en-US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2857500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241869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>4. </a:t>
            </a:r>
            <a:r>
              <a:rPr lang="ru-RU" b="1" dirty="0" smtClean="0">
                <a:solidFill>
                  <a:srgbClr val="FF0000"/>
                </a:solidFill>
                <a:latin typeface="Arial Rounded MT Bold" pitchFamily="34" charset="0"/>
              </a:rPr>
              <a:t>Сексуальное насилие</a:t>
            </a:r>
            <a:endParaRPr 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1684" y="2309646"/>
            <a:ext cx="3891315" cy="3048000"/>
          </a:xfrm>
        </p:spPr>
        <p:txBody>
          <a:bodyPr>
            <a:noAutofit/>
          </a:bodyPr>
          <a:lstStyle/>
          <a:p>
            <a:pPr lvl="0"/>
            <a:r>
              <a:rPr lang="ru-RU" sz="3000" b="1" dirty="0" smtClean="0"/>
              <a:t>Травматический опыт, который затрагивает как физическое, так и психологическое здоровье ребенка</a:t>
            </a:r>
            <a:endParaRPr lang="en-US" sz="3000" b="1" dirty="0"/>
          </a:p>
        </p:txBody>
      </p:sp>
      <p:pic>
        <p:nvPicPr>
          <p:cNvPr id="7170" name="Picture 2" descr="http://i2.esmas.com/2012/01/12/324158/maltrato-infantil-modifica-genes-30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285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85013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26242" y="728261"/>
            <a:ext cx="6965245" cy="1202485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latin typeface="Arial Rounded MT Bold" pitchFamily="34" charset="0"/>
              </a:rPr>
              <a:t>Фазы сексуального насилия</a:t>
            </a:r>
            <a:endParaRPr lang="en-US" sz="36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7645" y="2074564"/>
            <a:ext cx="3810000" cy="30480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ES" sz="2800" b="1" dirty="0" smtClean="0"/>
              <a:t>   </a:t>
            </a:r>
            <a:r>
              <a:rPr lang="ru-RU" sz="3200" b="1" dirty="0" smtClean="0">
                <a:solidFill>
                  <a:srgbClr val="0432FF"/>
                </a:solidFill>
              </a:rPr>
              <a:t>Совращение</a:t>
            </a:r>
            <a:r>
              <a:rPr lang="en-US" sz="3200" b="1" dirty="0" smtClean="0">
                <a:solidFill>
                  <a:srgbClr val="0432FF"/>
                </a:solidFill>
              </a:rPr>
              <a:t>:</a:t>
            </a:r>
            <a:r>
              <a:rPr lang="en-US" sz="3200" dirty="0" smtClean="0">
                <a:solidFill>
                  <a:srgbClr val="0432FF"/>
                </a:solidFill>
              </a:rPr>
              <a:t> </a:t>
            </a:r>
          </a:p>
          <a:p>
            <a:pPr lvl="0"/>
            <a:r>
              <a:rPr lang="ru-RU" sz="3000" dirty="0" smtClean="0"/>
              <a:t>Манипулирование доверием ребенка для подготовки места и времени, где насилие будет совершено</a:t>
            </a:r>
            <a:r>
              <a:rPr lang="ru-RU" sz="3200" dirty="0" smtClean="0"/>
              <a:t>.</a:t>
            </a:r>
            <a:endParaRPr lang="en-US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5800" y="2362200"/>
            <a:ext cx="3552825" cy="347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37012" y="5883275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412813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700" b="1" dirty="0" smtClean="0">
                <a:latin typeface="Arial Rounded MT Bold" pitchFamily="34" charset="0"/>
              </a:rPr>
              <a:t>Фазы сексуального насилия</a:t>
            </a:r>
            <a:endParaRPr lang="en-US" sz="37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828800"/>
            <a:ext cx="3956755" cy="329088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800" b="1" dirty="0" smtClean="0">
                <a:solidFill>
                  <a:srgbClr val="0432FF"/>
                </a:solidFill>
              </a:rPr>
              <a:t>Насильственное сексуальное взаимодействие</a:t>
            </a:r>
            <a:r>
              <a:rPr lang="en-US" sz="2800" b="1" dirty="0" smtClean="0">
                <a:solidFill>
                  <a:srgbClr val="0432FF"/>
                </a:solidFill>
              </a:rPr>
              <a:t>: </a:t>
            </a:r>
          </a:p>
          <a:p>
            <a:r>
              <a:rPr lang="ru-RU" b="1" dirty="0" smtClean="0"/>
              <a:t>Процесс, который может включать </a:t>
            </a:r>
            <a:r>
              <a:rPr lang="ru-RU" b="1" dirty="0" err="1" smtClean="0"/>
              <a:t>эксгибиционистское</a:t>
            </a:r>
            <a:r>
              <a:rPr lang="ru-RU" b="1" dirty="0" smtClean="0"/>
              <a:t> поведение, ласки с эротическими намерениями, мастурбацию и другие похотливые действия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12290" name="Picture 2" descr="http://m1.paperblog.com/i/149/1495714/abuso-sexual-infantil-segunda-parte-L-BlJudF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14600"/>
            <a:ext cx="3352994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94504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700" b="1" dirty="0" smtClean="0">
                <a:latin typeface="Arial Rounded MT Bold" pitchFamily="34" charset="0"/>
              </a:rPr>
              <a:t>Фазы сексуального насилия</a:t>
            </a:r>
            <a:endParaRPr lang="es-VE" sz="37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6800" y="1981200"/>
            <a:ext cx="3733800" cy="30480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3200" b="1" dirty="0" smtClean="0">
                <a:solidFill>
                  <a:srgbClr val="0432FF"/>
                </a:solidFill>
              </a:rPr>
              <a:t>Установление секретности</a:t>
            </a:r>
            <a:r>
              <a:rPr lang="en-US" sz="3200" dirty="0" smtClean="0">
                <a:solidFill>
                  <a:srgbClr val="0432FF"/>
                </a:solidFill>
              </a:rPr>
              <a:t>: </a:t>
            </a:r>
          </a:p>
          <a:p>
            <a:r>
              <a:rPr lang="ru-RU" sz="2800" dirty="0" smtClean="0"/>
              <a:t>Ребенка запугивают, принуждая его хранить молчание о том, что происходит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1" y="2259373"/>
            <a:ext cx="2743199" cy="348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90800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14244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700" b="1" dirty="0" smtClean="0">
                <a:solidFill>
                  <a:prstClr val="black"/>
                </a:solidFill>
                <a:latin typeface="Arial Rounded MT Bold" pitchFamily="34" charset="0"/>
              </a:rPr>
              <a:t>Фазы сексуального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1905000"/>
            <a:ext cx="3581400" cy="32766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3200" b="1" dirty="0" smtClean="0">
                <a:solidFill>
                  <a:srgbClr val="0432FF"/>
                </a:solidFill>
              </a:rPr>
              <a:t>Рассказ другому</a:t>
            </a:r>
            <a:r>
              <a:rPr lang="en-US" sz="3200" b="1" dirty="0" smtClean="0">
                <a:solidFill>
                  <a:srgbClr val="0432FF"/>
                </a:solidFill>
              </a:rPr>
              <a:t>:</a:t>
            </a:r>
            <a:r>
              <a:rPr lang="en-US" sz="3200" dirty="0" smtClean="0">
                <a:solidFill>
                  <a:srgbClr val="0432FF"/>
                </a:solidFill>
              </a:rPr>
              <a:t> </a:t>
            </a:r>
          </a:p>
          <a:p>
            <a:r>
              <a:rPr lang="ru-RU" sz="2800" dirty="0" smtClean="0"/>
              <a:t>Часто до этой фазы не доходит</a:t>
            </a:r>
            <a:r>
              <a:rPr lang="en-US" sz="2800" dirty="0" smtClean="0"/>
              <a:t>. </a:t>
            </a:r>
          </a:p>
          <a:p>
            <a:pPr lvl="0"/>
            <a:r>
              <a:rPr lang="ru-RU" sz="2800" dirty="0" smtClean="0"/>
              <a:t>Может произойти  случайно в период или до полового созревания.</a:t>
            </a:r>
            <a:endParaRPr lang="en-US" sz="28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4601"/>
            <a:ext cx="3472404" cy="274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220666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s.123rf.com/400wm/400/400/tatyanagl/tatyanagl1204/tatyanagl120400126/13085459-muchacho-triste-adolescente-deprimido-en-casa-los-problemas-en-la-fami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6300" y="2133600"/>
            <a:ext cx="3390900" cy="36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700" b="1" dirty="0" smtClean="0">
                <a:solidFill>
                  <a:prstClr val="black"/>
                </a:solidFill>
                <a:latin typeface="Arial Rounded MT Bold" pitchFamily="34" charset="0"/>
              </a:rPr>
              <a:t>Фазы сексуального насилия</a:t>
            </a:r>
            <a:endParaRPr lang="es-VE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752600"/>
            <a:ext cx="4343400" cy="3810000"/>
          </a:xfrm>
        </p:spPr>
        <p:txBody>
          <a:bodyPr>
            <a:noAutofit/>
          </a:bodyPr>
          <a:lstStyle/>
          <a:p>
            <a:pPr lvl="0"/>
            <a:r>
              <a:rPr lang="ru-RU" sz="3600" b="1" dirty="0" smtClean="0">
                <a:solidFill>
                  <a:srgbClr val="0432FF"/>
                </a:solidFill>
              </a:rPr>
              <a:t>Вытеснение из сознания</a:t>
            </a:r>
            <a:r>
              <a:rPr lang="en-US" sz="3600" b="1" dirty="0" smtClean="0">
                <a:solidFill>
                  <a:srgbClr val="0432FF"/>
                </a:solidFill>
              </a:rPr>
              <a:t>: </a:t>
            </a:r>
          </a:p>
          <a:p>
            <a:pPr marL="0" lvl="0" indent="0">
              <a:buNone/>
            </a:pPr>
            <a:r>
              <a:rPr lang="ru-RU" sz="3000" b="1" dirty="0" smtClean="0"/>
              <a:t>После произошедшего обычно семья пытается установить некоторое равновесие</a:t>
            </a:r>
            <a:r>
              <a:rPr lang="ru-RU" sz="3200" b="1" dirty="0" smtClean="0"/>
              <a:t>.</a:t>
            </a:r>
            <a:endParaRPr lang="en-US" sz="32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894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33626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Последствия насилия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2209800"/>
            <a:ext cx="3962400" cy="304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Могут совершать акты насилия</a:t>
            </a:r>
          </a:p>
          <a:p>
            <a:pPr>
              <a:spcBef>
                <a:spcPts val="0"/>
              </a:spcBef>
            </a:pPr>
            <a:r>
              <a:rPr lang="ru-RU" sz="2800" b="1" dirty="0" smtClean="0"/>
              <a:t>Могут повторять схему поведения обидчика</a:t>
            </a:r>
          </a:p>
          <a:p>
            <a:pPr>
              <a:spcBef>
                <a:spcPts val="0"/>
              </a:spcBef>
            </a:pPr>
            <a:r>
              <a:rPr lang="ru-RU" sz="2800" b="1" dirty="0" smtClean="0"/>
              <a:t>Становятся жертвой во взаимоотношениях</a:t>
            </a:r>
            <a:endParaRPr lang="en-US" sz="2800" dirty="0" smtClean="0"/>
          </a:p>
        </p:txBody>
      </p:sp>
      <p:pic>
        <p:nvPicPr>
          <p:cNvPr id="2050" name="Picture 2" descr="http://t1.gstatic.com/images?q=tbn:ANd9GcTfsj9cWCeyTHteU6enGu7KRTB8thFgUhakT6461hOQn-5E9QbQykZH_FDr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1" y="2286000"/>
            <a:ext cx="3509518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4</a:t>
            </a:r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2093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aztelotu.com/wp-content/uploads/2010/09/maltrato-mujeres2-300x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6643" y="3150227"/>
            <a:ext cx="2857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Arial Rounded MT Bold" pitchFamily="34" charset="0"/>
              </a:rPr>
              <a:t>Последствия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1905000"/>
            <a:ext cx="5638800" cy="31773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/>
              <a:t>Депрессия</a:t>
            </a:r>
            <a:r>
              <a:rPr lang="en-US" sz="3200" b="1" dirty="0" smtClean="0"/>
              <a:t>, </a:t>
            </a:r>
            <a:r>
              <a:rPr lang="ru-RU" sz="3200" b="1" dirty="0" smtClean="0"/>
              <a:t>употребление алкоголя или наркотиков</a:t>
            </a:r>
            <a:endParaRPr lang="en-US" sz="3200" b="1" dirty="0" smtClean="0"/>
          </a:p>
          <a:p>
            <a:pPr>
              <a:spcBef>
                <a:spcPts val="0"/>
              </a:spcBef>
            </a:pPr>
            <a:r>
              <a:rPr lang="ru-RU" sz="3200" b="1" dirty="0" smtClean="0"/>
              <a:t>Расстройства пищевого поведения</a:t>
            </a:r>
            <a:r>
              <a:rPr lang="en-US" sz="3200" b="1" dirty="0" smtClean="0"/>
              <a:t> </a:t>
            </a:r>
          </a:p>
          <a:p>
            <a:pPr>
              <a:spcBef>
                <a:spcPts val="0"/>
              </a:spcBef>
            </a:pPr>
            <a:r>
              <a:rPr lang="ru-RU" sz="3200" b="1" dirty="0" smtClean="0"/>
              <a:t>Сексуальное 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/>
              <a:t> поведение высокого риска.</a:t>
            </a:r>
            <a:endParaRPr lang="en-US" sz="32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41892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.ytimg.com/vi/95j67Sjc5c0/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20067"/>
            <a:ext cx="3962400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637540"/>
            <a:ext cx="6965245" cy="1202485"/>
          </a:xfrm>
        </p:spPr>
        <p:txBody>
          <a:bodyPr>
            <a:normAutofit/>
          </a:bodyPr>
          <a:lstStyle/>
          <a:p>
            <a:r>
              <a:rPr lang="ru-RU" b="1" dirty="0" smtClean="0"/>
              <a:t>Виды пренебрежения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1" y="2200108"/>
            <a:ext cx="3733799" cy="32489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432FF"/>
                </a:solidFill>
              </a:rPr>
              <a:t>Образовательное</a:t>
            </a:r>
            <a:r>
              <a:rPr lang="en-US" sz="3900" b="1" dirty="0" smtClean="0">
                <a:solidFill>
                  <a:srgbClr val="0432FF"/>
                </a:solidFill>
              </a:rPr>
              <a:t>: </a:t>
            </a:r>
          </a:p>
          <a:p>
            <a:r>
              <a:rPr lang="ru-RU" sz="3000" dirty="0" smtClean="0"/>
              <a:t>Недостаток надлежащего руководства</a:t>
            </a:r>
            <a:r>
              <a:rPr lang="en-US" sz="3000" dirty="0" smtClean="0"/>
              <a:t>. </a:t>
            </a:r>
          </a:p>
          <a:p>
            <a:r>
              <a:rPr lang="ru-RU" sz="3000" dirty="0" smtClean="0"/>
              <a:t>Частое отсутствие в школе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TextBox 5"/>
          <p:cNvSpPr txBox="1"/>
          <p:nvPr/>
        </p:nvSpPr>
        <p:spPr>
          <a:xfrm>
            <a:off x="4648200" y="38100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Impact" pitchFamily="34" charset="0"/>
              </a:rPr>
              <a:t>Это узаконенное пренебрежение</a:t>
            </a:r>
            <a:endParaRPr lang="ru-RU" sz="16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3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Факторы риска для ребенка</a:t>
            </a:r>
            <a:endParaRPr lang="en-US" sz="40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2286000"/>
            <a:ext cx="4648200" cy="3048000"/>
          </a:xfrm>
        </p:spPr>
        <p:txBody>
          <a:bodyPr>
            <a:noAutofit/>
          </a:bodyPr>
          <a:lstStyle/>
          <a:p>
            <a:pPr lvl="0"/>
            <a:r>
              <a:rPr lang="ru-RU" sz="2200" b="1" dirty="0" smtClean="0"/>
              <a:t>Возраст младше 4 лет и/или период полового созревания.</a:t>
            </a:r>
            <a:endParaRPr lang="en-US" sz="2200" b="1" dirty="0" smtClean="0"/>
          </a:p>
          <a:p>
            <a:pPr lvl="0"/>
            <a:r>
              <a:rPr lang="ru-RU" sz="2200" b="1" dirty="0" smtClean="0"/>
              <a:t>Нежелательная беременность.</a:t>
            </a:r>
            <a:endParaRPr lang="en-US" sz="2200" b="1" dirty="0"/>
          </a:p>
          <a:p>
            <a:pPr lvl="0"/>
            <a:r>
              <a:rPr lang="ru-RU" sz="2200" b="1" dirty="0" smtClean="0"/>
              <a:t>Дети, несоответствующие ожиданиям родителей.</a:t>
            </a:r>
            <a:endParaRPr lang="en-US" sz="2200" b="1" dirty="0"/>
          </a:p>
          <a:p>
            <a:pPr lvl="0"/>
            <a:r>
              <a:rPr lang="ru-RU" sz="2200" b="1" dirty="0" smtClean="0"/>
              <a:t>Дети с нарушениями психического развития, часто плачущие, имеющие отклонения в физическом развитии. </a:t>
            </a:r>
            <a:endParaRPr lang="en-US" sz="2200" b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2598" y="2209800"/>
            <a:ext cx="249689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14600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195078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4887" y="660968"/>
            <a:ext cx="6965245" cy="120248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 Rounded MT Bold" pitchFamily="34" charset="0"/>
              </a:rPr>
              <a:t>Факторы риска, связанные с родителями или опекунами</a:t>
            </a:r>
            <a:endParaRPr lang="en-US" sz="36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1977204"/>
            <a:ext cx="4038600" cy="3048000"/>
          </a:xfrm>
        </p:spPr>
        <p:txBody>
          <a:bodyPr>
            <a:noAutofit/>
          </a:bodyPr>
          <a:lstStyle/>
          <a:p>
            <a:pPr lvl="0"/>
            <a:r>
              <a:rPr lang="ru-RU" sz="2700" b="1" dirty="0" smtClean="0"/>
              <a:t>Трудность в установлении привязанности к новорожденному</a:t>
            </a:r>
          </a:p>
          <a:p>
            <a:pPr lvl="0"/>
            <a:r>
              <a:rPr lang="ru-RU" sz="2700" b="1" dirty="0" smtClean="0"/>
              <a:t>Родители, которые не заботятся о своих детях или проводят с ними слишком мало времени.</a:t>
            </a:r>
            <a:endParaRPr lang="en-US" sz="2700" b="1" dirty="0"/>
          </a:p>
        </p:txBody>
      </p:sp>
      <p:pic>
        <p:nvPicPr>
          <p:cNvPr id="5122" name="Picture 2" descr="http://4.bp.blogspot.com/-JLWLdh7dzfA/TkasbFAH9VI/AAAAAAAAHqc/C4_T7XlkPs8/s1600/article-1388743-0C27BA1B00000578-835_468x4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952999" y="2514600"/>
            <a:ext cx="324746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6114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VE" sz="4000" dirty="0" smtClean="0">
                <a:latin typeface="Arial Rounded MT Bold" pitchFamily="34" charset="0"/>
              </a:rPr>
              <a:t> 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09637" y="2521782"/>
            <a:ext cx="3771900" cy="2438400"/>
          </a:xfrm>
        </p:spPr>
        <p:txBody>
          <a:bodyPr>
            <a:noAutofit/>
          </a:bodyPr>
          <a:lstStyle/>
          <a:p>
            <a:pPr lvl="0"/>
            <a:r>
              <a:rPr lang="ru-RU" sz="3200" b="1" dirty="0" smtClean="0"/>
              <a:t>Личный опыт жестокого обращения в детстве.</a:t>
            </a:r>
          </a:p>
          <a:p>
            <a:pPr lvl="0"/>
            <a:r>
              <a:rPr lang="ru-RU" sz="3200" b="1" dirty="0" smtClean="0"/>
              <a:t>Непонимание основ развития ребенка.</a:t>
            </a:r>
            <a:endParaRPr lang="en-US" sz="3200" b="1" dirty="0"/>
          </a:p>
        </p:txBody>
      </p:sp>
      <p:pic>
        <p:nvPicPr>
          <p:cNvPr id="6146" name="Picture 2" descr="http://www.trust.org/contentAsset/resize-image/c3ff4392-171c-437b-bde4-fae1f3d93ea9/photowide/?w=460&amp;h=318&amp;vn=2011070517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7048" y="2778005"/>
            <a:ext cx="3466352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247423" y="9699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279877" y="726550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родителями или опекунами</a:t>
            </a:r>
            <a:endParaRPr lang="en-US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343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8155" y="841708"/>
            <a:ext cx="6965245" cy="1063292"/>
          </a:xfrm>
        </p:spPr>
        <p:txBody>
          <a:bodyPr>
            <a:normAutofit/>
          </a:bodyPr>
          <a:lstStyle/>
          <a:p>
            <a:pPr algn="r"/>
            <a:r>
              <a:rPr lang="es-VE" sz="4000" dirty="0" smtClean="0">
                <a:latin typeface="Arial Rounded MT Bold" pitchFamily="34" charset="0"/>
              </a:rPr>
              <a:t> 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133600"/>
            <a:ext cx="39624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Употребление алкоголя и наркотиков, особенно во время беременности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Участие в незаконных действиях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Финансовые трудности</a:t>
            </a:r>
            <a:endParaRPr lang="en-US" sz="2600" b="1" dirty="0"/>
          </a:p>
        </p:txBody>
      </p:sp>
      <p:sp>
        <p:nvSpPr>
          <p:cNvPr id="4" name="AutoShape 2" descr="http://old.latribuna.hn/wp-content/uploads/2011/01/ninos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045" y="2667767"/>
            <a:ext cx="35121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247423" y="9699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родителями или опекунами</a:t>
            </a:r>
            <a:endParaRPr lang="en-US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818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b="1" dirty="0" smtClean="0">
                <a:latin typeface="Arial Rounded MT Bold" pitchFamily="34" charset="0"/>
              </a:rPr>
              <a:t>Факторы риска, связанные с динамикой семьи</a:t>
            </a:r>
            <a:endParaRPr lang="en-US" sz="38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0385" y="2429972"/>
            <a:ext cx="4495800" cy="3048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Физические, умственные или проблемы развития члена семьи</a:t>
            </a:r>
            <a:endParaRPr lang="en-US" sz="2800" b="1" dirty="0" smtClean="0"/>
          </a:p>
          <a:p>
            <a:pPr lvl="0"/>
            <a:r>
              <a:rPr lang="ru-RU" sz="2800" b="1" dirty="0" smtClean="0"/>
              <a:t>Проблемные разводы</a:t>
            </a:r>
            <a:endParaRPr lang="en-US" sz="2800" b="1" dirty="0" smtClean="0"/>
          </a:p>
          <a:p>
            <a:pPr lvl="0"/>
            <a:r>
              <a:rPr lang="ru-RU" sz="2800" b="1" dirty="0" smtClean="0"/>
              <a:t>Насилие среди других членов семьи</a:t>
            </a:r>
            <a:endParaRPr lang="en-US" sz="2800" b="1" dirty="0"/>
          </a:p>
        </p:txBody>
      </p:sp>
      <p:pic>
        <p:nvPicPr>
          <p:cNvPr id="8194" name="Picture 2" descr="http://www.blogcdn.com/salud.aollatino.com/media/2011/06/trastornos-mentales-getty4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32"/>
          <a:stretch/>
        </p:blipFill>
        <p:spPr bwMode="auto">
          <a:xfrm>
            <a:off x="5357610" y="2600324"/>
            <a:ext cx="2795789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8818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2133600"/>
            <a:ext cx="41148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900" b="1" dirty="0" smtClean="0"/>
              <a:t>Изоляция от общества</a:t>
            </a:r>
            <a:r>
              <a:rPr lang="en-US" sz="2900" b="1" dirty="0" smtClean="0"/>
              <a:t> </a:t>
            </a:r>
          </a:p>
          <a:p>
            <a:pPr lvl="0">
              <a:spcBef>
                <a:spcPts val="0"/>
              </a:spcBef>
            </a:pPr>
            <a:r>
              <a:rPr lang="ru-RU" sz="2900" b="1" dirty="0" smtClean="0"/>
              <a:t>Нехватка поддержки родственников в уходе за ребенком. </a:t>
            </a:r>
            <a:endParaRPr lang="en-US" sz="2900" b="1" dirty="0" smtClean="0"/>
          </a:p>
          <a:p>
            <a:pPr>
              <a:spcBef>
                <a:spcPts val="0"/>
              </a:spcBef>
            </a:pPr>
            <a:r>
              <a:rPr lang="ru-RU" sz="2900" b="1" dirty="0" smtClean="0"/>
              <a:t>Социальные и общественные факторы</a:t>
            </a:r>
            <a:endParaRPr lang="en-US" sz="2900" b="1" dirty="0"/>
          </a:p>
        </p:txBody>
      </p:sp>
      <p:sp>
        <p:nvSpPr>
          <p:cNvPr id="4" name="AutoShape 2" descr="http://3.bp.blogspot.com/-gno1W7M7hNE/T5sY0sASBSI/AAAAAAAABA4/rmw9RKBxB0M/s1600/snapshot201204272347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9220" name="Picture 4" descr="http://3.bp.blogspot.com/-gno1W7M7hNE/T5sY0sASBSI/AAAAAAAABA4/rmw9RKBxB0M/s1600/snapshot201204272347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26"/>
          <a:stretch/>
        </p:blipFill>
        <p:spPr bwMode="auto">
          <a:xfrm>
            <a:off x="4876800" y="2266619"/>
            <a:ext cx="3372013" cy="318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545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 Rounded MT Bold" pitchFamily="34" charset="0"/>
              </a:rPr>
              <a:t>Факторы риска, связанные с родителями или опекунами</a:t>
            </a:r>
            <a:r>
              <a:rPr lang="en-US" sz="3600" b="1" dirty="0" smtClean="0">
                <a:latin typeface="Arial Rounded MT Bold" pitchFamily="34" charset="0"/>
              </a:rPr>
              <a:t> </a:t>
            </a:r>
            <a:endParaRPr lang="en-US" sz="3600" b="1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68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65577" y="701897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обществом</a:t>
            </a:r>
            <a:endParaRPr lang="en-US" sz="40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981200"/>
            <a:ext cx="4495800" cy="310653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Отсутствие адекватного жилья или вспомогательных услуг для семей и учреждений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Социальное и </a:t>
            </a:r>
            <a:r>
              <a:rPr lang="ru-RU" sz="2600" b="1" dirty="0" err="1" smtClean="0"/>
              <a:t>гендерное</a:t>
            </a:r>
            <a:r>
              <a:rPr lang="ru-RU" sz="2600" b="1" dirty="0" smtClean="0"/>
              <a:t> неравенство</a:t>
            </a:r>
            <a:endParaRPr lang="en-US" sz="2600" b="1" dirty="0" smtClean="0"/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Легкий доступ к алкоголю и наркотикам</a:t>
            </a:r>
            <a:endParaRPr lang="en-US" sz="2600" b="1" dirty="0" smtClean="0"/>
          </a:p>
          <a:p>
            <a:endParaRPr lang="en-US" sz="2800" dirty="0"/>
          </a:p>
        </p:txBody>
      </p:sp>
      <p:pic>
        <p:nvPicPr>
          <p:cNvPr id="10242" name="Picture 2" descr="http://www.ecos1360.com/wp-content/uploads/2012/06/919013b07c01c3881c696dc221fa1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4451" y="2667000"/>
            <a:ext cx="2718949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52468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39893" y="2068962"/>
            <a:ext cx="4267200" cy="3048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Безработица и бедность на более высоких уровнях</a:t>
            </a:r>
          </a:p>
          <a:p>
            <a:pPr lvl="0"/>
            <a:r>
              <a:rPr lang="ru-RU" sz="2800" b="1" dirty="0" smtClean="0"/>
              <a:t>Отсутствие адекватных программ по предупреждению жестокого обращения с детьми</a:t>
            </a:r>
            <a:endParaRPr lang="en-US" sz="2800" b="1" dirty="0"/>
          </a:p>
        </p:txBody>
      </p:sp>
      <p:pic>
        <p:nvPicPr>
          <p:cNvPr id="11266" name="Picture 2" descr="http://1.bp.blogspot.com/-EOTwqo-N10A/UD7K3KjAvRI/AAAAAAAAAAs/4TgYddJZkxo/s1600/la%2Bpobrez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29" r="6981" b="10803"/>
          <a:stretch/>
        </p:blipFill>
        <p:spPr bwMode="auto">
          <a:xfrm>
            <a:off x="5256697" y="2438400"/>
            <a:ext cx="298632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60812" y="5809152"/>
            <a:ext cx="5540188" cy="365125"/>
          </a:xfrm>
        </p:spPr>
        <p:txBody>
          <a:bodyPr/>
          <a:lstStyle/>
          <a:p>
            <a:pPr algn="r"/>
            <a:r>
              <a:rPr lang="es-VE" smtClean="0"/>
              <a:t>Dra. Antonieta A.Silva</a:t>
            </a:r>
            <a:endParaRPr lang="es-VE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064330" y="653723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обществом</a:t>
            </a:r>
            <a:endParaRPr lang="en-US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4250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2144407"/>
            <a:ext cx="5029200" cy="36576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Распространение порнографии, проституция и детский труд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Шаткие принципы в домашнем воспитании, игнорирование фактов насилия, физическое насилие и негибкие роли каждого пола. </a:t>
            </a:r>
            <a:endParaRPr lang="en-US" sz="2600" dirty="0"/>
          </a:p>
        </p:txBody>
      </p:sp>
      <p:pic>
        <p:nvPicPr>
          <p:cNvPr id="12290" name="Picture 2" descr="http://3.bp.blogspot.com/-CRkkl6rrZj0/UC2XEAqYisI/AAAAAAAACCI/_HczQ75sfzU/s1600/maltrato-infantil+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840322" y="2350293"/>
            <a:ext cx="2495733" cy="260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A.Silva</a:t>
            </a:r>
            <a:endParaRPr lang="es-VE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188155" y="66075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обществом</a:t>
            </a:r>
            <a:endParaRPr lang="en-US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883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133600"/>
            <a:ext cx="4267200" cy="3810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>Социальная, экономическая, образовательная политика</a:t>
            </a:r>
            <a:r>
              <a:rPr lang="en-US" sz="2800" b="1" dirty="0" smtClean="0"/>
              <a:t> </a:t>
            </a:r>
            <a:r>
              <a:rPr lang="ru-RU" sz="2800" b="1" dirty="0" smtClean="0"/>
              <a:t>и политика в области здравоохранения, порождающая ужасные жизненные условия.</a:t>
            </a:r>
          </a:p>
          <a:p>
            <a:pPr lvl="0">
              <a:buNone/>
            </a:pPr>
            <a:endParaRPr lang="en-US" sz="2800" b="1" dirty="0"/>
          </a:p>
        </p:txBody>
      </p:sp>
      <p:sp>
        <p:nvSpPr>
          <p:cNvPr id="4" name="AutoShape 2" descr="http://4.bp.blogspot.com/-gRKNGMph2hk/TyL64WJPCYI/AAAAAAAANr8/YTFUG2cB7Tc/s1600/pobrez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24"/>
          <a:stretch/>
        </p:blipFill>
        <p:spPr bwMode="auto">
          <a:xfrm>
            <a:off x="5231552" y="2514600"/>
            <a:ext cx="307424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Rounded MT Bold" pitchFamily="34" charset="0"/>
              </a:rPr>
              <a:t>Факторы риска, связанные с обществом</a:t>
            </a:r>
            <a:endParaRPr lang="en-US" sz="40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064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>
                <a:latin typeface="Arial Rounded MT Bold" pitchFamily="34" charset="0"/>
              </a:rPr>
              <a:t>Виды насилия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263588"/>
            <a:ext cx="3733799" cy="36038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 Rounded MT Bold" pitchFamily="34" charset="0"/>
              </a:rPr>
              <a:t>Пренебрежение</a:t>
            </a:r>
            <a:endParaRPr lang="en-US" sz="26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 Rounded MT Bold" pitchFamily="34" charset="0"/>
              </a:rPr>
              <a:t>Психологическое</a:t>
            </a:r>
            <a:endParaRPr lang="en-US" sz="26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 Rounded MT Bold" pitchFamily="34" charset="0"/>
              </a:rPr>
              <a:t>Физическое</a:t>
            </a:r>
            <a:endParaRPr lang="en-US" sz="26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 Rounded MT Bold" pitchFamily="34" charset="0"/>
              </a:rPr>
              <a:t>Сексуальное</a:t>
            </a:r>
            <a:endParaRPr lang="en-US" sz="2600" dirty="0">
              <a:latin typeface="Arial Rounded MT Bol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962400" y="2286000"/>
            <a:ext cx="4325648" cy="33527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653810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Первичная профилактика</a:t>
            </a:r>
            <a:endParaRPr lang="en-US" sz="40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1905000"/>
            <a:ext cx="4724400" cy="4114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Обучайте и просвещайте общество</a:t>
            </a:r>
            <a:endParaRPr lang="en-US" sz="2600" b="1" dirty="0" smtClean="0"/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Вмешательство в психопрофилактические методы облегчения родов</a:t>
            </a:r>
          </a:p>
          <a:p>
            <a:pPr lvl="0">
              <a:spcBef>
                <a:spcPts val="0"/>
              </a:spcBef>
            </a:pPr>
            <a:r>
              <a:rPr lang="en-US" sz="2600" b="1" dirty="0" smtClean="0"/>
              <a:t> </a:t>
            </a:r>
            <a:r>
              <a:rPr lang="ru-RU" sz="2600" b="1" dirty="0" smtClean="0"/>
              <a:t>Создайте школы для родителей</a:t>
            </a:r>
            <a:endParaRPr lang="en-US" sz="2600" b="1" dirty="0" smtClean="0"/>
          </a:p>
          <a:p>
            <a:pPr lvl="0"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AutoShape 2" descr="http://i.esmas.com/image/0/000/004/215/curso_psicoprofilactico3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505200"/>
            <a:ext cx="2799578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14600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2663595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618800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Первичная профилактика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90600" y="1752600"/>
            <a:ext cx="5029200" cy="4114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600" b="1" dirty="0" smtClean="0"/>
              <a:t>Предотвращение нежелательной беременности</a:t>
            </a:r>
          </a:p>
          <a:p>
            <a:pPr lvl="0">
              <a:spcBef>
                <a:spcPts val="0"/>
              </a:spcBef>
            </a:pPr>
            <a:r>
              <a:rPr lang="ru-RU" sz="3600" b="1" dirty="0" smtClean="0"/>
              <a:t>Систематический поиск факторов риска в обществе</a:t>
            </a:r>
            <a:r>
              <a:rPr lang="en-US" sz="3600" b="1" dirty="0" smtClean="0"/>
              <a:t>.</a:t>
            </a:r>
          </a:p>
          <a:p>
            <a:endParaRPr lang="en-US" sz="2800" dirty="0"/>
          </a:p>
        </p:txBody>
      </p:sp>
      <p:pic>
        <p:nvPicPr>
          <p:cNvPr id="15362" name="Picture 2" descr="http://3.bp.blogspot.com/-jBPfNqyWL9Q/TcsIIWOKbHI/AAAAAAAAABg/R8tM9D4wTj4/s1600/ma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556"/>
          <a:stretch/>
        </p:blipFill>
        <p:spPr bwMode="auto">
          <a:xfrm>
            <a:off x="6096000" y="1905000"/>
            <a:ext cx="2209800" cy="33147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13636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Первичная профилактика</a:t>
            </a:r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905000"/>
            <a:ext cx="44196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000" b="1" dirty="0" smtClean="0"/>
              <a:t>Обсудите альтернативные методы </a:t>
            </a:r>
            <a:r>
              <a:rPr lang="ru-RU" sz="3000" b="1" dirty="0" err="1" smtClean="0"/>
              <a:t>дисциплинирования</a:t>
            </a:r>
            <a:endParaRPr lang="en-US" sz="3000" b="1" dirty="0" smtClean="0"/>
          </a:p>
          <a:p>
            <a:pPr lvl="0">
              <a:spcBef>
                <a:spcPts val="0"/>
              </a:spcBef>
            </a:pPr>
            <a:r>
              <a:rPr lang="ru-RU" sz="3000" b="1" dirty="0" smtClean="0"/>
              <a:t>Определите положительные сильные стороны родителей.</a:t>
            </a:r>
            <a:endParaRPr lang="en-US" sz="3000" dirty="0"/>
          </a:p>
        </p:txBody>
      </p:sp>
      <p:sp>
        <p:nvSpPr>
          <p:cNvPr id="4" name="AutoShape 2" descr="http://img.bebesymas.com/2010/10/familia-feli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6388" name="Picture 4" descr="http://img.bebesymas.com/2010/10/familia-feliz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33" t="-7437" r="22482" b="7437"/>
          <a:stretch/>
        </p:blipFill>
        <p:spPr bwMode="auto">
          <a:xfrm>
            <a:off x="5004730" y="1905000"/>
            <a:ext cx="3218431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90800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406525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360553"/>
            <a:ext cx="3429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16705" y="617339"/>
            <a:ext cx="6965245" cy="120248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 Rounded MT Bold" pitchFamily="34" charset="0"/>
              </a:rPr>
              <a:t>Первичная профилактика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6800" y="1600200"/>
            <a:ext cx="4913843" cy="3733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000" b="1" dirty="0" smtClean="0"/>
              <a:t>Научите детей заботиться о своих телах</a:t>
            </a:r>
          </a:p>
          <a:p>
            <a:pPr lvl="0">
              <a:spcBef>
                <a:spcPts val="0"/>
              </a:spcBef>
            </a:pPr>
            <a:r>
              <a:rPr lang="ru-RU" sz="3000" b="1" dirty="0" smtClean="0"/>
              <a:t>Проинформируйте родителей об опасных последствиях тряски или толчков детей.</a:t>
            </a:r>
            <a:endParaRPr lang="en-US" sz="3000" b="1" dirty="0" smtClean="0"/>
          </a:p>
          <a:p>
            <a:pPr lvl="0">
              <a:spcBef>
                <a:spcPts val="0"/>
              </a:spcBef>
            </a:pPr>
            <a:r>
              <a:rPr lang="ru-RU" sz="3000" b="1" dirty="0" smtClean="0"/>
              <a:t>Научите детей говорить «НЕТ».</a:t>
            </a:r>
            <a:r>
              <a:rPr lang="en-US" sz="3000" b="1" dirty="0" smtClean="0"/>
              <a:t> </a:t>
            </a:r>
            <a:endParaRPr lang="en-US" sz="30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5370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175465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3000" y="533400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Вторичная профилактика</a:t>
            </a:r>
            <a:endParaRPr lang="en-US" sz="4000" b="1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600200"/>
            <a:ext cx="4572000" cy="28956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000" b="1" dirty="0" smtClean="0"/>
              <a:t>Признание того, что пренебрежение также является насилием</a:t>
            </a:r>
            <a:endParaRPr lang="en-US" sz="3000" b="1" dirty="0" smtClean="0"/>
          </a:p>
          <a:p>
            <a:pPr lvl="0">
              <a:spcBef>
                <a:spcPts val="0"/>
              </a:spcBef>
            </a:pPr>
            <a:r>
              <a:rPr lang="ru-RU" sz="3000" b="1" dirty="0" smtClean="0"/>
              <a:t>Разработка стратегий против пренебрежения</a:t>
            </a:r>
          </a:p>
          <a:p>
            <a:pPr lvl="0">
              <a:spcBef>
                <a:spcPts val="0"/>
              </a:spcBef>
            </a:pPr>
            <a:r>
              <a:rPr lang="ru-RU" sz="3000" b="1" dirty="0" smtClean="0"/>
              <a:t>Оценка причин, по которым детьми пренебрегают и бросают.</a:t>
            </a:r>
            <a:endParaRPr lang="en-US" sz="30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9471" y="2133601"/>
            <a:ext cx="2605132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3293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025" y="533400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Вторичная профилактика</a:t>
            </a:r>
            <a:endParaRPr lang="es-VE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447800"/>
            <a:ext cx="5181600" cy="3733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3200" b="1" dirty="0" smtClean="0"/>
              <a:t>Признать ситуации, которые приводят к насилию в семье</a:t>
            </a:r>
          </a:p>
          <a:p>
            <a:pPr lvl="0">
              <a:spcBef>
                <a:spcPts val="0"/>
              </a:spcBef>
            </a:pPr>
            <a:r>
              <a:rPr lang="ru-RU" sz="3200" b="1" dirty="0" smtClean="0"/>
              <a:t>Признать неприемлемыми такие дисциплинарные меры, используемые родителями, как угрозы, битье, тряску и т.п.</a:t>
            </a:r>
            <a:endParaRPr lang="en-US" sz="3200" b="1" dirty="0"/>
          </a:p>
        </p:txBody>
      </p:sp>
      <p:pic>
        <p:nvPicPr>
          <p:cNvPr id="19458" name="Picture 2" descr="http://3.bp.blogspot.com/-eTpMTSh4gWs/UA_jkHF3rdI/AAAAAAAANy8/lRTFas9LJs8/s320/stop-child-abus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4842" y="1752600"/>
            <a:ext cx="2727158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67000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6698051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65577" y="455963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Вторичная профилактика</a:t>
            </a:r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447800"/>
            <a:ext cx="4800600" cy="3048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Обучать родителей альтернативным дисциплинарным мерам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Порекомендуйте родителям записаться в группу по контролю гнева 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Порекомендуйте родителям, страдающим от алкогольной зависимости, обратится в центр психического здоровья</a:t>
            </a:r>
            <a:endParaRPr lang="en-US" sz="26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1000" y="2209800"/>
            <a:ext cx="2844800" cy="266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894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3766367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Arial Rounded MT Bold" pitchFamily="34" charset="0"/>
              </a:rPr>
              <a:t>Вторичная профилактика</a:t>
            </a:r>
            <a:endParaRPr lang="en-US" sz="4000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600200"/>
            <a:ext cx="5181600" cy="4572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600" b="1" dirty="0" smtClean="0"/>
              <a:t>По мере необходимости обеспечьте психологическую и социально-экономическую поддержку, а также поддержку в поиске работы. </a:t>
            </a:r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Координируйте посещения на дому</a:t>
            </a:r>
            <a:r>
              <a:rPr lang="en-US" sz="2600" b="1" dirty="0" smtClean="0"/>
              <a:t>. </a:t>
            </a:r>
            <a:endParaRPr lang="ru-RU" sz="2600" b="1" dirty="0" smtClean="0"/>
          </a:p>
          <a:p>
            <a:pPr lvl="0">
              <a:spcBef>
                <a:spcPts val="0"/>
              </a:spcBef>
            </a:pPr>
            <a:r>
              <a:rPr lang="ru-RU" sz="2600" b="1" dirty="0" smtClean="0"/>
              <a:t>Учите родителей  </a:t>
            </a:r>
            <a:r>
              <a:rPr lang="ru-RU" sz="2600" b="1" smtClean="0"/>
              <a:t>изменению поведения.</a:t>
            </a:r>
            <a:endParaRPr lang="en-US" sz="26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9459" y="2371725"/>
            <a:ext cx="245636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3212" y="5809152"/>
            <a:ext cx="5540188" cy="365125"/>
          </a:xfrm>
        </p:spPr>
        <p:txBody>
          <a:bodyPr/>
          <a:lstStyle/>
          <a:p>
            <a:pPr algn="r"/>
            <a:r>
              <a:rPr lang="es-VE" dirty="0" smtClean="0"/>
              <a:t>Dra. Antonieta </a:t>
            </a:r>
            <a:r>
              <a:rPr lang="es-VE" dirty="0" err="1" smtClean="0"/>
              <a:t>A.Silva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xmlns="" val="803650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>1. </a:t>
            </a:r>
            <a:r>
              <a:rPr lang="ru-RU" dirty="0" smtClean="0">
                <a:solidFill>
                  <a:srgbClr val="FF0000"/>
                </a:solidFill>
                <a:latin typeface="Arial Rounded MT Bold" pitchFamily="34" charset="0"/>
              </a:rPr>
              <a:t>Насилие в виде пренебрежения</a:t>
            </a:r>
            <a:endParaRPr lang="en-US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18027" y="2372751"/>
            <a:ext cx="4087373" cy="2438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Неспособность родителей или людей, отвечающих за уход ребенка, обеспечить его основные потребности</a:t>
            </a:r>
            <a:endParaRPr lang="en-US" sz="2800" dirty="0"/>
          </a:p>
        </p:txBody>
      </p:sp>
      <p:pic>
        <p:nvPicPr>
          <p:cNvPr id="4098" name="Picture 2" descr="http://i.telegraph.co.uk/multimedia/archive/01998/shy-child_1998813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30" r="10030"/>
          <a:stretch/>
        </p:blipFill>
        <p:spPr bwMode="auto">
          <a:xfrm>
            <a:off x="4902685" y="2513774"/>
            <a:ext cx="3103808" cy="273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3567700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678084"/>
            <a:ext cx="6965245" cy="120248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Rounded MT Bold" pitchFamily="34" charset="0"/>
              </a:rPr>
              <a:t>Виды пренебрежения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19200" y="1905000"/>
            <a:ext cx="3200400" cy="304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432FF"/>
                </a:solidFill>
              </a:rPr>
              <a:t>Физическое</a:t>
            </a:r>
            <a:r>
              <a:rPr lang="en-US" sz="3600" b="1" dirty="0" smtClean="0">
                <a:solidFill>
                  <a:srgbClr val="0432FF"/>
                </a:solidFill>
              </a:rPr>
              <a:t>:</a:t>
            </a:r>
          </a:p>
          <a:p>
            <a:r>
              <a:rPr lang="ru-RU" sz="3600" dirty="0" smtClean="0"/>
              <a:t>Отсутствие пищи и жилья</a:t>
            </a:r>
            <a:endParaRPr lang="en-US" sz="3600" dirty="0" smtClean="0"/>
          </a:p>
          <a:p>
            <a:r>
              <a:rPr lang="ru-RU" sz="3400" dirty="0" smtClean="0"/>
              <a:t>Отсутствие надлежащего надзора</a:t>
            </a:r>
            <a:r>
              <a:rPr lang="en-US" sz="3400" dirty="0" smtClean="0"/>
              <a:t>.</a:t>
            </a:r>
            <a:endParaRPr lang="en-US" sz="3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5576" y="2681287"/>
            <a:ext cx="3867889" cy="2576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299588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Rounded MT Bold" pitchFamily="34" charset="0"/>
              </a:rPr>
              <a:t>Виды пренебрежения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7449" y="2362200"/>
            <a:ext cx="3804354" cy="3048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900" b="1" dirty="0" smtClean="0">
                <a:solidFill>
                  <a:srgbClr val="0432FF"/>
                </a:solidFill>
              </a:rPr>
              <a:t>Медицинское</a:t>
            </a:r>
            <a:r>
              <a:rPr lang="en-US" sz="3900" b="1" dirty="0" smtClean="0">
                <a:solidFill>
                  <a:srgbClr val="0432FF"/>
                </a:solidFill>
              </a:rPr>
              <a:t>: </a:t>
            </a:r>
          </a:p>
          <a:p>
            <a:r>
              <a:rPr lang="ru-RU" sz="3600" dirty="0" smtClean="0"/>
              <a:t>Отсутствие медицинской помощи, вакцинации и психического здоровья</a:t>
            </a:r>
            <a:endParaRPr lang="en-US" sz="3600" b="1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806581" y="2209800"/>
            <a:ext cx="3405071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68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88781" y="625697"/>
            <a:ext cx="6965245" cy="120248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Rounded MT Bold" pitchFamily="34" charset="0"/>
              </a:rPr>
              <a:t>Виды пренебрежения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981200"/>
            <a:ext cx="4114799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400" b="1" dirty="0" smtClean="0">
                <a:solidFill>
                  <a:srgbClr val="0432FF"/>
                </a:solidFill>
              </a:rPr>
              <a:t>Психологическое</a:t>
            </a:r>
            <a:r>
              <a:rPr lang="en-US" sz="3600" b="1" dirty="0" smtClean="0">
                <a:solidFill>
                  <a:srgbClr val="0432FF"/>
                </a:solidFill>
              </a:rPr>
              <a:t>:</a:t>
            </a:r>
          </a:p>
          <a:p>
            <a:r>
              <a:rPr lang="en-US" sz="2800" b="1" dirty="0" smtClean="0"/>
              <a:t> </a:t>
            </a:r>
            <a:r>
              <a:rPr lang="ru-RU" sz="2800" b="1" dirty="0" smtClean="0"/>
              <a:t>Отсутствие привязанности, свобода употребления алкоголя и наркотиков</a:t>
            </a:r>
            <a:endParaRPr lang="en-US" sz="3600" b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631"/>
          <a:stretch/>
        </p:blipFill>
        <p:spPr bwMode="auto">
          <a:xfrm flipH="1">
            <a:off x="4800600" y="2285999"/>
            <a:ext cx="3581398" cy="2506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93805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82265" y="816197"/>
            <a:ext cx="5012268" cy="120248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>2. </a:t>
            </a:r>
            <a:r>
              <a:rPr lang="ru-RU" dirty="0" smtClean="0">
                <a:solidFill>
                  <a:srgbClr val="FF0000"/>
                </a:solidFill>
                <a:latin typeface="Arial Rounded MT Bold" pitchFamily="34" charset="0"/>
              </a:rPr>
              <a:t>Психологическое насилие</a:t>
            </a:r>
            <a:endParaRPr lang="en-US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1447800"/>
            <a:ext cx="3935730" cy="3048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Происходит, когда детям разрешено наблюдать насилие или жестокое обращение среди родителей или взрослых.</a:t>
            </a:r>
            <a:endParaRPr lang="en-US" sz="2800" b="1" dirty="0" smtClean="0"/>
          </a:p>
          <a:p>
            <a:r>
              <a:rPr lang="ru-RU" sz="2800" dirty="0" smtClean="0"/>
              <a:t>Ребенка игнорируют, оскорбляют или угрожают насилием.</a:t>
            </a:r>
            <a:endParaRPr lang="en-US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130" y="2362200"/>
            <a:ext cx="336042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VE" smtClean="0"/>
              <a:t>Dra. Antonieta A.Silva</a:t>
            </a:r>
            <a:endParaRPr lang="es-VE"/>
          </a:p>
        </p:txBody>
      </p:sp>
    </p:spTree>
    <p:extLst>
      <p:ext uri="{BB962C8B-B14F-4D97-AF65-F5344CB8AC3E}">
        <p14:creationId xmlns:p14="http://schemas.microsoft.com/office/powerpoint/2010/main" xmlns="" val="128647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2505</TotalTime>
  <Words>1177</Words>
  <Application>Microsoft Office PowerPoint</Application>
  <PresentationFormat>Экран (4:3)</PresentationFormat>
  <Paragraphs>204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Chincheta</vt:lpstr>
      <vt:lpstr>Дети в группе риска</vt:lpstr>
      <vt:lpstr>Насилие над детьми  Определение ВОЗ</vt:lpstr>
      <vt:lpstr>Виды пренебрежения</vt:lpstr>
      <vt:lpstr>Виды насилия</vt:lpstr>
      <vt:lpstr>1. Насилие в виде пренебрежения</vt:lpstr>
      <vt:lpstr>Виды пренебрежения</vt:lpstr>
      <vt:lpstr>Виды пренебрежения</vt:lpstr>
      <vt:lpstr>Виды пренебрежения</vt:lpstr>
      <vt:lpstr>2. Психологическое насилие</vt:lpstr>
      <vt:lpstr>Психологическое насилие</vt:lpstr>
      <vt:lpstr>Психологическое насилие</vt:lpstr>
      <vt:lpstr>Признаки психологического насилия</vt:lpstr>
      <vt:lpstr>Признаки психологического насилия</vt:lpstr>
      <vt:lpstr>3. Физическое насилие</vt:lpstr>
      <vt:lpstr>Физическое насилие</vt:lpstr>
      <vt:lpstr>Признаки физического насилия</vt:lpstr>
      <vt:lpstr>Признаки физического насилия</vt:lpstr>
      <vt:lpstr>Признаки физического насилия</vt:lpstr>
      <vt:lpstr>Признаки физического насилия</vt:lpstr>
      <vt:lpstr>Признаки физического насилия</vt:lpstr>
      <vt:lpstr>Признаки физического насилия</vt:lpstr>
      <vt:lpstr>4. Сексуальное насилие</vt:lpstr>
      <vt:lpstr>Фазы сексуального насилия</vt:lpstr>
      <vt:lpstr>Фазы сексуального насилия</vt:lpstr>
      <vt:lpstr>Фазы сексуального насилия</vt:lpstr>
      <vt:lpstr>Фазы сексуального насилия</vt:lpstr>
      <vt:lpstr>Фазы сексуального насилия</vt:lpstr>
      <vt:lpstr>Последствия насилия</vt:lpstr>
      <vt:lpstr>Последствия насилия</vt:lpstr>
      <vt:lpstr>Факторы риска для ребенка</vt:lpstr>
      <vt:lpstr>Факторы риска, связанные с родителями или опекунами</vt:lpstr>
      <vt:lpstr> </vt:lpstr>
      <vt:lpstr> </vt:lpstr>
      <vt:lpstr>Факторы риска, связанные с динамикой семьи</vt:lpstr>
      <vt:lpstr>Факторы риска, связанные с родителями или опекунами </vt:lpstr>
      <vt:lpstr>Факторы риска, связанные с обществом</vt:lpstr>
      <vt:lpstr>Факторы риска, связанные с обществом</vt:lpstr>
      <vt:lpstr>Факторы риска, связанные с обществом</vt:lpstr>
      <vt:lpstr>Факторы риска, связанные с обществом</vt:lpstr>
      <vt:lpstr>Первичная профилактика</vt:lpstr>
      <vt:lpstr>Первичная профилактика</vt:lpstr>
      <vt:lpstr>Первичная профилактика</vt:lpstr>
      <vt:lpstr>Первичная профилактика</vt:lpstr>
      <vt:lpstr>Вторичная профилактика</vt:lpstr>
      <vt:lpstr>Вторичная профилактика</vt:lpstr>
      <vt:lpstr>Вторичная профилактика</vt:lpstr>
      <vt:lpstr>Вторичная профилактика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Niños en Riesgo</dc:title>
  <dc:creator>Antonieta Silva</dc:creator>
  <cp:lastModifiedBy>raostrovskaya</cp:lastModifiedBy>
  <cp:revision>96</cp:revision>
  <dcterms:created xsi:type="dcterms:W3CDTF">2012-10-09T16:29:24Z</dcterms:created>
  <dcterms:modified xsi:type="dcterms:W3CDTF">2017-06-27T17:53:15Z</dcterms:modified>
</cp:coreProperties>
</file>