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3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58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21" r:id="rId65"/>
    <p:sldId id="319" r:id="rId66"/>
    <p:sldId id="320" r:id="rId67"/>
    <p:sldId id="322" r:id="rId6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2300"/>
    <a:srgbClr val="361B00"/>
    <a:srgbClr val="2211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2A89-5E7E-4AFA-A16F-60730D31EA97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EE5C8-F887-473D-92A8-D14DE6FEF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2A89-5E7E-4AFA-A16F-60730D31EA97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EE5C8-F887-473D-92A8-D14DE6FEF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2A89-5E7E-4AFA-A16F-60730D31EA97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EE5C8-F887-473D-92A8-D14DE6FEF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2A89-5E7E-4AFA-A16F-60730D31EA97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EE5C8-F887-473D-92A8-D14DE6FEF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2A89-5E7E-4AFA-A16F-60730D31EA97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EE5C8-F887-473D-92A8-D14DE6FEF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2A89-5E7E-4AFA-A16F-60730D31EA97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EE5C8-F887-473D-92A8-D14DE6FEF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2A89-5E7E-4AFA-A16F-60730D31EA97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EE5C8-F887-473D-92A8-D14DE6FEF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2A89-5E7E-4AFA-A16F-60730D31EA97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EE5C8-F887-473D-92A8-D14DE6FEF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2A89-5E7E-4AFA-A16F-60730D31EA97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EE5C8-F887-473D-92A8-D14DE6FEF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2A89-5E7E-4AFA-A16F-60730D31EA97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EE5C8-F887-473D-92A8-D14DE6FEF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32A89-5E7E-4AFA-A16F-60730D31EA97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EE5C8-F887-473D-92A8-D14DE6FEF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32A89-5E7E-4AFA-A16F-60730D31EA97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EE5C8-F887-473D-92A8-D14DE6FEF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63.xml"/><Relationship Id="rId5" Type="http://schemas.openxmlformats.org/officeDocument/2006/relationships/slide" Target="slide53.xml"/><Relationship Id="rId4" Type="http://schemas.openxmlformats.org/officeDocument/2006/relationships/slide" Target="slide2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13" Type="http://schemas.openxmlformats.org/officeDocument/2006/relationships/slide" Target="slide40.xml"/><Relationship Id="rId18" Type="http://schemas.openxmlformats.org/officeDocument/2006/relationships/slide" Target="slide45.xml"/><Relationship Id="rId26" Type="http://schemas.openxmlformats.org/officeDocument/2006/relationships/slide" Target="slide2.xml"/><Relationship Id="rId3" Type="http://schemas.openxmlformats.org/officeDocument/2006/relationships/slide" Target="slide30.xml"/><Relationship Id="rId21" Type="http://schemas.openxmlformats.org/officeDocument/2006/relationships/slide" Target="slide48.xml"/><Relationship Id="rId7" Type="http://schemas.openxmlformats.org/officeDocument/2006/relationships/slide" Target="slide34.xml"/><Relationship Id="rId12" Type="http://schemas.openxmlformats.org/officeDocument/2006/relationships/slide" Target="slide39.xml"/><Relationship Id="rId17" Type="http://schemas.openxmlformats.org/officeDocument/2006/relationships/slide" Target="slide44.xml"/><Relationship Id="rId25" Type="http://schemas.openxmlformats.org/officeDocument/2006/relationships/slide" Target="slide52.xml"/><Relationship Id="rId2" Type="http://schemas.openxmlformats.org/officeDocument/2006/relationships/slide" Target="slide29.xml"/><Relationship Id="rId16" Type="http://schemas.openxmlformats.org/officeDocument/2006/relationships/slide" Target="slide43.xml"/><Relationship Id="rId20" Type="http://schemas.openxmlformats.org/officeDocument/2006/relationships/slide" Target="slide4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3.xml"/><Relationship Id="rId11" Type="http://schemas.openxmlformats.org/officeDocument/2006/relationships/slide" Target="slide38.xml"/><Relationship Id="rId24" Type="http://schemas.openxmlformats.org/officeDocument/2006/relationships/slide" Target="slide51.xml"/><Relationship Id="rId5" Type="http://schemas.openxmlformats.org/officeDocument/2006/relationships/slide" Target="slide32.xml"/><Relationship Id="rId15" Type="http://schemas.openxmlformats.org/officeDocument/2006/relationships/slide" Target="slide42.xml"/><Relationship Id="rId23" Type="http://schemas.openxmlformats.org/officeDocument/2006/relationships/slide" Target="slide50.xml"/><Relationship Id="rId10" Type="http://schemas.openxmlformats.org/officeDocument/2006/relationships/slide" Target="slide37.xml"/><Relationship Id="rId19" Type="http://schemas.openxmlformats.org/officeDocument/2006/relationships/slide" Target="slide46.xml"/><Relationship Id="rId4" Type="http://schemas.openxmlformats.org/officeDocument/2006/relationships/slide" Target="slide31.xml"/><Relationship Id="rId9" Type="http://schemas.openxmlformats.org/officeDocument/2006/relationships/slide" Target="slide36.xml"/><Relationship Id="rId14" Type="http://schemas.openxmlformats.org/officeDocument/2006/relationships/slide" Target="slide41.xml"/><Relationship Id="rId22" Type="http://schemas.openxmlformats.org/officeDocument/2006/relationships/slide" Target="slide4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5.xml"/><Relationship Id="rId18" Type="http://schemas.openxmlformats.org/officeDocument/2006/relationships/slide" Target="slide20.xml"/><Relationship Id="rId26" Type="http://schemas.openxmlformats.org/officeDocument/2006/relationships/slide" Target="slide2.xml"/><Relationship Id="rId3" Type="http://schemas.openxmlformats.org/officeDocument/2006/relationships/slide" Target="slide5.xml"/><Relationship Id="rId21" Type="http://schemas.openxmlformats.org/officeDocument/2006/relationships/slide" Target="slide23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17" Type="http://schemas.openxmlformats.org/officeDocument/2006/relationships/slide" Target="slide19.xml"/><Relationship Id="rId25" Type="http://schemas.openxmlformats.org/officeDocument/2006/relationships/slide" Target="slide27.xml"/><Relationship Id="rId2" Type="http://schemas.openxmlformats.org/officeDocument/2006/relationships/slide" Target="slide4.xml"/><Relationship Id="rId16" Type="http://schemas.openxmlformats.org/officeDocument/2006/relationships/slide" Target="slide18.xml"/><Relationship Id="rId20" Type="http://schemas.openxmlformats.org/officeDocument/2006/relationships/slide" Target="slide2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24" Type="http://schemas.openxmlformats.org/officeDocument/2006/relationships/slide" Target="slide26.xml"/><Relationship Id="rId5" Type="http://schemas.openxmlformats.org/officeDocument/2006/relationships/slide" Target="slide7.xml"/><Relationship Id="rId15" Type="http://schemas.openxmlformats.org/officeDocument/2006/relationships/slide" Target="slide17.xml"/><Relationship Id="rId23" Type="http://schemas.openxmlformats.org/officeDocument/2006/relationships/slide" Target="slide25.xml"/><Relationship Id="rId10" Type="http://schemas.openxmlformats.org/officeDocument/2006/relationships/slide" Target="slide12.xml"/><Relationship Id="rId19" Type="http://schemas.openxmlformats.org/officeDocument/2006/relationships/slide" Target="slide21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Relationship Id="rId22" Type="http://schemas.openxmlformats.org/officeDocument/2006/relationships/slide" Target="slide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3" Type="http://schemas.openxmlformats.org/officeDocument/2006/relationships/slide" Target="slide54.xml"/><Relationship Id="rId7" Type="http://schemas.openxmlformats.org/officeDocument/2006/relationships/slide" Target="slide5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1.xml"/><Relationship Id="rId11" Type="http://schemas.openxmlformats.org/officeDocument/2006/relationships/slide" Target="slide56.xml"/><Relationship Id="rId5" Type="http://schemas.openxmlformats.org/officeDocument/2006/relationships/slide" Target="slide60.xml"/><Relationship Id="rId10" Type="http://schemas.openxmlformats.org/officeDocument/2006/relationships/slide" Target="slide59.xml"/><Relationship Id="rId4" Type="http://schemas.openxmlformats.org/officeDocument/2006/relationships/slide" Target="slide57.xml"/><Relationship Id="rId9" Type="http://schemas.openxmlformats.org/officeDocument/2006/relationships/slide" Target="slide6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65.xml"/><Relationship Id="rId2" Type="http://schemas.openxmlformats.org/officeDocument/2006/relationships/slide" Target="slide6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67.xml"/><Relationship Id="rId4" Type="http://schemas.openxmlformats.org/officeDocument/2006/relationships/slide" Target="slide6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6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6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6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6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5936" y="2924944"/>
            <a:ext cx="4752528" cy="1226567"/>
          </a:xfrm>
        </p:spPr>
        <p:txBody>
          <a:bodyPr/>
          <a:lstStyle/>
          <a:p>
            <a:r>
              <a:rPr lang="ru-RU" dirty="0" smtClean="0">
                <a:solidFill>
                  <a:srgbClr val="422100"/>
                </a:solidFill>
                <a:latin typeface="a_AlgeriusBlw" pitchFamily="82" charset="-52"/>
              </a:rPr>
              <a:t>Есфирь</a:t>
            </a:r>
            <a:endParaRPr lang="ru-RU" dirty="0">
              <a:solidFill>
                <a:srgbClr val="422100"/>
              </a:solidFill>
              <a:latin typeface="a_AlgeriusBlw" pitchFamily="82" charset="-52"/>
            </a:endParaRPr>
          </a:p>
        </p:txBody>
      </p:sp>
      <p:pic>
        <p:nvPicPr>
          <p:cNvPr id="4" name="Рисунок 3" descr="the_bible_esther.jpg"/>
          <p:cNvPicPr>
            <a:picLocks noChangeAspect="1"/>
          </p:cNvPicPr>
          <p:nvPr/>
        </p:nvPicPr>
        <p:blipFill>
          <a:blip r:embed="rId2" cstate="print"/>
          <a:srcRect t="22700"/>
          <a:stretch>
            <a:fillRect/>
          </a:stretch>
        </p:blipFill>
        <p:spPr>
          <a:xfrm>
            <a:off x="395536" y="1700808"/>
            <a:ext cx="3960440" cy="3992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Есфирь - 7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272808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Сколько лет прошло с момента отстранения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Астинь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до избрания Есфири на должность царицы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429000"/>
            <a:ext cx="6984776" cy="266429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4 года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«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 третий год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своего царствования он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[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Артаксеркс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]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сделал пир…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»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(Есфирь 1:3)</a:t>
            </a:r>
          </a:p>
          <a:p>
            <a:pPr>
              <a:spcBef>
                <a:spcPct val="0"/>
              </a:spcBef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</a:rPr>
              <a:t>«И взята была Есфирь к царю </a:t>
            </a:r>
            <a:r>
              <a:rPr lang="ru-RU" sz="2600" dirty="0" err="1" smtClean="0">
                <a:solidFill>
                  <a:srgbClr val="422100"/>
                </a:solidFill>
                <a:latin typeface="Comic Sans MS" pitchFamily="66" charset="0"/>
              </a:rPr>
              <a:t>Артаксерксу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</a:rPr>
              <a:t>…  </a:t>
            </a: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 седьмой год 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</a:rPr>
              <a:t>его царствования» </a:t>
            </a:r>
            <a:r>
              <a:rPr lang="ru-RU" sz="2600" dirty="0">
                <a:solidFill>
                  <a:srgbClr val="422100"/>
                </a:solidFill>
                <a:latin typeface="Comic Sans MS" pitchFamily="66" charset="0"/>
              </a:rPr>
              <a:t>(Есфирь 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</a:rPr>
              <a:t>2:16)</a:t>
            </a:r>
            <a:endParaRPr lang="ru-RU" sz="26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Есфирь - 8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272808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 чем проявилось расположение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Гегая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к Есфири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140968"/>
            <a:ext cx="7344816" cy="316835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выдал все притирания, приставил 7 лучших девиц, поселил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в лучшее место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«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23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И понравилась эта девица глазам его и приобрела у него благоволение, и он поспешил выдать ей притиранья и все, назначенное на часть ее, и приставил к ней семь девиц, достойных быть при ней, из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4623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дома царского, и переместил ее и девиц ее в лучшее отделение женского дома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</a:rPr>
              <a:t>» </a:t>
            </a:r>
            <a:r>
              <a:rPr lang="ru-RU" sz="2400" dirty="0">
                <a:solidFill>
                  <a:srgbClr val="422100"/>
                </a:solidFill>
                <a:latin typeface="Comic Sans MS" pitchFamily="66" charset="0"/>
              </a:rPr>
              <a:t>(Есфирь 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</a:rPr>
              <a:t>2:9)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Мардохей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 – 1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272808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Что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попросил сделать Есфирь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для спасения Иудеев?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140968"/>
            <a:ext cx="7344816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Пойти к царю и просить о своем народе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«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623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…притом наказывал ей, чтобы она пошла к царю и молила его о помиловании и просила его за народ свой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</a:rPr>
              <a:t>» </a:t>
            </a:r>
            <a:r>
              <a:rPr lang="ru-RU" sz="2600" dirty="0">
                <a:solidFill>
                  <a:srgbClr val="422100"/>
                </a:solidFill>
                <a:latin typeface="Comic Sans MS" pitchFamily="66" charset="0"/>
              </a:rPr>
              <a:t>(Есфирь 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</a:rPr>
              <a:t>4:8)</a:t>
            </a:r>
            <a:endParaRPr lang="ru-RU" sz="26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Мардохей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 – 2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272808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Какой совет дал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Есфири, когда ее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взяли во дворец?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140968"/>
            <a:ext cx="7344816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Не говорить о своем народе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«Не сказывала Есфирь ни о народе своем, ни о родстве своем, потому что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дал ей приказание, чтобы она не сказывала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</a:rPr>
              <a:t>» </a:t>
            </a:r>
            <a:r>
              <a:rPr lang="ru-RU" sz="2600" dirty="0">
                <a:solidFill>
                  <a:srgbClr val="422100"/>
                </a:solidFill>
                <a:latin typeface="Comic Sans MS" pitchFamily="66" charset="0"/>
              </a:rPr>
              <a:t>(Есфирь 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</a:rPr>
              <a:t>2:10)</a:t>
            </a:r>
            <a:endParaRPr lang="ru-RU" sz="26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Мардохей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 – 3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272808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Кем приходился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Есфири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140968"/>
            <a:ext cx="7344816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Двоюродным братом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«…она же Есфирь,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- дочери дяди его…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</a:rPr>
              <a:t>» </a:t>
            </a:r>
            <a:r>
              <a:rPr lang="ru-RU" sz="2600" dirty="0">
                <a:solidFill>
                  <a:srgbClr val="422100"/>
                </a:solidFill>
                <a:latin typeface="Comic Sans MS" pitchFamily="66" charset="0"/>
              </a:rPr>
              <a:t>(Есфирь 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</a:rPr>
              <a:t>2:7)</a:t>
            </a:r>
            <a:endParaRPr lang="ru-RU" sz="26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Мардохей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 – 4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272808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Кто и как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сообщил Есфири об указе против иудеев?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140968"/>
            <a:ext cx="7344816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lang="ru-RU" sz="26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через </a:t>
            </a:r>
            <a:r>
              <a:rPr lang="ru-RU" sz="26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Гафаха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«Тогда позвала Есфирь </a:t>
            </a:r>
            <a:r>
              <a:rPr lang="ru-RU" sz="2000" dirty="0" err="1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Гафаха</a:t>
            </a:r>
            <a:r>
              <a:rPr lang="ru-RU" sz="2000" dirty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одного из евнухов царя, которого он приставил к ней, и послала его к </a:t>
            </a:r>
            <a:r>
              <a:rPr lang="ru-RU" sz="2000" dirty="0" err="1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Мардохею</a:t>
            </a:r>
            <a:r>
              <a:rPr lang="ru-RU" sz="2000" dirty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узнать: что это и отчего это?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И </a:t>
            </a:r>
            <a:r>
              <a:rPr lang="ru-RU" sz="2000" dirty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пошел </a:t>
            </a:r>
            <a:r>
              <a:rPr lang="ru-RU" sz="2000" dirty="0" err="1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Гафах</a:t>
            </a:r>
            <a:r>
              <a:rPr lang="ru-RU" sz="2000" dirty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к </a:t>
            </a:r>
            <a:r>
              <a:rPr lang="ru-RU" sz="2000" dirty="0" err="1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Мардохею</a:t>
            </a:r>
            <a:r>
              <a:rPr lang="ru-RU" sz="2000" dirty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на городскую площадь, которая пред царскими воротами.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И </a:t>
            </a:r>
            <a:r>
              <a:rPr lang="ru-RU" sz="2000" dirty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рассказал ему </a:t>
            </a:r>
            <a:r>
              <a:rPr lang="ru-RU" sz="2000" dirty="0" err="1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lang="ru-RU" sz="2000" dirty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обо всем, что с ним случилось, и об определенном числе серебра, которое обещал Аман отвесить в казну царскую за Иудеев, чтобы истребить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их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»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(Есфирь 4:5-7)</a:t>
            </a:r>
            <a:endParaRPr lang="ru-RU" sz="20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Мардохей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 – 5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272808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Перечислите родословную</a:t>
            </a:r>
            <a:r>
              <a:rPr kumimoji="0" lang="ru-RU" sz="2600" b="0" i="0" u="none" strike="noStrike" kern="1200" cap="none" spc="0" normalizeH="0" noProof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воспитателя </a:t>
            </a:r>
            <a:r>
              <a:rPr lang="ru-RU" sz="2600" dirty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Е</a:t>
            </a:r>
            <a:r>
              <a:rPr kumimoji="0" lang="ru-RU" sz="2600" b="0" i="0" u="none" strike="noStrike" kern="1200" cap="none" spc="0" normalizeH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сфирь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140968"/>
            <a:ext cx="7344816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«Был в Сузах, городе престольном, один </a:t>
            </a:r>
            <a:r>
              <a:rPr lang="ru-RU" sz="26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Иудеянин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имя его </a:t>
            </a:r>
            <a:r>
              <a:rPr lang="ru-RU" sz="26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сын </a:t>
            </a:r>
            <a:r>
              <a:rPr lang="ru-RU" sz="26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Иаира</a:t>
            </a: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6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сын</a:t>
            </a: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26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Семея</a:t>
            </a: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6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сын</a:t>
            </a: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Киса, из колена Вениаминова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» 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</a:rPr>
              <a:t>(Есфирь 2:5)</a:t>
            </a:r>
            <a:endParaRPr lang="ru-RU" sz="26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Мардохей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 – 6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70485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Как и сколько раз была отмечена помощь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Мардохея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в раскрытия заговора против царя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140968"/>
            <a:ext cx="7776864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Запись в книге дневных записей, почесть царя</a:t>
            </a: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«И было вписано о благодеянии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Мардохея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в книгу дневных записей у царя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»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(Есфирь 2:23)</a:t>
            </a: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«И сказал царь: какая дана почесть и отличие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</a:rPr>
              <a:t>Мардохею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 за это? И сказали отроки царя, служившие при нем: ничего не сделано ему…  взял Аман одеяние и коня и облек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</a:rPr>
              <a:t>Мардохея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, и вывел его на коне на городскую площадь и провозгласил пред ним: так делается тому человеку, которого царь хочет отличить почестью!» (Есфирь 6:3,11)</a:t>
            </a:r>
            <a:endParaRPr lang="ru-RU" sz="20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Мардохей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 – 7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70485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Что сказал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Есфири на высказанное ею опасение относительно своей участи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140968"/>
            <a:ext cx="7776864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«И сказал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в ответ Есфири: не думай, что ты одна спасешься в доме царском из всех Иудеев. Если ты промолчишь в это время, то свобода и избавление придет для Иудеев из другого места, а ты и дом отца твоего погибнете. И кто знает, не для такого ли времени ты и достигла достоинства царского?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4:13,14)</a:t>
            </a:r>
            <a:endParaRPr lang="ru-RU" sz="20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Мардохей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 – 8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70485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Что сказала Аману его жена, когда узнала, что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из племени Иудеев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140968"/>
            <a:ext cx="7776864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«…если из племени Иудеев </a:t>
            </a:r>
            <a:r>
              <a:rPr lang="ru-RU" sz="26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из-за которого ты начал падать, то не пересилишь его, а наверно падешь пред ним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</a:rPr>
              <a:t>» (Есфирь 6:13)</a:t>
            </a:r>
            <a:endParaRPr lang="ru-RU" sz="26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4048" y="2060848"/>
            <a:ext cx="1152128" cy="720079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422100"/>
                </a:solidFill>
                <a:latin typeface="a_AlgeriusBlw" pitchFamily="82" charset="-52"/>
              </a:rPr>
              <a:t>1 тур</a:t>
            </a:r>
            <a:endParaRPr lang="ru-RU" sz="2400" dirty="0">
              <a:solidFill>
                <a:srgbClr val="422100"/>
              </a:solidFill>
              <a:latin typeface="a_AlgeriusBlw" pitchFamily="82" charset="-52"/>
            </a:endParaRPr>
          </a:p>
        </p:txBody>
      </p:sp>
      <p:pic>
        <p:nvPicPr>
          <p:cNvPr id="4" name="Рисунок 3" descr="the_bible_esther.jpg"/>
          <p:cNvPicPr>
            <a:picLocks noChangeAspect="1"/>
          </p:cNvPicPr>
          <p:nvPr/>
        </p:nvPicPr>
        <p:blipFill>
          <a:blip r:embed="rId2" cstate="print"/>
          <a:srcRect t="22700"/>
          <a:stretch>
            <a:fillRect/>
          </a:stretch>
        </p:blipFill>
        <p:spPr>
          <a:xfrm>
            <a:off x="395536" y="1700808"/>
            <a:ext cx="3960440" cy="3992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4048" y="2708920"/>
            <a:ext cx="1152128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2 тур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a_AlgeriusBlw" pitchFamily="82" charset="-52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32040" y="3501008"/>
            <a:ext cx="432048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Конкурс для зрителей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a_AlgeriusBlw" pitchFamily="82" charset="-52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076056" y="4221088"/>
            <a:ext cx="2088232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Супер-тур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a_AlgeriusBlw" pitchFamily="82" charset="-52"/>
              <a:ea typeface="+mj-ea"/>
              <a:cs typeface="+mj-cs"/>
            </a:endParaRPr>
          </a:p>
        </p:txBody>
      </p:sp>
      <p:sp>
        <p:nvSpPr>
          <p:cNvPr id="8" name="Управляющая кнопка: в конец 7">
            <a:hlinkClick r:id="rId3" action="ppaction://hlinksldjump" highlightClick="1"/>
          </p:cNvPr>
          <p:cNvSpPr/>
          <p:nvPr/>
        </p:nvSpPr>
        <p:spPr>
          <a:xfrm>
            <a:off x="4499992" y="2132856"/>
            <a:ext cx="432048" cy="432048"/>
          </a:xfrm>
          <a:prstGeom prst="actionButtonE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в конец 8">
            <a:hlinkClick r:id="rId4" action="ppaction://hlinksldjump" highlightClick="1"/>
          </p:cNvPr>
          <p:cNvSpPr/>
          <p:nvPr/>
        </p:nvSpPr>
        <p:spPr>
          <a:xfrm>
            <a:off x="4499992" y="2852936"/>
            <a:ext cx="432048" cy="432048"/>
          </a:xfrm>
          <a:prstGeom prst="actionButtonE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 конец 9">
            <a:hlinkClick r:id="rId5" action="ppaction://hlinksldjump" highlightClick="1"/>
          </p:cNvPr>
          <p:cNvSpPr/>
          <p:nvPr/>
        </p:nvSpPr>
        <p:spPr>
          <a:xfrm>
            <a:off x="4499992" y="3645024"/>
            <a:ext cx="432048" cy="432048"/>
          </a:xfrm>
          <a:prstGeom prst="actionButtonE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 конец 10">
            <a:hlinkClick r:id="rId6" action="ppaction://hlinksldjump" highlightClick="1"/>
          </p:cNvPr>
          <p:cNvSpPr/>
          <p:nvPr/>
        </p:nvSpPr>
        <p:spPr>
          <a:xfrm>
            <a:off x="4499992" y="4365104"/>
            <a:ext cx="432048" cy="432048"/>
          </a:xfrm>
          <a:prstGeom prst="actionButtonEn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Интриги – 1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70485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 звали евнухов, которые сообщила Есфирь царю от имени </a:t>
            </a:r>
            <a:r>
              <a:rPr lang="ru-RU" sz="26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Мардохея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замышлявших убить царя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573016"/>
            <a:ext cx="7920880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Гавафа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и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Фарра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«В это время, как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сидел у ворот царских, два царских евнуха,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Гавафа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и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Фарра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оберегавшие порог, озлобились и замышляли наложить руку на царя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Артаксеркса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. Узнав о том,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сообщил царице Есфири, а Есфирь сказала царю от имени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Мардохея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</a:rPr>
              <a:t>» (Есфирь 2:21,22)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Интриги – 2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70485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 распорядился царь имением Амана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852936"/>
            <a:ext cx="7920880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«В тот день царь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Артаксеркс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отдал царице Есфири дом Амана, врага Иудеев; а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вошел пред лице царя, ибо Есфирь объявила, что он для нее. И снял царь перстень свой, который он отнял у Амана, и отдал его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Мардохею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; Есфирь же поставила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Мардохея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смотрителем над домом Амана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</a:rPr>
              <a:t>» (Есфирь 8:1,2)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Интриги – 3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70485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Какой совет дала жена Аману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852936"/>
            <a:ext cx="7920880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«И сказала ему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Зерешь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жена его, и все друзья его: пусть приготовят дерево вышиною в пятьдесят локтей, и утром скажи царю, чтобы повесили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Мардохея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на нем, и тогда весело иди на пир с царем. И понравилось это слово Аману, и он приготовил дерево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</a:rPr>
              <a:t>» (Есфирь 5:14)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Интриги – 4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70485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 отреагировал царь, когда услышал от Есфири о заговоре против царицы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852936"/>
            <a:ext cx="7920880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2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 царь встал во гневе своем </a:t>
            </a:r>
            <a:r>
              <a:rPr lang="ru-RU" sz="22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с пира и пошел в сад при дворце; Аман же остался умолять о жизни своей царицу Есфирь, ибо видел, что определена ему злая участь от царя. Когда царь возвратился из сада при дворце в дом пира, Аман был припавшим к ложу, на котором находилась Есфирь. И сказал царь: даже и насиловать царицу хочет в доме у меня! Слово вышло из уст царя, — и накрыли лице Аману… И повесили Амана на дереве, которое он приготовил для </a:t>
            </a:r>
            <a:r>
              <a:rPr lang="ru-RU" sz="22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Мардохея</a:t>
            </a:r>
            <a:r>
              <a:rPr lang="ru-RU" sz="22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. И гнев царя утих</a:t>
            </a:r>
            <a:r>
              <a:rPr lang="ru-RU" sz="2200" dirty="0" smtClean="0">
                <a:solidFill>
                  <a:srgbClr val="422100"/>
                </a:solidFill>
                <a:latin typeface="Comic Sans MS" pitchFamily="66" charset="0"/>
              </a:rPr>
              <a:t>» (Есфирь 7:7,8,11)</a:t>
            </a:r>
            <a:endParaRPr lang="ru-RU" sz="22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Интриги – 5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70485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 звали евнуха, который сказал царю о том, что задумал Аман против </a:t>
            </a:r>
            <a:r>
              <a:rPr lang="ru-RU" sz="26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Мардохея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140968"/>
            <a:ext cx="7920880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Харбона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2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</a:t>
            </a:r>
            <a:r>
              <a:rPr lang="ru-RU" sz="22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И сказал </a:t>
            </a:r>
            <a:r>
              <a:rPr lang="ru-RU" sz="2200" dirty="0" err="1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Харбона</a:t>
            </a:r>
            <a:r>
              <a:rPr lang="ru-RU" sz="22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, один из евнухов при царе: вот и дерево, которое приготовил Аман для </a:t>
            </a:r>
            <a:r>
              <a:rPr lang="ru-RU" sz="2200" dirty="0" err="1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Мардохея</a:t>
            </a:r>
            <a:r>
              <a:rPr lang="ru-RU" sz="22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, говорившего доброе для царя, стоит у дома Амана, вышиною в пятьдесят локтей. И сказал царь: повесьте его на нем</a:t>
            </a:r>
            <a:r>
              <a:rPr lang="ru-RU" sz="2200" dirty="0" smtClean="0">
                <a:solidFill>
                  <a:srgbClr val="422100"/>
                </a:solidFill>
                <a:latin typeface="Comic Sans MS" pitchFamily="66" charset="0"/>
              </a:rPr>
              <a:t>» (Есфирь 7:9)</a:t>
            </a:r>
            <a:endParaRPr lang="ru-RU" sz="22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Интриги – 6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70485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В чем обвинил Аман народ Есфири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140968"/>
            <a:ext cx="7920880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</a:t>
            </a:r>
            <a:r>
              <a:rPr lang="ru-RU" sz="24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И сказал Аман царю </a:t>
            </a:r>
            <a:r>
              <a:rPr lang="ru-RU" sz="2400" dirty="0" err="1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Артаксерксу</a:t>
            </a:r>
            <a:r>
              <a:rPr lang="ru-RU" sz="24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: есть один народ, разбросанный и рассеянный между народами по всем областям царства твоего;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 законы их отличны от законов всех народов, и законов царя они не выполняют</a:t>
            </a:r>
            <a:r>
              <a:rPr lang="ru-RU" sz="24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; и царю не следует так оставлять их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</a:rPr>
              <a:t>» (Есфирь 3:8)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Интриги – 7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128792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Сколько времени Аман вынашивал план мести 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140968"/>
            <a:ext cx="7920880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почти 12 месяцев (1 год)</a:t>
            </a:r>
          </a:p>
          <a:p>
            <a:pPr lvl="0">
              <a:spcBef>
                <a:spcPct val="0"/>
              </a:spcBef>
            </a:pP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В первый месяц</a:t>
            </a:r>
            <a:r>
              <a:rPr lang="ru-RU" sz="24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, который есть месяц Нисан…и бросали </a:t>
            </a:r>
            <a:r>
              <a:rPr lang="ru-RU" sz="2400" dirty="0" err="1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пур</a:t>
            </a:r>
            <a:r>
              <a:rPr lang="ru-RU" sz="24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, то есть жребий, пред лицом Амана изо дня в день и из месяца в месяц,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 пал жребий на двенадцатый месяц, то есть на месяц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Адар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</a:rPr>
              <a:t>» (Есфирь 3:8)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Интриги – 8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128792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Чего не хватало Аману в жизни по его словам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852936"/>
            <a:ext cx="7920880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2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</a:t>
            </a:r>
            <a:r>
              <a:rPr lang="ru-RU" sz="22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И рассказывал им Аман о великом богатстве своем и о множестве сыновей своих и обо всем том, как возвеличил его царь и как вознес его над князьями и слугами царскими. И сказал Аман: да и царица Есфирь никого не позвала с царем на пир, который она приготовила, кроме меня; так и на завтра я зван к ней с царем.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Но всего этого не довольно для меня, доколе я вижу </a:t>
            </a:r>
            <a:r>
              <a:rPr lang="ru-RU" sz="22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Мардохея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22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Иудеянина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сидящим у ворот царских</a:t>
            </a:r>
            <a:r>
              <a:rPr lang="ru-RU" sz="2200" dirty="0" smtClean="0">
                <a:solidFill>
                  <a:srgbClr val="422100"/>
                </a:solidFill>
                <a:latin typeface="Comic Sans MS" pitchFamily="66" charset="0"/>
              </a:rPr>
              <a:t>» (Есфирь 5:11-13)</a:t>
            </a:r>
            <a:endParaRPr lang="ru-RU" sz="22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2420888"/>
          <a:ext cx="7992882" cy="1828800"/>
        </p:xfrm>
        <a:graphic>
          <a:graphicData uri="http://schemas.openxmlformats.org/drawingml/2006/table">
            <a:tbl>
              <a:tblPr firstRow="1" bandRow="1">
                <a:solidFill>
                  <a:schemeClr val="accent2">
                    <a:lumMod val="50000"/>
                  </a:schemeClr>
                </a:solidFill>
                <a:tableStyleId>{16D9F66E-5EB9-4882-86FB-DCBF35E3C3E4}</a:tableStyleId>
              </a:tblPr>
              <a:tblGrid>
                <a:gridCol w="3312368"/>
                <a:gridCol w="648072"/>
                <a:gridCol w="576064"/>
                <a:gridCol w="576064"/>
                <a:gridCol w="576064"/>
                <a:gridCol w="576064"/>
                <a:gridCol w="576064"/>
                <a:gridCol w="576064"/>
                <a:gridCol w="57605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Категория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5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5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5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5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10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10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10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10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baseline="0" dirty="0" smtClean="0">
                          <a:ln w="1905"/>
                          <a:solidFill>
                            <a:srgbClr val="6633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</a:rPr>
                        <a:t>Иудейский народ</a:t>
                      </a:r>
                      <a:endParaRPr lang="ru-RU" sz="2400" b="1" cap="none" spc="0" baseline="0" dirty="0">
                        <a:ln w="1905"/>
                        <a:solidFill>
                          <a:srgbClr val="6633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2" action="ppaction://hlinksldjump"/>
                        </a:rPr>
                        <a:t>1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3" action="ppaction://hlinksldjump"/>
                        </a:rPr>
                        <a:t>2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4" action="ppaction://hlinksldjump"/>
                        </a:rPr>
                        <a:t>3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5" action="ppaction://hlinksldjump"/>
                        </a:rPr>
                        <a:t>4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6" action="ppaction://hlinksldjump"/>
                        </a:rPr>
                        <a:t>5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7" action="ppaction://hlinksldjump"/>
                        </a:rPr>
                        <a:t>6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8" action="ppaction://hlinksldjump"/>
                        </a:rPr>
                        <a:t>7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9" action="ppaction://hlinksldjump"/>
                        </a:rPr>
                        <a:t>8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baseline="0" dirty="0" smtClean="0">
                          <a:ln w="1905"/>
                          <a:solidFill>
                            <a:srgbClr val="6633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</a:rPr>
                        <a:t>Светское общество</a:t>
                      </a:r>
                      <a:endParaRPr lang="ru-RU" sz="2400" b="1" cap="none" spc="0" baseline="0" dirty="0">
                        <a:ln w="1905"/>
                        <a:solidFill>
                          <a:srgbClr val="6633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0" action="ppaction://hlinksldjump"/>
                        </a:rPr>
                        <a:t>1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1" action="ppaction://hlinksldjump"/>
                        </a:rPr>
                        <a:t>2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2" action="ppaction://hlinksldjump"/>
                        </a:rPr>
                        <a:t>3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3" action="ppaction://hlinksldjump"/>
                        </a:rPr>
                        <a:t>4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4" action="ppaction://hlinksldjump"/>
                        </a:rPr>
                        <a:t>5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5" action="ppaction://hlinksldjump"/>
                        </a:rPr>
                        <a:t>6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6" action="ppaction://hlinksldjump"/>
                        </a:rPr>
                        <a:t>7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7" action="ppaction://hlinksldjump"/>
                        </a:rPr>
                        <a:t>8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baseline="0" dirty="0" smtClean="0">
                          <a:ln w="1905"/>
                          <a:solidFill>
                            <a:srgbClr val="6633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</a:rPr>
                        <a:t>Есфирь и царь</a:t>
                      </a:r>
                      <a:endParaRPr lang="ru-RU" sz="2400" b="1" cap="none" spc="0" baseline="0" dirty="0">
                        <a:ln w="1905"/>
                        <a:solidFill>
                          <a:srgbClr val="6633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8" action="ppaction://hlinksldjump"/>
                        </a:rPr>
                        <a:t>1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9" action="ppaction://hlinksldjump"/>
                        </a:rPr>
                        <a:t>2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20" action="ppaction://hlinksldjump"/>
                        </a:rPr>
                        <a:t>3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21" action="ppaction://hlinksldjump"/>
                        </a:rPr>
                        <a:t>4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22" action="ppaction://hlinksldjump"/>
                        </a:rPr>
                        <a:t>5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23" action="ppaction://hlinksldjump"/>
                        </a:rPr>
                        <a:t>6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24" action="ppaction://hlinksldjump"/>
                        </a:rPr>
                        <a:t>7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25" action="ppaction://hlinksldjump"/>
                        </a:rPr>
                        <a:t>8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340769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2 тур</a:t>
            </a:r>
          </a:p>
        </p:txBody>
      </p:sp>
      <p:sp>
        <p:nvSpPr>
          <p:cNvPr id="8" name="Управляющая кнопка: домой 7">
            <a:hlinkClick r:id="rId26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Иудейский народ – 1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128792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Какова была реакция Иудейского народа на изданный Аманом указ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852936"/>
            <a:ext cx="7920880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2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</a:t>
            </a:r>
            <a:r>
              <a:rPr lang="ru-RU" sz="22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Когда </a:t>
            </a:r>
            <a:r>
              <a:rPr lang="ru-RU" sz="2200" dirty="0" err="1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lang="ru-RU" sz="22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 узнал все, что делалось, разодрал одежды свои и возложил на себя вретище и пепел, и вышел на средину города и взывал с воплем великим и горьким. И дошел до царских ворот, так как нельзя было входить в царские ворота во вретище. Равно и во всякой области и месте, куда только доходило повеление царя и указ его,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было большое сетование у Иудеев, и пост, и плач, и вопль; вретище и пепел служили постелью для многих</a:t>
            </a:r>
            <a:r>
              <a:rPr lang="ru-RU" sz="2200" dirty="0" smtClean="0">
                <a:solidFill>
                  <a:srgbClr val="422100"/>
                </a:solidFill>
                <a:latin typeface="Comic Sans MS" pitchFamily="66" charset="0"/>
              </a:rPr>
              <a:t>» (Есфирь 4:1-3)</a:t>
            </a:r>
            <a:endParaRPr lang="ru-RU" sz="22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2420888"/>
          <a:ext cx="7992882" cy="1828800"/>
        </p:xfrm>
        <a:graphic>
          <a:graphicData uri="http://schemas.openxmlformats.org/drawingml/2006/table">
            <a:tbl>
              <a:tblPr firstRow="1" bandRow="1">
                <a:solidFill>
                  <a:schemeClr val="accent2">
                    <a:lumMod val="50000"/>
                  </a:schemeClr>
                </a:solidFill>
                <a:tableStyleId>{16D9F66E-5EB9-4882-86FB-DCBF35E3C3E4}</a:tableStyleId>
              </a:tblPr>
              <a:tblGrid>
                <a:gridCol w="3312368"/>
                <a:gridCol w="648072"/>
                <a:gridCol w="576064"/>
                <a:gridCol w="576064"/>
                <a:gridCol w="576064"/>
                <a:gridCol w="576064"/>
                <a:gridCol w="576064"/>
                <a:gridCol w="576064"/>
                <a:gridCol w="57605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Категория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5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5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5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5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10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10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10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geriusBlw" pitchFamily="82" charset="-52"/>
                        </a:rPr>
                        <a:t>10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geriusBlw" pitchFamily="82" charset="-5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baseline="0" dirty="0" smtClean="0">
                          <a:ln w="1905"/>
                          <a:solidFill>
                            <a:srgbClr val="6633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</a:rPr>
                        <a:t>Есфирь</a:t>
                      </a:r>
                      <a:endParaRPr lang="ru-RU" sz="2400" b="1" cap="none" spc="0" baseline="0" dirty="0">
                        <a:ln w="1905"/>
                        <a:solidFill>
                          <a:srgbClr val="6633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2" action="ppaction://hlinksldjump"/>
                        </a:rPr>
                        <a:t>1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3" action="ppaction://hlinksldjump"/>
                        </a:rPr>
                        <a:t>2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4" action="ppaction://hlinksldjump"/>
                        </a:rPr>
                        <a:t>3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5" action="ppaction://hlinksldjump"/>
                        </a:rPr>
                        <a:t>4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6" action="ppaction://hlinksldjump"/>
                        </a:rPr>
                        <a:t>5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7" action="ppaction://hlinksldjump"/>
                        </a:rPr>
                        <a:t>6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8" action="ppaction://hlinksldjump"/>
                        </a:rPr>
                        <a:t>7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9" action="ppaction://hlinksldjump"/>
                        </a:rPr>
                        <a:t>8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baseline="0" dirty="0" err="1" smtClean="0">
                          <a:ln w="1905"/>
                          <a:solidFill>
                            <a:srgbClr val="6633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</a:rPr>
                        <a:t>Мардохей</a:t>
                      </a:r>
                      <a:endParaRPr lang="ru-RU" sz="2400" b="1" cap="none" spc="0" baseline="0" dirty="0">
                        <a:ln w="1905"/>
                        <a:solidFill>
                          <a:srgbClr val="6633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0" action="ppaction://hlinksldjump"/>
                        </a:rPr>
                        <a:t>1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1" action="ppaction://hlinksldjump"/>
                        </a:rPr>
                        <a:t>2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2" action="ppaction://hlinksldjump"/>
                        </a:rPr>
                        <a:t>3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3" action="ppaction://hlinksldjump"/>
                        </a:rPr>
                        <a:t>4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4" action="ppaction://hlinksldjump"/>
                        </a:rPr>
                        <a:t>5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5" action="ppaction://hlinksldjump"/>
                        </a:rPr>
                        <a:t>6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6" action="ppaction://hlinksldjump"/>
                        </a:rPr>
                        <a:t>7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7" action="ppaction://hlinksldjump"/>
                        </a:rPr>
                        <a:t>8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baseline="0" dirty="0" smtClean="0">
                          <a:ln w="1905"/>
                          <a:solidFill>
                            <a:srgbClr val="663300"/>
                          </a:soli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</a:rPr>
                        <a:t>Интриги</a:t>
                      </a:r>
                      <a:endParaRPr lang="ru-RU" sz="2400" b="1" cap="none" spc="0" baseline="0" dirty="0">
                        <a:ln w="1905"/>
                        <a:solidFill>
                          <a:srgbClr val="663300"/>
                        </a:soli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8" action="ppaction://hlinksldjump"/>
                        </a:rPr>
                        <a:t>1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19" action="ppaction://hlinksldjump"/>
                        </a:rPr>
                        <a:t>2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20" action="ppaction://hlinksldjump"/>
                        </a:rPr>
                        <a:t>3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21" action="ppaction://hlinksldjump"/>
                        </a:rPr>
                        <a:t>4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22" action="ppaction://hlinksldjump"/>
                        </a:rPr>
                        <a:t>5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23" action="ppaction://hlinksldjump"/>
                        </a:rPr>
                        <a:t>6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24" action="ppaction://hlinksldjump"/>
                        </a:rPr>
                        <a:t>7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a_AlternaRg" pitchFamily="34" charset="-52"/>
                          <a:hlinkClick r:id="rId25" action="ppaction://hlinksldjump"/>
                        </a:rPr>
                        <a:t>8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a_AlternaRg" pitchFamily="34" charset="-5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340769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1 тур</a:t>
            </a:r>
          </a:p>
        </p:txBody>
      </p:sp>
      <p:sp>
        <p:nvSpPr>
          <p:cNvPr id="9" name="Управляющая кнопка: домой 8">
            <a:hlinkClick r:id="rId26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Иудейский народ – 2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128792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 отреагировали Иудеи на выход указа о защите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068960"/>
            <a:ext cx="7560840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2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</a:t>
            </a:r>
            <a:r>
              <a:rPr lang="ru-RU" sz="22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А у Иудеев было тогда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освещение и радость, и веселье, и торжество</a:t>
            </a:r>
            <a:r>
              <a:rPr lang="ru-RU" sz="22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. И во всякой области и во всяком городе, во всяком месте, куда только доходило повеление царя и указ его,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была радость у Иудеев и веселье, пиршество и праздничный день</a:t>
            </a:r>
            <a:r>
              <a:rPr lang="ru-RU" sz="2200" dirty="0" smtClean="0">
                <a:solidFill>
                  <a:srgbClr val="422100"/>
                </a:solidFill>
                <a:latin typeface="Comic Sans MS" pitchFamily="66" charset="0"/>
              </a:rPr>
              <a:t>» (Есфирь 8:16,17)</a:t>
            </a:r>
            <a:endParaRPr lang="ru-RU" sz="22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Иудейский народ – 3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128792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Сколько человек было умерщвлено в городе Сузы Иудеями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068960"/>
            <a:ext cx="7560840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800 человек</a:t>
            </a:r>
          </a:p>
          <a:p>
            <a:pPr lvl="0">
              <a:spcBef>
                <a:spcPct val="0"/>
              </a:spcBef>
            </a:pPr>
            <a:r>
              <a:rPr lang="ru-RU" sz="22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</a:t>
            </a:r>
            <a:r>
              <a:rPr lang="ru-RU" sz="22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И сказал царь царице Есфири: в Сузах, городе престольном, умертвили Иудеи и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погубили пятьсот человек и десятерых сыновей Амана</a:t>
            </a:r>
            <a:r>
              <a:rPr lang="ru-RU" sz="22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… И собрались Иудеи, которые в Сузах, также и в четырнадцатый день месяца </a:t>
            </a:r>
            <a:r>
              <a:rPr lang="ru-RU" sz="2200" dirty="0" err="1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Адара</a:t>
            </a:r>
            <a:r>
              <a:rPr lang="ru-RU" sz="22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 и умертвили в Сузах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триста человек…</a:t>
            </a:r>
            <a:r>
              <a:rPr lang="ru-RU" sz="22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2200" dirty="0" smtClean="0">
                <a:solidFill>
                  <a:srgbClr val="422100"/>
                </a:solidFill>
                <a:latin typeface="Comic Sans MS" pitchFamily="66" charset="0"/>
              </a:rPr>
              <a:t>» (Есфирь 8:16,17)</a:t>
            </a:r>
            <a:endParaRPr lang="ru-RU" sz="22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Иудейский народ – 4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128792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Какой праздник установили Есфирь и </a:t>
            </a:r>
            <a:r>
              <a:rPr lang="ru-RU" sz="26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в честь освобождения Иудеев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924944"/>
            <a:ext cx="7704856" cy="237626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Пурим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</a:t>
            </a:r>
            <a:r>
              <a:rPr lang="ru-RU" sz="20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постановили Иудеи и приняли на себя и на детей своих и на всех, присоединяющихся к ним, </a:t>
            </a:r>
            <a:r>
              <a:rPr lang="ru-RU" sz="2000" dirty="0" err="1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неотменно</a:t>
            </a:r>
            <a:r>
              <a:rPr lang="ru-RU" sz="20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, чтобы праздновать эти два дня, по предписанному о них и в свое для них время, каждый </a:t>
            </a:r>
            <a:r>
              <a:rPr lang="ru-RU" sz="2000" dirty="0" err="1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год;и</a:t>
            </a:r>
            <a:r>
              <a:rPr lang="ru-RU" sz="20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 чтобы дни эти были памятны и празднуемы во все роды в каждом племени, в каждой области и в каждом городе; и чтобы дни эти </a:t>
            </a:r>
            <a:r>
              <a:rPr lang="ru-RU" sz="2000" dirty="0" err="1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Пурим</a:t>
            </a:r>
            <a:r>
              <a:rPr lang="ru-RU" sz="20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 не отменялись у Иудеев, и память о них не исчезла у детей их. Написала также царица Есфирь, дочь </a:t>
            </a:r>
            <a:r>
              <a:rPr lang="ru-RU" sz="2000" dirty="0" err="1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Абихаила</a:t>
            </a:r>
            <a:r>
              <a:rPr lang="ru-RU" sz="20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, и </a:t>
            </a:r>
            <a:r>
              <a:rPr lang="ru-RU" sz="2000" dirty="0" err="1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lang="ru-RU" sz="20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2000" dirty="0" err="1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Иудеянин</a:t>
            </a:r>
            <a:r>
              <a:rPr lang="ru-RU" sz="20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, со всею настойчивостью, чтобы исполняли это новое письмо о </a:t>
            </a:r>
            <a:r>
              <a:rPr lang="ru-RU" sz="2000" dirty="0" err="1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Пуриме</a:t>
            </a:r>
            <a:r>
              <a:rPr lang="ru-RU" sz="20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;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9:27-29)</a:t>
            </a:r>
            <a:endParaRPr lang="ru-RU" sz="20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Иудейский народ – 5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Сколько было погибших от руки Иудеев, когда они встали на защиту своей жизни, по всей стране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356992"/>
            <a:ext cx="7704856" cy="194421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75 800 человек</a:t>
            </a: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«…</a:t>
            </a:r>
            <a:r>
              <a:rPr lang="ru-RU" sz="20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в Сузах, городе престольном, умертвили Иудеи и погубили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пятьсот человек </a:t>
            </a:r>
            <a:r>
              <a:rPr lang="ru-RU" sz="20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и десятерых сыновей Амана;.. И собрались Иудеи, которые в Сузах, также и в четырнадцатый день месяца </a:t>
            </a:r>
            <a:r>
              <a:rPr lang="ru-RU" sz="2000" dirty="0" err="1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Адара</a:t>
            </a:r>
            <a:r>
              <a:rPr lang="ru-RU" sz="20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 и умертвили в Сузах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триста человек</a:t>
            </a:r>
            <a:r>
              <a:rPr lang="ru-RU" sz="20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,.. И прочие Иудеи, находившиеся в царских областях, собрались, чтобы стать на защиту жизни своей и быть покойными от врагов своих, и умертвили из неприятелей своих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семьдесят пять тысяч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9:12,15,16)</a:t>
            </a:r>
            <a:endParaRPr lang="ru-RU" sz="20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Иудейский народ – 6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 отреагировало население </a:t>
            </a:r>
            <a:r>
              <a:rPr lang="ru-RU" sz="26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Мидо-Персии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на указ о защите Иудеев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068960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«…</a:t>
            </a:r>
            <a:r>
              <a:rPr lang="ru-RU" sz="20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И многие из народов страны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сделались Иудеями</a:t>
            </a:r>
            <a:r>
              <a:rPr lang="ru-RU" sz="2000" dirty="0" smtClean="0">
                <a:solidFill>
                  <a:srgbClr val="462300"/>
                </a:solidFill>
                <a:latin typeface="Comic Sans MS" pitchFamily="66" charset="0"/>
                <a:ea typeface="+mj-ea"/>
                <a:cs typeface="+mj-cs"/>
              </a:rPr>
              <a:t>, потому что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напал на них страх пред Иудеями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8:17)</a:t>
            </a: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«собрались Иудеи в городах своих по всем областям царя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</a:rPr>
              <a:t>Артаксеркса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, чтобы наложить руку на зложелателей своих; и никто не мог устоять пред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</a:rPr>
              <a:t>лицем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 их,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потому что страх пред ними напал на все народы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9:2)</a:t>
            </a:r>
            <a:endParaRPr lang="ru-RU" sz="20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Иудейский народ – 7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Что позволялось делать Иудеям в свою защиту, согласно царскому указу, но они не делали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429000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«том, что царь позволяет Иудеям, находящимся во всяком городе, собраться и стать на защиту жизни своей, истребить, убить и погубить всех сильных в народе и в области, которые во вражде с ними, детей и жен,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 имение их разграбить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8:11)</a:t>
            </a: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«И прочие Иудеи, находившиеся в царских областях, собрались, чтобы стать на защиту жизни своей…,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а на грабеж не простерли руки своей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9:16)</a:t>
            </a:r>
            <a:endParaRPr lang="ru-RU" sz="20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Иудейский народ – 8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Сколько лет прошло с момента избрания Есфири царицей до издания указа об уничтожении Иудеев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429000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5 лет</a:t>
            </a: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«И взята была Есфирь к царю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Артаксерксу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в царский дом его, в десятом месяце, то есть в месяце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Тебефе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в седьмой год его царствования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2:16)</a:t>
            </a: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«…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 двенадцатый год царя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Артаксеркса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, и бросали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</a:rPr>
              <a:t>пур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, то есть жребий, пред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</a:rPr>
              <a:t>лицем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 Амана изо дня в день и из месяца в месяц…» (Есфирь 3:7)</a:t>
            </a:r>
            <a:endParaRPr lang="ru-RU" sz="20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Светское общество – 1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После издания указа об истреблении Иудеев как вел себя царь и народ в столице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429000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«Объявлен был указ и в Сузах, престольном городе; и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царь и Аман сидели и пили, а город Сузы был в смятении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» 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</a:rPr>
              <a:t>(Есфирь 3:15)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Светское общество – 2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Кто был приглашен на царский пир во дворец и сколько он длился?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068960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«в третий год своего царствования он сделал пир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для всех князей своих и для служащих при нем, для главных начальников войска Персидского и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Мидийского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для правителей областей своих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 показывая великое богатство царства своего и отличный блеск величия своего в течение многих дней,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ста восьмидесяти дней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» 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</a:rPr>
              <a:t>(Есфирь 1:3,4)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Светское общество – 3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Чем занималась </a:t>
            </a:r>
            <a:r>
              <a:rPr lang="ru-RU" sz="26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Астинь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во время семидневного пира?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068960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«И царица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Астинь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сделала также пир для женщин 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в царском доме царя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Артаксеркса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» 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</a:rPr>
              <a:t>(Есфирь 1:9)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Есфирь - 1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27584" y="2060848"/>
            <a:ext cx="6480720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Какое второе имя Есфирь?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99592" y="3573016"/>
            <a:ext cx="6480720" cy="151216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Гадасса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«И был он воспитателем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Гадассы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, - она же Есфирь,..» (Есфирь 2:7)</a:t>
            </a: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Светское общество – 4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484784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Какие обвинения послужили основанием для приговора </a:t>
            </a:r>
            <a:r>
              <a:rPr lang="ru-RU" sz="26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Астинь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996952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«И сказал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Мемухан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пред лицом царя и князей: не пред царем одним виновна царица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Астинь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а пред всеми князьями и пред всеми народами, которые по всем областям царя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Артаксеркса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;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потому что поступок царицы дойдет до всех жен, и они будут пренебрегать мужьями своими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... Теперь княгини Персидские и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Мидийские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которые услышат о поступке царицы, будут то же говорить всем князьям царя; и пренебрежения и огорчения будет довольно»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(Есфирь 1:16-18)</a:t>
            </a:r>
            <a:endParaRPr lang="ru-RU" sz="20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Светское общество – 5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484784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Процитируйте приговор, вынесенный </a:t>
            </a:r>
            <a:r>
              <a:rPr lang="ru-RU" sz="26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Астинь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996952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«Если благоугодно царю, пусть выйдет от него царское постановление и впишется в законы Персидские и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Мидийские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и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не отменяется, о том, что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Астинь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не будет входить пред лице царя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Артаксеркса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 а царское достоинство ее царь передаст другой, которая лучше ее 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» 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</a:rPr>
              <a:t>(Есфирь 1:19)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Светское общество – 6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484784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 звали князей, приближенных к </a:t>
            </a:r>
            <a:r>
              <a:rPr lang="ru-RU" sz="26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Артаксерксу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996952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«приближенными же к нему тогда были: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Каршена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Шефар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Адмафа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Фарсис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Мерес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Марсена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Мемухан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— семь князей Персидских и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Мидийских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которые могли видеть лице царя и сидели первыми в царстве: » 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</a:rPr>
              <a:t>(Есфирь 1:14)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Светское общество – 7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484784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 звали евнухов, которых послали за царицей </a:t>
            </a:r>
            <a:r>
              <a:rPr lang="ru-RU" sz="26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Астинь</a:t>
            </a: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996952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«В седьмой день, когда развеселилось сердце царя от вина, он сказал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Мегуману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Бизфе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Харбоне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Бигфе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и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Авагфе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Зефару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Каркасу 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— семи евнухам, служившим пред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лицем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царя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Артаксеркса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чтобы они привели царицу </a:t>
            </a:r>
            <a:r>
              <a:rPr lang="ru-RU" sz="24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Астинь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пред лице царя в венце царском для того, чтобы показать народам и князьям красоту ее; потому что она была очень красива» 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</a:rPr>
              <a:t>(Есфирь 1:10,11)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Светское общество – 8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412776"/>
            <a:ext cx="7632848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Опишите пир для народа: где проходил, как был оформлен, что подавали, сколько времени длился?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67544" y="2420888"/>
            <a:ext cx="7992888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«По окончании сих дней, сделал царь для народа своего… от большого до малого, пир семидневный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на садовом дворе дома царского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.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Белые, бумажные и яхонтового цвета шерстяные ткани, прикрепленные виссонными и пурпуровыми шнурами, висели на серебряных кольцах и мраморных столбах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.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Золотые и серебряные ложа были на помосте, устланном камнями зеленого цвета и мрамором, и перламутром, и камнями черного цвета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. Напитки подаваемы были в золотых сосудах и сосудах разнообразных, ценою в тридцать тысяч талантов;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 вина царского было множество, по богатству царя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. Питье шло чинно, никто не принуждал, потому что царь дал такое приказание всем управляющим в доме его, чтобы делали по воле каждого»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(Есфирь 1:5-8)</a:t>
            </a:r>
            <a:endParaRPr lang="ru-RU" sz="20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Есфирь и царь – 1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484784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Сколько девиц готовили Есфирь к встрече с царем?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996952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7</a:t>
            </a:r>
          </a:p>
          <a:p>
            <a:pPr lvl="0">
              <a:spcBef>
                <a:spcPct val="0"/>
              </a:spcBef>
            </a:pP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«И понравилась эта девица глазам его и приобрела у него благоволение, и он поспешил …и приставить к ней семь девиц, достойных быть при ней, из дома царского…» 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</a:rPr>
              <a:t>(Есфирь 2:9)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Есфирь и царь – 2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484784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Сколько раз Есфирь приглашала к себе на пир царя и Амана?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996952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2 раза</a:t>
            </a: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«И сказала Есфирь: если царю благоугодно,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пусть придет царь с Аманом сегодня на пир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который я приготовила ему»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(Есфирь 5;4)</a:t>
            </a: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«если я нашла благоволение в очах царя, и если царю благоугодно удовлетворить желание мое и исполнить просьбу мою,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то пусть царь с Аманом придет на пир, который я приготовлю для них, и завтра я исполню слово царя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5:8)</a:t>
            </a:r>
            <a:endParaRPr lang="ru-RU" sz="20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Есфирь и царь – 3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484784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В чем обвинила царица Есфирь Амана?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564904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«И отвечала царица Есфирь и сказала: если я нашла благоволение в очах твоих, царь, и если царю благоугодно, то да будут дарованы мне жизнь моя, по желанию моему, и народ мой, по просьбе моей!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Ибо проданы мы, я и народ мой, на истребление, убиение и погибель.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Если бы мы проданы были в рабы и рабыни, я молчала бы, хотя враг не вознаградил бы ущерба царя. И отвечал царь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Артаксеркс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и сказал царице Есфири: кто это такой, и где тот, который отважился в сердце своем сделать так? И сказала Есфирь: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враг и неприятель — этот злобный Аман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!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7:3-6)</a:t>
            </a:r>
            <a:endParaRPr lang="ru-RU" sz="20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Есфирь и царь – 4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484784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В чем выражалась просьба Есфири о сыновьях Амана?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996952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«И сказала Есфирь: если царю благоугодно, то пусть бы позволено было Иудеям, которые в Сузах, делать то же и завтра, что сегодня, и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десятерых сыновей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Амановых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пусть бы повесили на дереве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</a:rPr>
              <a:t>» (Есфирь 9:13)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Есфирь и царь – 5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484784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 просила Есфирь лишить силы указ Амана?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708920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«и сказала: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если царю благоугодно, и если я нашла благоволение пред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лицем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 его, и справедливо дело сие пред лицом царя, и нравлюсь я очам его, то пусть было бы написано, чтобы возвращены были письма по замыслу Амана, сына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Амадафа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Вугеянина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 писанные им об истреблении Иудеев во всех областях царя; ибо, как я могу видеть бедствие, которое постигнет народ мой, и как я могу видеть погибель родных моих?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8:5,6)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Есфирь - 2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772816"/>
            <a:ext cx="7272808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Как было отмечено избрание Есфирь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на престол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284984"/>
            <a:ext cx="7344816" cy="266429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«И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сделал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царь большой пир 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для всех князей своих и для служащих при нем, - пир ради Есфири, и 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сделал льготу областям и роздал дары 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с царственною щедростью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» (Есфирь 2:18)</a:t>
            </a: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Есфирь и царь – 6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484784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Сколько раз царь простирал скипетр к Есфири, выражая ей свое благорасположение?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996952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2 раза</a:t>
            </a: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«И простер царь к Есфири золотой скипетр, который был в руке его, и подошла Есфирь и коснулась конца скипетра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5:2)</a:t>
            </a: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«И простер царь к Есфири золотой скипетр; и поднялась Есфирь, и стала пред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</a:rPr>
              <a:t>лицем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 царя» (Есфирь 8:4)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Есфирь и царь – 7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484784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 отреагировал царь на появление Есфири при дворе?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708920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«…Когда царь увидел царицу Есфирь, стоящую на дворе,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она нашла милость в глазах его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.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 простер царь к Есфири золотой скипетр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который был в руке его, и подошла Есфирь и коснулась конца скипетра… сказал царь Есфири при питье вина: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какое желание твое? оно будет удовлетворено; и какая просьба твоя? хотя бы до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полуцарства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 она будет исполнена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5:1,2,6)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Есфирь и царь – 8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484784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В чем проявилась мудрость поведения царицы Есфирь, когда она пошла к царю просить за народ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708920"/>
            <a:ext cx="7704856" cy="187220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Красиво оделась, встала у входа, ласково пригласила на пир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«На третий день Есфирь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оделась по-царски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 стала она на внутреннем дворе царского дома, перед домом царя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; царь же сидел тогда на царском престоле своем, в царском доме, прямо против входа в дом, когда царь увидел царицу Есфирь, стоящую на дворе, она нашла милость в глазах его… И сказала Есфирь: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если царю благоугодно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пусть придет царь с Аманом сегодня на пир,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который я приготовила ему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5:1,4)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043608" y="1340768"/>
            <a:ext cx="691276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Конкурс для зрителей</a:t>
            </a:r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47664" y="2276872"/>
            <a:ext cx="100811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_AlgeriusBlw" pitchFamily="82" charset="-52"/>
                <a:hlinkClick r:id="rId3" action="ppaction://hlinksldjump"/>
              </a:rPr>
              <a:t>1</a:t>
            </a:r>
            <a:endParaRPr lang="ru-RU" sz="3200" dirty="0">
              <a:latin typeface="a_AlgeriusBlw" pitchFamily="82" charset="-52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547664" y="3645024"/>
            <a:ext cx="100811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_AlgeriusBlw" pitchFamily="82" charset="-52"/>
                <a:hlinkClick r:id="rId4" action="ppaction://hlinksldjump"/>
              </a:rPr>
              <a:t>4</a:t>
            </a:r>
            <a:endParaRPr lang="ru-RU" sz="3200" dirty="0">
              <a:latin typeface="a_AlgeriusBlw" pitchFamily="82" charset="-52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47664" y="4941168"/>
            <a:ext cx="100811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_AlgeriusBlw" pitchFamily="82" charset="-52"/>
                <a:hlinkClick r:id="rId5" action="ppaction://hlinksldjump"/>
              </a:rPr>
              <a:t>7</a:t>
            </a:r>
            <a:endParaRPr lang="ru-RU" sz="3200" dirty="0">
              <a:latin typeface="a_AlgeriusBlw" pitchFamily="82" charset="-52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707904" y="4941168"/>
            <a:ext cx="100811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_AlgeriusBlw" pitchFamily="82" charset="-52"/>
                <a:hlinkClick r:id="rId6" action="ppaction://hlinksldjump"/>
              </a:rPr>
              <a:t>8</a:t>
            </a:r>
            <a:endParaRPr lang="ru-RU" sz="3200" dirty="0">
              <a:latin typeface="a_AlgeriusBlw" pitchFamily="82" charset="-52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07904" y="3645024"/>
            <a:ext cx="100811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_AlgeriusBlw" pitchFamily="82" charset="-52"/>
                <a:hlinkClick r:id="rId7" action="ppaction://hlinksldjump"/>
              </a:rPr>
              <a:t>5</a:t>
            </a:r>
            <a:endParaRPr lang="ru-RU" sz="3200" dirty="0">
              <a:latin typeface="a_AlgeriusBlw" pitchFamily="82" charset="-52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07904" y="2276872"/>
            <a:ext cx="100811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_AlgeriusBlw" pitchFamily="82" charset="-52"/>
                <a:hlinkClick r:id="rId8" action="ppaction://hlinksldjump"/>
              </a:rPr>
              <a:t>2</a:t>
            </a:r>
            <a:endParaRPr lang="ru-RU" sz="3200" dirty="0">
              <a:latin typeface="a_AlgeriusBlw" pitchFamily="82" charset="-52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940152" y="4941168"/>
            <a:ext cx="100811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_AlgeriusBlw" pitchFamily="82" charset="-52"/>
                <a:hlinkClick r:id="rId9" action="ppaction://hlinksldjump"/>
              </a:rPr>
              <a:t>9</a:t>
            </a:r>
            <a:endParaRPr lang="ru-RU" sz="3200" dirty="0">
              <a:latin typeface="a_AlgeriusBlw" pitchFamily="82" charset="-52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940152" y="3645024"/>
            <a:ext cx="100811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_AlgeriusBlw" pitchFamily="82" charset="-52"/>
                <a:hlinkClick r:id="rId10" action="ppaction://hlinksldjump"/>
              </a:rPr>
              <a:t>6</a:t>
            </a:r>
            <a:endParaRPr lang="ru-RU" sz="3200" dirty="0">
              <a:latin typeface="a_AlgeriusBlw" pitchFamily="82" charset="-52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940152" y="2348880"/>
            <a:ext cx="100811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_AlgeriusBlw" pitchFamily="82" charset="-52"/>
                <a:hlinkClick r:id="rId11" action="ppaction://hlinksldjump"/>
              </a:rPr>
              <a:t>3</a:t>
            </a:r>
            <a:endParaRPr lang="ru-RU" sz="3200" dirty="0">
              <a:latin typeface="a_AlgeriusBlw" pitchFamily="82" charset="-5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Конкурс для зрителей - 1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700808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Назовите территорию, количество областей и столицу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мидоперсидского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государства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924944"/>
            <a:ext cx="7056784" cy="187220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«И было во дни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Артаксеркса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— этот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Артаксеркс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царствовал над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ста двадцатью семью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областями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от Индии и до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Ефиопии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,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—  в то время, как царь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Артаксеркс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сел на царский престол свой, что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в Сузах, городе престольном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1:1,2)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547664" y="1052736"/>
            <a:ext cx="5544616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Конкурс для зрителей - 2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700808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 звали жену Амана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924944"/>
            <a:ext cx="7056784" cy="187220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Зерешь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«Однако же скрепился Аман. А когда пришел в дом свой, то послал позвать друзей своих и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Зерешь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жену свою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5:10)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547664" y="1052736"/>
            <a:ext cx="5544616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Конкурс для зрителей - 3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700808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 звали руководителя стражи жен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924944"/>
            <a:ext cx="7056784" cy="187220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lang="ru-RU" sz="2600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Гегай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«…в дом жен под надзор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Гегая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царского евнуха, стража жен, и пусть бы выдавали им притиранья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2:3)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1052736"/>
            <a:ext cx="5616624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Конкурс для зрителей - 4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700808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Кто подал царю идею об избрании новой царицы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924944"/>
            <a:ext cx="7056784" cy="187220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«И сказали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отроки царя, служившие при нем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: пусть бы поискали царю молодых красивых девиц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2:2)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1052736"/>
            <a:ext cx="5616624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Конкурс для зрителей - 5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700808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В какой момент и при каких обстоятельствах впервые упоминается имя Господа в книге Есфирь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924944"/>
            <a:ext cx="7056784" cy="187220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«И сказала ему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Зерешь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жена его, и все друзья его: пусть приготовят дерево вышиною в пятьдесят локтей, и утром скажи царю, чтобы повесили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Мардохея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на нем, и тогда весело иди на пир с царем. И понравилось это слово Аману, и он приготовил дерево…В ту ночь Господь отнял сон от царя, и он велел принести памятную книгу дневных записей; и читали их пред царем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5:14, 6:1)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1052736"/>
            <a:ext cx="5616624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Конкурс для зрителей - 6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700808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Куда отправлялись женщины, отвергнутые царем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924944"/>
            <a:ext cx="7056784" cy="187220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«Вечером она входила и утром возвращалась в другой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дом женский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под надзор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Шаазгаза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царского евнуха,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стража наложниц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; и уже не входила к царю, разве только царь пожелал бы ее, и она призывалась бы по имени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2:14)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Есфирь - 3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772816"/>
            <a:ext cx="7272808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С какой трудностью столкнулась Есфирь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в исполнении просьбы </a:t>
            </a:r>
            <a:r>
              <a:rPr kumimoji="0" lang="ru-RU" sz="2600" b="0" i="0" u="none" strike="noStrike" kern="1200" cap="none" spc="0" normalizeH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Мардохея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о защите Иудеев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501008"/>
            <a:ext cx="7344816" cy="244827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«все служащие при царе и народы в областях царских знают, что всякому, и мужчине и женщине, кто войдет к царю во внутренний двор, не быв позван, один суд – смерть; только тот, к кому прострет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царь свой золотой скипетр, останется жив. А я не звана к царю вот уже тридцать дней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» (Есфирь 4:11)</a:t>
            </a: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1052736"/>
            <a:ext cx="5616624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Конкурс для зрителей - 7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700808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По каким критериям отбирались девушки для кастинга на должность царицы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924944"/>
            <a:ext cx="7056784" cy="187220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молодые и красивые</a:t>
            </a: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«и пусть бы назначил царь наблюдателей во все области своего царства, которые собрали бы всех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молодых девиц, красивых видом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в престольный город Сузы, в дом жен под надзор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Гегая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царского евнуха, стража жен, и пусть бы выдавали им притиранья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2:3)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403648" y="1052736"/>
            <a:ext cx="568863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Конкурс для зрителей - 8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700808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Что включала в себя подготовка девушек к встрече с царем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780928"/>
            <a:ext cx="7056784" cy="187220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«Когда наступало время каждой девице входить к царю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Артаксерксу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после того, как в течение двенадцати месяцев выполнено было над нею все, определенное женщинам, — ибо столько времени продолжались дни притиранья их: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шесть месяцев мирровым маслом и шесть месяцев ароматами и другими притираньями женскими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—тогда девица входила к царю.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Чего бы она ни потребовала, ей давали всё для выхода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из женского дома в дом царя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2:12,13)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1052736"/>
            <a:ext cx="5616624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Конкурс для зрителей - 9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700808"/>
            <a:ext cx="7344816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Как и где произошло оглашение приговора царицы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Астинь</a:t>
            </a:r>
            <a:r>
              <a:rPr lang="ru-RU" sz="24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780928"/>
            <a:ext cx="7056784" cy="187220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«…этот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Артаксеркс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царствовал над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ста двадцатью семью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областями от Индии и до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Ефиопии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,… — И послал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во все области царя письма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писанные в каждую область письменами ее и к каждому народу на языке его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, чтобы всякий муж был господином в доме своем, и чтобы это было объявлено каждому на природном языке его 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</a:rPr>
              <a:t>» (Есфирь 1:1,22)</a:t>
            </a:r>
            <a:endParaRPr lang="ru-RU" sz="24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700808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Супер-тур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a_AlgeriusBlw" pitchFamily="82" charset="-52"/>
              <a:ea typeface="+mj-ea"/>
              <a:cs typeface="+mj-cs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43608" y="2924944"/>
            <a:ext cx="100811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_AlgeriusBlw" pitchFamily="82" charset="-52"/>
                <a:hlinkClick r:id="rId2" action="ppaction://hlinksldjump"/>
              </a:rPr>
              <a:t>1</a:t>
            </a:r>
            <a:endParaRPr lang="ru-RU" sz="3200" dirty="0">
              <a:latin typeface="a_AlgeriusBlw" pitchFamily="82" charset="-52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15816" y="2924944"/>
            <a:ext cx="100811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_AlgeriusBlw" pitchFamily="82" charset="-52"/>
                <a:hlinkClick r:id="rId3" action="ppaction://hlinksldjump"/>
              </a:rPr>
              <a:t>2</a:t>
            </a:r>
            <a:endParaRPr lang="ru-RU" sz="3200" dirty="0">
              <a:latin typeface="a_AlgeriusBlw" pitchFamily="82" charset="-52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16016" y="2924944"/>
            <a:ext cx="100811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_AlgeriusBlw" pitchFamily="82" charset="-52"/>
                <a:hlinkClick r:id="rId4" action="ppaction://hlinksldjump"/>
              </a:rPr>
              <a:t>3</a:t>
            </a:r>
            <a:endParaRPr lang="ru-RU" sz="3200" dirty="0">
              <a:latin typeface="a_AlgeriusBlw" pitchFamily="82" charset="-52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516216" y="2924944"/>
            <a:ext cx="100811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_AlgeriusBlw" pitchFamily="82" charset="-52"/>
                <a:hlinkClick r:id="rId5" action="ppaction://hlinksldjump"/>
              </a:rPr>
              <a:t>4</a:t>
            </a:r>
            <a:endParaRPr lang="ru-RU" sz="3200" dirty="0">
              <a:latin typeface="a_AlgeriusBlw" pitchFamily="82" charset="-52"/>
            </a:endParaRPr>
          </a:p>
        </p:txBody>
      </p:sp>
      <p:sp>
        <p:nvSpPr>
          <p:cNvPr id="13" name="Управляющая кнопка: домой 12">
            <a:hlinkClick r:id="rId6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Супер-тур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 – 1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484784"/>
            <a:ext cx="6840760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Сколько и каких пиров описаны  в книге Есфирь?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780928"/>
            <a:ext cx="7704856" cy="25202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6 пиров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Пир для князей и главных начальников на 180 дней (Есфирь 1:3,4);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Семидневный пир для народа (Есфирь 1:5)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Пир царицы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Астинь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для женщин (Есфирь 1:9)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Пир в честь воцарения Есфири (Есфирь 2:18)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2 пира Есфири для царя и Амана (Есфирь 5:5, 7:1,2)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2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Супер-тур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 – 2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484784"/>
            <a:ext cx="7560840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Сколько встреч Есфири и царя описаны в книге? Перечислите их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276872"/>
            <a:ext cx="7704856" cy="223224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7 встреч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Встреча Есфири и Царя в царском доме, когда царь сделал Есфирь царицей (Есфирь 2:16,17);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Есфирь рассказала царю о заговоре против него (Есфирь 2:22)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Встреча с царем после поста и молитвы во дворе царского дома (Есфирь 5:1)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Встреча царя и Есфири на пире, приготовленном для царя (Есфирь 5:5)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Встреча царя и Есфири на пире, приготовленном для царя, на следующий день (Есфирь 7:1,2)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Встреча царя и Есфири с ее просьбой спасти Иудеев от указа Амана (Есфирь 8:4,5)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Встреча царя и Есфири с ее просьбой о сыновьях Амана (Есфирь 9:12)</a:t>
            </a:r>
            <a:endParaRPr lang="ru-RU" sz="2000" dirty="0">
              <a:solidFill>
                <a:srgbClr val="4221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2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Супер-тур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 – 3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484784"/>
            <a:ext cx="6840760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Сколько раз и при каких обстоятельствах упоминается число 7 в книге Есфирь</a:t>
            </a:r>
            <a:r>
              <a:rPr lang="ru-RU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780928"/>
            <a:ext cx="7704856" cy="302433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6 раз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7 дней длился пир для народа (Есфирь 1:5);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На 7-й день пира царь позвал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Астинь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(Есфирь 1:10)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7 евнухов послали за царицей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Астинь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(Есфирь 1:10)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Приближенными царя были 7 князей (Есфирь 1:14)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7 девиц выбрал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Гегай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для Есфири (Есфирь 2:9)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В 7-й год царствования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Артаксеркса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была выбрана Есфирь царицей (Есфирь 2:16)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2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763688" y="1052736"/>
            <a:ext cx="5328592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Супер-тур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 – 4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484784"/>
            <a:ext cx="6840760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Сколько и какие указы описаны в книге Есфирь?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2780928"/>
            <a:ext cx="7704856" cy="302433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5 указов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Указ царя о царице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Астинь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(Есфирь 1:19);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Указ царя о поклонении Аману (Есфирь 2:1-3)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Указ Амана против Иудеев (Есфирь 2:9,10)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Указ для Иудеев о защите своей жизни(Есфирь 8:11)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Указ о </a:t>
            </a:r>
            <a:r>
              <a:rPr lang="ru-RU" sz="2000" dirty="0" err="1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повешании</a:t>
            </a:r>
            <a:r>
              <a:rPr lang="ru-RU" sz="2000" dirty="0" smtClean="0">
                <a:solidFill>
                  <a:srgbClr val="422100"/>
                </a:solidFill>
                <a:latin typeface="Comic Sans MS" pitchFamily="66" charset="0"/>
                <a:ea typeface="+mj-ea"/>
                <a:cs typeface="+mj-cs"/>
              </a:rPr>
              <a:t> сыновей Амана(Есфирь 9:14)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2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Есфирь - 4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272808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Какое средство нашла Есфирь для преодоления трудности, связанной с обращением к царю с просьбой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717032"/>
            <a:ext cx="7344816" cy="266429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Пост и молитва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«пойди, собери всех Иудеев,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находящихся в Сузах, и поститесь ради меня, и не ешьте и не пейте три дня, ни днем, ни ночью, и я с служанками моими буду также поститься…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» (Есфирь 4:16)</a:t>
            </a: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Есфирь - 5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272808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Какая угроза нависла над царицей Есфирь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и почему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140968"/>
            <a:ext cx="7848872" cy="266429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не поклонился Аману, Аман решил истребить всех Иудеев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«и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все служащие при царе, которые были у царских ворот, кланялись и падали ниц пред Аманом, ибо так приказал царь. А </a:t>
            </a:r>
            <a:r>
              <a:rPr kumimoji="0" lang="ru-RU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не кланялся и не падал ниц… И когда увидел Аман, что </a:t>
            </a:r>
            <a:r>
              <a:rPr kumimoji="0" lang="ru-RU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Мардохей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не кланяется и не падает ниц пред ним, то исполнился гнева Аман. И показалось ему ничтожным наложить руку на одного </a:t>
            </a:r>
            <a:r>
              <a:rPr kumimoji="0" lang="ru-RU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Мардохея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;… задумал Аман истребить всех Иудеев»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(Есфирь 3:2-6)</a:t>
            </a: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979712" y="1052736"/>
            <a:ext cx="4752528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a_AlgeriusBlw" pitchFamily="82" charset="-52"/>
                <a:ea typeface="+mj-ea"/>
                <a:cs typeface="+mj-cs"/>
              </a:rPr>
              <a:t>Есфирь - 6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1628800"/>
            <a:ext cx="7272808" cy="108012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Вопрос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 чем выражалось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уважение Есфири к </a:t>
            </a:r>
            <a:r>
              <a:rPr kumimoji="0" lang="ru-RU" sz="2600" b="0" i="0" u="none" strike="noStrike" kern="1200" cap="none" spc="0" normalizeH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Мардохею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?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4221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1560" y="3140968"/>
            <a:ext cx="7488832" cy="2664296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Ответ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 послушании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«а слово 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Мардохея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Есфирь выполняла и теперь так же, как и тогда, когда была у него на воспитании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»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221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(Есфирь 2:20)</a:t>
            </a: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16416" y="5877272"/>
            <a:ext cx="648072" cy="648072"/>
          </a:xfrm>
          <a:prstGeom prst="actionButtonHom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ourgla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028384" y="1052736"/>
            <a:ext cx="976511" cy="151216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4909</Words>
  <Application>Microsoft Office PowerPoint</Application>
  <PresentationFormat>Экран (4:3)</PresentationFormat>
  <Paragraphs>424</Paragraphs>
  <Slides>67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67</vt:i4>
      </vt:variant>
    </vt:vector>
  </HeadingPairs>
  <TitlesOfParts>
    <vt:vector size="68" baseType="lpstr">
      <vt:lpstr>Тема Office</vt:lpstr>
      <vt:lpstr>Есфирь</vt:lpstr>
      <vt:lpstr>1 тур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Есфирь</dc:title>
  <dc:creator>Лена</dc:creator>
  <cp:lastModifiedBy>Лена</cp:lastModifiedBy>
  <cp:revision>122</cp:revision>
  <dcterms:created xsi:type="dcterms:W3CDTF">2016-03-21T10:35:57Z</dcterms:created>
  <dcterms:modified xsi:type="dcterms:W3CDTF">2016-03-22T02:32:14Z</dcterms:modified>
</cp:coreProperties>
</file>