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A"/>
    <a:srgbClr val="B888DC"/>
    <a:srgbClr val="9751CB"/>
    <a:srgbClr val="002D86"/>
    <a:srgbClr val="121596"/>
    <a:srgbClr val="070E65"/>
    <a:srgbClr val="DFDA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3B4B-A70A-4699-BCEF-C94215823D1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01B9-A390-4BFD-852A-8E4CDB428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3B4B-A70A-4699-BCEF-C94215823D1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01B9-A390-4BFD-852A-8E4CDB428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3B4B-A70A-4699-BCEF-C94215823D1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01B9-A390-4BFD-852A-8E4CDB428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3B4B-A70A-4699-BCEF-C94215823D1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01B9-A390-4BFD-852A-8E4CDB428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3B4B-A70A-4699-BCEF-C94215823D1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01B9-A390-4BFD-852A-8E4CDB428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3B4B-A70A-4699-BCEF-C94215823D1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01B9-A390-4BFD-852A-8E4CDB428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3B4B-A70A-4699-BCEF-C94215823D1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01B9-A390-4BFD-852A-8E4CDB428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3B4B-A70A-4699-BCEF-C94215823D1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01B9-A390-4BFD-852A-8E4CDB428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3B4B-A70A-4699-BCEF-C94215823D1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01B9-A390-4BFD-852A-8E4CDB428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3B4B-A70A-4699-BCEF-C94215823D1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01B9-A390-4BFD-852A-8E4CDB428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3B4B-A70A-4699-BCEF-C94215823D1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01B9-A390-4BFD-852A-8E4CDB428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070E65"/>
            </a:gs>
            <a:gs pos="70000">
              <a:srgbClr val="121596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23B4B-A70A-4699-BCEF-C94215823D1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C01B9-A390-4BFD-852A-8E4CDB428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slide" Target="slide3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9" Type="http://schemas.openxmlformats.org/officeDocument/2006/relationships/image" Target="../media/image2.png"/><Relationship Id="rId3" Type="http://schemas.openxmlformats.org/officeDocument/2006/relationships/slide" Target="slide4.xml"/><Relationship Id="rId21" Type="http://schemas.openxmlformats.org/officeDocument/2006/relationships/slide" Target="slide22.xml"/><Relationship Id="rId34" Type="http://schemas.openxmlformats.org/officeDocument/2006/relationships/slide" Target="slide35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33" Type="http://schemas.openxmlformats.org/officeDocument/2006/relationships/slide" Target="slide34.xml"/><Relationship Id="rId38" Type="http://schemas.openxmlformats.org/officeDocument/2006/relationships/slide" Target="slide1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slide" Target="slide30.xml"/><Relationship Id="rId1" Type="http://schemas.openxmlformats.org/officeDocument/2006/relationships/slideLayout" Target="../slideLayouts/slideLayout6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32" Type="http://schemas.openxmlformats.org/officeDocument/2006/relationships/slide" Target="slide33.xml"/><Relationship Id="rId37" Type="http://schemas.openxmlformats.org/officeDocument/2006/relationships/slide" Target="slide38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36" Type="http://schemas.openxmlformats.org/officeDocument/2006/relationships/slide" Target="slide37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31" Type="http://schemas.openxmlformats.org/officeDocument/2006/relationships/slide" Target="slide32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1.xml"/><Relationship Id="rId35" Type="http://schemas.openxmlformats.org/officeDocument/2006/relationships/slide" Target="slide3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3" Type="http://schemas.openxmlformats.org/officeDocument/2006/relationships/image" Target="../media/image2.png"/><Relationship Id="rId7" Type="http://schemas.openxmlformats.org/officeDocument/2006/relationships/slide" Target="slide44.xml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42.xml"/><Relationship Id="rId5" Type="http://schemas.openxmlformats.org/officeDocument/2006/relationships/slide" Target="slide41.xml"/><Relationship Id="rId4" Type="http://schemas.openxmlformats.org/officeDocument/2006/relationships/slide" Target="slide40.xml"/><Relationship Id="rId9" Type="http://schemas.openxmlformats.org/officeDocument/2006/relationships/slide" Target="slide4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slide" Target="slide53.xml"/><Relationship Id="rId13" Type="http://schemas.openxmlformats.org/officeDocument/2006/relationships/slide" Target="slide58.xml"/><Relationship Id="rId18" Type="http://schemas.openxmlformats.org/officeDocument/2006/relationships/slide" Target="slide63.xml"/><Relationship Id="rId26" Type="http://schemas.openxmlformats.org/officeDocument/2006/relationships/slide" Target="slide1.xml"/><Relationship Id="rId3" Type="http://schemas.openxmlformats.org/officeDocument/2006/relationships/slide" Target="slide48.xml"/><Relationship Id="rId21" Type="http://schemas.openxmlformats.org/officeDocument/2006/relationships/slide" Target="slide66.xml"/><Relationship Id="rId7" Type="http://schemas.openxmlformats.org/officeDocument/2006/relationships/slide" Target="slide52.xml"/><Relationship Id="rId12" Type="http://schemas.openxmlformats.org/officeDocument/2006/relationships/slide" Target="slide57.xml"/><Relationship Id="rId17" Type="http://schemas.openxmlformats.org/officeDocument/2006/relationships/slide" Target="slide62.xml"/><Relationship Id="rId25" Type="http://schemas.openxmlformats.org/officeDocument/2006/relationships/slide" Target="slide70.xml"/><Relationship Id="rId2" Type="http://schemas.openxmlformats.org/officeDocument/2006/relationships/slide" Target="slide47.xml"/><Relationship Id="rId16" Type="http://schemas.openxmlformats.org/officeDocument/2006/relationships/slide" Target="slide61.xml"/><Relationship Id="rId20" Type="http://schemas.openxmlformats.org/officeDocument/2006/relationships/slide" Target="slide65.xml"/><Relationship Id="rId1" Type="http://schemas.openxmlformats.org/officeDocument/2006/relationships/slideLayout" Target="../slideLayouts/slideLayout6.xml"/><Relationship Id="rId6" Type="http://schemas.openxmlformats.org/officeDocument/2006/relationships/slide" Target="slide51.xml"/><Relationship Id="rId11" Type="http://schemas.openxmlformats.org/officeDocument/2006/relationships/slide" Target="slide56.xml"/><Relationship Id="rId24" Type="http://schemas.openxmlformats.org/officeDocument/2006/relationships/slide" Target="slide69.xml"/><Relationship Id="rId5" Type="http://schemas.openxmlformats.org/officeDocument/2006/relationships/slide" Target="slide50.xml"/><Relationship Id="rId15" Type="http://schemas.openxmlformats.org/officeDocument/2006/relationships/slide" Target="slide60.xml"/><Relationship Id="rId23" Type="http://schemas.openxmlformats.org/officeDocument/2006/relationships/slide" Target="slide68.xml"/><Relationship Id="rId10" Type="http://schemas.openxmlformats.org/officeDocument/2006/relationships/slide" Target="slide55.xml"/><Relationship Id="rId19" Type="http://schemas.openxmlformats.org/officeDocument/2006/relationships/slide" Target="slide64.xml"/><Relationship Id="rId4" Type="http://schemas.openxmlformats.org/officeDocument/2006/relationships/slide" Target="slide49.xml"/><Relationship Id="rId9" Type="http://schemas.openxmlformats.org/officeDocument/2006/relationships/slide" Target="slide54.xml"/><Relationship Id="rId14" Type="http://schemas.openxmlformats.org/officeDocument/2006/relationships/slide" Target="slide59.xml"/><Relationship Id="rId22" Type="http://schemas.openxmlformats.org/officeDocument/2006/relationships/slide" Target="slide67.xml"/><Relationship Id="rId27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1475656" y="4509120"/>
            <a:ext cx="1584176" cy="720080"/>
          </a:xfrm>
          <a:prstGeom prst="roundRect">
            <a:avLst/>
          </a:prstGeom>
          <a:solidFill>
            <a:srgbClr val="002D86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1 тур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5724128" y="4509120"/>
            <a:ext cx="1584176" cy="720080"/>
          </a:xfrm>
          <a:prstGeom prst="roundRect">
            <a:avLst/>
          </a:prstGeom>
          <a:solidFill>
            <a:srgbClr val="002D86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3 тур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3563888" y="4509120"/>
            <a:ext cx="1584176" cy="720080"/>
          </a:xfrm>
          <a:prstGeom prst="roundRect">
            <a:avLst/>
          </a:prstGeom>
          <a:solidFill>
            <a:srgbClr val="002D86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2 тур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8" name="Picture 2" descr="C:\Users\Лена\Desktop\0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404664"/>
            <a:ext cx="5547008" cy="37444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Исаак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Ревекка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2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Сколько лет было Исааку, когда родились дети?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3284984"/>
            <a:ext cx="8147248" cy="2985195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 60 лет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«…Исаак же был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шестидесяти лет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когда они родились». (Быт.25:26)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Исаак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Ревекка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3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Что заповедал Исаак Иакову, подтверждая свое благословение?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3068960"/>
            <a:ext cx="8147248" cy="3240360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«И признал Исаак Иакова и благословил его, и заповедал ему и сказал: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не бери себе жены из дочерей </a:t>
            </a:r>
            <a:r>
              <a:rPr lang="ru-RU" sz="2400" u="sng" dirty="0" err="1" smtClean="0">
                <a:solidFill>
                  <a:srgbClr val="FFFF00"/>
                </a:solidFill>
                <a:latin typeface="Comic Sans MS" pitchFamily="66" charset="0"/>
              </a:rPr>
              <a:t>Ханаанских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; встань, пойди в Месопотамию, в дом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Вафуила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отца матери твоей, и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возьми себе жену оттуда, из дочерей </a:t>
            </a:r>
            <a:r>
              <a:rPr lang="ru-RU" sz="2400" u="sng" dirty="0" err="1" smtClean="0">
                <a:solidFill>
                  <a:srgbClr val="FFFF00"/>
                </a:solidFill>
                <a:latin typeface="Comic Sans MS" pitchFamily="66" charset="0"/>
              </a:rPr>
              <a:t>Лавана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брата матери твоей». (Быт. 28:1, 2)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Исаак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Ревекка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4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Во сколько лет женился Исаак?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3068960"/>
            <a:ext cx="8147248" cy="2160240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 40 лет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«Исаак же был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сорока лет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когда он взял себе в жену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Ревекку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,…». (Быт. 25:20)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Исаак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Ревекка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5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Почему старший сын Исаака взял себе в жены 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Махалафу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3068960"/>
            <a:ext cx="8147248" cy="2808312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«И увидел Исав, что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дочери </a:t>
            </a:r>
            <a:r>
              <a:rPr lang="ru-RU" sz="2400" u="sng" dirty="0" err="1" smtClean="0">
                <a:solidFill>
                  <a:srgbClr val="FFFF00"/>
                </a:solidFill>
                <a:latin typeface="Comic Sans MS" pitchFamily="66" charset="0"/>
              </a:rPr>
              <a:t>Ханаанские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 не угодны Исааку, отцу его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; и пошел Исав к Измаилу и взял себе жену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Махалафу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дочь Измаила, сына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Авраамова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сестру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Наваифову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сверх других жен своих». (Быт. 28:8,9)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Исаак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Ревекка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6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19256" cy="15121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Что предприняла 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Ревекка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, чтобы остановить вражду между детьми?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3068960"/>
            <a:ext cx="8147248" cy="352839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«… и призвала младшего сына своего Иакова, и сказала ему: вот, Исав, брат твой, грозит убить тебя; и теперь, сын мой, послушайся слов моих,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встань, беги к </a:t>
            </a:r>
            <a:r>
              <a:rPr lang="ru-RU" sz="2400" u="sng" dirty="0" err="1" smtClean="0">
                <a:solidFill>
                  <a:srgbClr val="FFFF00"/>
                </a:solidFill>
                <a:latin typeface="Comic Sans MS" pitchFamily="66" charset="0"/>
              </a:rPr>
              <a:t>Лавану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брату моему, в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Харан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и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поживи у него несколько времени, пока утолится ярость брата твоего, пока утолится гнев брата твоего на тебя, и он позабудет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что ты сделал ему: тогда я пошлю и возьму тебя оттуда,…». (Быт. 27:42-45)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Навал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Авигея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1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Какими особенностями отличалась 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Авигея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3068960"/>
            <a:ext cx="8147248" cy="3528392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«…эта женщина была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весьма умная и красивая лицом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». (1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Цар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. 25:3)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Навал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Авигея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2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В чем проявлялась мудрость 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Авигеи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в семейных отношениях?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2852936"/>
            <a:ext cx="8147248" cy="3744416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 знала в какой момент поговорить с мужем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«И пришла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Авигея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к Навалу,… он же был очень пьян;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и не сказала ему ни слова, ни большого, ни малого, до утра. Утром же, когда Навал отрезвился, жена его рассказала ему об этом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и замерло в нем сердце его, и стал он, как камень». (1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Цар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. 25:36,37)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Навал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Авигея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3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 относились слуги к хозяину?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2852936"/>
            <a:ext cx="8147248" cy="2736304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 боялись решать с ним вопросы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«итак подумай, посмотри, что делать; ибо неминуемо угрожает беда господину нашему и всему дому его, а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он человек злой, нельзя говорить с ним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». (1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Цар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. 25:17)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Навал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Авигея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4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Каким супругом был Навал?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2852936"/>
            <a:ext cx="8147248" cy="2736304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«…, а он человек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жестокий и злой нравом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; он был из рода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Халева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.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… ибо каково имя его, таков и он. Навал – имя его, и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безумие его с ним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». (1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Цар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. 25:3, 25)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Навал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Авигея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5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Какие шаги предприняла 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Авигея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, чтобы отвратить беду от своего дома?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2348880"/>
            <a:ext cx="8147248" cy="410445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«Тогда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Авигея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поспешно взяла двести хлебов, и два меха с вином, и пять овец приготовленных, и пять мер сушеных зерен, и сто связок изюму, и двести связок смокв, и навьючила на ослов, и сказала слугам своим: ступайте впереди меня, вот, я пойду за вами. А мужу своему Навалу ничего не сказала…Когда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Авигея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увидела Давида, то поспешила сойти с осла и пала пред Давидом на лицо свое и поклонилась до земли; и пала к ногам его и сказала: на мне грех, господин мой; позволь рабе твоей говорить в уши твои и послушай слов рабы твоей». (1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Цар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. 25:18,19, 23,24)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1 тур</a:t>
            </a:r>
            <a:endParaRPr lang="ru-RU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71600" y="2708920"/>
          <a:ext cx="7200796" cy="22250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736304"/>
                <a:gridCol w="744082"/>
                <a:gridCol w="744082"/>
                <a:gridCol w="744082"/>
                <a:gridCol w="744082"/>
                <a:gridCol w="744082"/>
                <a:gridCol w="7440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Адам и Ева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" action="ppaction://hlinksldjump"/>
                        </a:rPr>
                        <a:t>1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3" action="ppaction://hlinksldjump"/>
                        </a:rPr>
                        <a:t>2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4" action="ppaction://hlinksldjump"/>
                        </a:rPr>
                        <a:t>3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5" action="ppaction://hlinksldjump"/>
                        </a:rPr>
                        <a:t>4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6" action="ppaction://hlinksldjump"/>
                        </a:rPr>
                        <a:t>5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7" action="ppaction://hlinksldjump"/>
                        </a:rPr>
                        <a:t>6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Исаак и </a:t>
                      </a:r>
                      <a:r>
                        <a:rPr lang="ru-RU" b="1" dirty="0" err="1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Ревекка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8" action="ppaction://hlinksldjump"/>
                        </a:rPr>
                        <a:t>1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9" action="ppaction://hlinksldjump"/>
                        </a:rPr>
                        <a:t>2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0" action="ppaction://hlinksldjump"/>
                        </a:rPr>
                        <a:t>3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1" action="ppaction://hlinksldjump"/>
                        </a:rPr>
                        <a:t>4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2" action="ppaction://hlinksldjump"/>
                        </a:rPr>
                        <a:t>5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3" action="ppaction://hlinksldjump"/>
                        </a:rPr>
                        <a:t>6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Навал и </a:t>
                      </a:r>
                      <a:r>
                        <a:rPr lang="ru-RU" b="1" dirty="0" err="1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Авигея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4" action="ppaction://hlinksldjump"/>
                        </a:rPr>
                        <a:t>1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5" action="ppaction://hlinksldjump"/>
                        </a:rPr>
                        <a:t>2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6" action="ppaction://hlinksldjump"/>
                        </a:rPr>
                        <a:t>3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7" action="ppaction://hlinksldjump"/>
                        </a:rPr>
                        <a:t>4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8" action="ppaction://hlinksldjump"/>
                        </a:rPr>
                        <a:t>5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9" action="ppaction://hlinksldjump"/>
                        </a:rPr>
                        <a:t>6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Есфирь и </a:t>
                      </a:r>
                      <a:r>
                        <a:rPr lang="ru-RU" b="1" dirty="0" err="1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Артаксеркс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0" action="ppaction://hlinksldjump"/>
                        </a:rPr>
                        <a:t>1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1" action="ppaction://hlinksldjump"/>
                        </a:rPr>
                        <a:t>2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2" action="ppaction://hlinksldjump"/>
                        </a:rPr>
                        <a:t>3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3" action="ppaction://hlinksldjump"/>
                        </a:rPr>
                        <a:t>4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4" action="ppaction://hlinksldjump"/>
                        </a:rPr>
                        <a:t>5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5" action="ppaction://hlinksldjump"/>
                        </a:rPr>
                        <a:t>6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Осия</a:t>
                      </a:r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 и </a:t>
                      </a:r>
                      <a:r>
                        <a:rPr lang="ru-RU" b="1" dirty="0" err="1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Гомерь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6" action="ppaction://hlinksldjump"/>
                        </a:rPr>
                        <a:t>1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7" action="ppaction://hlinksldjump"/>
                        </a:rPr>
                        <a:t>2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8" action="ppaction://hlinksldjump"/>
                        </a:rPr>
                        <a:t>3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9" action="ppaction://hlinksldjump"/>
                        </a:rPr>
                        <a:t>4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30" action="ppaction://hlinksldjump"/>
                        </a:rPr>
                        <a:t>5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31" action="ppaction://hlinksldjump"/>
                        </a:rPr>
                        <a:t>6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Иосиф</a:t>
                      </a:r>
                      <a:r>
                        <a:rPr lang="ru-RU" b="1" baseline="0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 и Мария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32" action="ppaction://hlinksldjump"/>
                        </a:rPr>
                        <a:t>1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33" action="ppaction://hlinksldjump"/>
                        </a:rPr>
                        <a:t>2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34" action="ppaction://hlinksldjump"/>
                        </a:rPr>
                        <a:t>3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35" action="ppaction://hlinksldjump"/>
                        </a:rPr>
                        <a:t>4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36" action="ppaction://hlinksldjump"/>
                        </a:rPr>
                        <a:t>5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37" action="ppaction://hlinksldjump"/>
                        </a:rPr>
                        <a:t>6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Рисунок 5" descr="домик.png">
            <a:hlinkClick r:id="rId38" action="ppaction://hlinksldjump"/>
          </p:cNvPr>
          <p:cNvPicPr>
            <a:picLocks noChangeAspect="1"/>
          </p:cNvPicPr>
          <p:nvPr/>
        </p:nvPicPr>
        <p:blipFill>
          <a:blip r:embed="rId39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Навал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Авигея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6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Чем занимался Навал, когда жена старалась защитить от беды свой дом?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2852936"/>
            <a:ext cx="8147248" cy="3096344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«И пришла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Авигея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к Навалу, и вот,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у него пир в доме его, как пир царский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и сердце Навала было весело; он же был очень пьян…». (1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Цар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. 25:36)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Есфирь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Артаксеркс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1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 царь 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Артаксеркс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отпраздновал свое бракосочетание с Есфирью?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2852936"/>
            <a:ext cx="8147248" cy="3456384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«…и он возложил царский венец на голову ее и сделал ее царицею вместо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Астинь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.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И сделал царь большой пир для всех князей своих и для служащих при нем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- пир ради Есфири, и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сделал льготу областям и роздал дары с царственною щедростью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». (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Есф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. 2:17,18)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Есфирь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Артаксеркс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2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Какие отношения были у Есфири с ее родственниками после бракосочетания?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2852936"/>
            <a:ext cx="8147248" cy="3528392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«пойди, собери всех Иудеев, находящихся в Сузах, и поститесь ради меня, и не ешьте и не пейте три дня, ни днем, ни ночью, и я со служанками моими буду также поститься и потом пойду к царю, хотя это против закона, и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если погибнуть - погибну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». (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Есф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. 4:16)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Есфирь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Артаксеркс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3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Кто сообщил царю о заговоре против него?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2852936"/>
            <a:ext cx="8147248" cy="3096344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 Есфирь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«Узнав о том,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Мардохей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сообщил царице Есфири,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а Есфирь сказала царю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от имени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Мардохея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».        (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Есф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. 2:22)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Есфирь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Артаксеркс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4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6561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Какими действиями Есфирь старалась восстановить отношения с мужем после их охлаждения?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2852936"/>
            <a:ext cx="8147248" cy="352839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 Пост, красивый внешний вид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«пойди, собери всех Иудеев, находящихся в Сузах, и поститесь ради меня, и не ешьте и не пейте три дня, ни днем, ни ночью, и я со служанками моими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буду также поститься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и потом пойду к царю, хотя это против закона, и если погибнуть - погибну». (Есф.4:16)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«На третий день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Есфирь оделась по-царски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и стала она на внутреннем дворе царского дома,…» (Есф.5:1)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Есфирь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Артаксеркс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5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Какой срок Есфирь и 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Артаксеркс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не имели близких отношений?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3140968"/>
            <a:ext cx="8147248" cy="3096344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 30 дней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«… а я не звана к царю вот уже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тридцать дней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». 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(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Есф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. 4:11)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Есфирь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Артаксеркс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6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В чем обвинил 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Артаксеркс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Амана на семейном обеде?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2852936"/>
            <a:ext cx="8147248" cy="3528392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«Когда царь возвратился из сада при дворце в дом пира, Аман был припавшим к ложу, на котором находилась Есфирь. И сказал царь: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даже и насиловать царицу хочет в доме у меня! 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Слово вышло из уст царя,- и накрыли лицо Аману». 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(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Есф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. 7:8)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Осия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Гомерь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</a:t>
            </a:r>
            <a:r>
              <a:rPr lang="ru-RU" sz="3600" dirty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1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Кого ввел 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Осия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в свой дом после бракосочетания?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3212976"/>
            <a:ext cx="8147248" cy="3096344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 жену </a:t>
            </a:r>
            <a:r>
              <a:rPr lang="ru-RU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Гомерь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и ее детей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«…и сказал Господь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Осии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: иди, возьми себе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жену блудницу и детей блуда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;…». (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Осия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1:2)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Осия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Гомерь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2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 звали детей 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Осии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и 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Гомери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2852936"/>
            <a:ext cx="8147248" cy="3528392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 </a:t>
            </a:r>
            <a:r>
              <a:rPr lang="ru-RU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Изреель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</a:t>
            </a:r>
            <a:r>
              <a:rPr lang="ru-RU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Лорухама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</a:t>
            </a:r>
            <a:r>
              <a:rPr lang="ru-RU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Лоамми</a:t>
            </a:r>
            <a:endParaRPr lang="ru-RU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«…и она зачала и родила ему сына. И Господь сказал ему: нареки ему имя </a:t>
            </a:r>
            <a:r>
              <a:rPr lang="ru-RU" sz="2400" u="sng" dirty="0" err="1" smtClean="0">
                <a:solidFill>
                  <a:srgbClr val="FFFF00"/>
                </a:solidFill>
                <a:latin typeface="Comic Sans MS" pitchFamily="66" charset="0"/>
              </a:rPr>
              <a:t>Изреель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,…»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«И зачала еще, и родила дочь, и Он сказал ему: нареки ей имя </a:t>
            </a:r>
            <a:r>
              <a:rPr lang="ru-RU" sz="2400" u="sng" dirty="0" err="1" smtClean="0">
                <a:solidFill>
                  <a:srgbClr val="FFFF00"/>
                </a:solidFill>
                <a:latin typeface="Comic Sans MS" pitchFamily="66" charset="0"/>
              </a:rPr>
              <a:t>Лорухама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,…»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«…она зачала, и родила сына. И сказал Он: нареки ему имя </a:t>
            </a:r>
            <a:r>
              <a:rPr lang="ru-RU" sz="2400" u="sng" dirty="0" err="1" smtClean="0">
                <a:solidFill>
                  <a:srgbClr val="FFFF00"/>
                </a:solidFill>
                <a:latin typeface="Comic Sans MS" pitchFamily="66" charset="0"/>
              </a:rPr>
              <a:t>Лоамми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,…» (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Осия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1:3,4,6,8,9)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Осия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Гомерь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3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Каким было поведение жены и матери в семье 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Осии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3284984"/>
            <a:ext cx="8147248" cy="2016224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«Ибо </a:t>
            </a:r>
            <a:r>
              <a:rPr lang="ru-RU" sz="2400" u="sng" dirty="0" err="1" smtClean="0">
                <a:solidFill>
                  <a:srgbClr val="FFFF00"/>
                </a:solidFill>
                <a:latin typeface="Comic Sans MS" pitchFamily="66" charset="0"/>
              </a:rPr>
              <a:t>блудодействовала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 мать их 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и осрамила себя зачавшая их;…». (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Осия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2:5)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Адам и Ева – 1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В чем заключается благословение первой семьи?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3284984"/>
            <a:ext cx="8147248" cy="2985195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«И благословил их Бог и сказал им Бог: </a:t>
            </a:r>
            <a:r>
              <a:rPr lang="ru-RU" sz="2400" u="sng" dirty="0" smtClean="0">
                <a:solidFill>
                  <a:srgbClr val="DFDA00"/>
                </a:solidFill>
                <a:latin typeface="Comic Sans MS" pitchFamily="66" charset="0"/>
              </a:rPr>
              <a:t>плодитесь</a:t>
            </a:r>
            <a:r>
              <a:rPr lang="ru-RU" sz="2400" dirty="0" smtClean="0">
                <a:solidFill>
                  <a:srgbClr val="DFDA00"/>
                </a:solidFill>
                <a:latin typeface="Comic Sans MS" pitchFamily="66" charset="0"/>
              </a:rPr>
              <a:t> и </a:t>
            </a:r>
            <a:r>
              <a:rPr lang="ru-RU" sz="2400" u="sng" dirty="0" smtClean="0">
                <a:solidFill>
                  <a:srgbClr val="DFDA00"/>
                </a:solidFill>
                <a:latin typeface="Comic Sans MS" pitchFamily="66" charset="0"/>
              </a:rPr>
              <a:t>размножайтесь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и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наполняйте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землю, и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обладайте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ею, и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владычествуйте</a:t>
            </a:r>
            <a:r>
              <a:rPr lang="ru-RU" sz="24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над рыбами морскими и над птицами небесными, и над всяким животным, пресмыкающимся по земле». (Быт.1:28)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Осия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Гомерь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4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 выглядела 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Гомерь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, когда совращала других мужчин?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3212976"/>
            <a:ext cx="8147248" cy="2736304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«…, когда она кадила им и,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украсив себя серьгами и ожерельями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ходила за любовниками своими,…»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(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Осия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2:13)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Осия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Гомерь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5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Что ценила 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Гомерь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в мужчинах?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2852936"/>
            <a:ext cx="8147248" cy="3096344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«…ибо говорила: «пойду за любовниками моими, которые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дают мне хлеб и воду, шерсть и лен, елей и напитки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»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«это у меня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подарки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которые подарили мне любовники мои». (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Осия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2:5,12)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Осия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Гомерь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6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Какую цену уплатил 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Осия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, возвращая жену домой?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3284984"/>
            <a:ext cx="8147248" cy="2664296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«И приобрел я ее себе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за пятнадцать </a:t>
            </a:r>
            <a:r>
              <a:rPr lang="ru-RU" sz="2400" u="sng" dirty="0" err="1" smtClean="0">
                <a:solidFill>
                  <a:srgbClr val="FFFF00"/>
                </a:solidFill>
                <a:latin typeface="Comic Sans MS" pitchFamily="66" charset="0"/>
              </a:rPr>
              <a:t>серебреников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 и за </a:t>
            </a:r>
            <a:r>
              <a:rPr lang="ru-RU" sz="2400" u="sng" dirty="0" err="1" smtClean="0">
                <a:solidFill>
                  <a:srgbClr val="FFFF00"/>
                </a:solidFill>
                <a:latin typeface="Comic Sans MS" pitchFamily="66" charset="0"/>
              </a:rPr>
              <a:t>хомер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 ячменя и </a:t>
            </a:r>
            <a:r>
              <a:rPr lang="ru-RU" sz="2400" u="sng" dirty="0" err="1" smtClean="0">
                <a:solidFill>
                  <a:srgbClr val="FFFF00"/>
                </a:solidFill>
                <a:latin typeface="Comic Sans MS" pitchFamily="66" charset="0"/>
              </a:rPr>
              <a:t>полхомера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 ячменя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». (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Осия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3:2)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Иосиф и Мария – 1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В каких отношениях находились Иосиф и Мария, когда Марии явился Ангел?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3068960"/>
            <a:ext cx="8147248" cy="2880320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«В шестой же месяц послан был Ангел Гавриил от Бога в город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Галилейский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называемый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назарет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к Деве,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обрученной мужу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именем Иосифу, из дома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Давидова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; имя же Деве: Мария». (Лк. 1:26,27)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Иосиф и Мария – 2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 отреагировал Иосиф на беременность Марии?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3284984"/>
            <a:ext cx="8147248" cy="2664296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«Иосиф же муж ее, будучи праведен и не желая огласить ее,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хотел тайно отпустить ее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». (Мф.1:19)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Иосиф и Мария – 3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 отреагировала Мария на свою беременность?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3140968"/>
            <a:ext cx="8147248" cy="3096344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«И сказала Мария: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величит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душа моя Господа, и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возрадовался дух мой 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 Боге, Спасителе Моем, что призрел Он на смирение рабы Своей, ибо отныне будут ублажать меня все роды». 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(Лк. 1:46-48)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Иосиф и Мария – 4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 относились сводные братья к Иисусу Христу до распятия?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3284984"/>
            <a:ext cx="8147248" cy="2664296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«Ибо и братья Его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не веровали в Него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». (Ин.7:5)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Иосиф и Мария – 5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 относились братья к Иисусу Христу после распятия?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3140968"/>
            <a:ext cx="8147248" cy="2808312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Все они единодушно пребывали в молитве и молении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с некоторыми женами и Мариею, Матерью Иисуса, и я братьями Его». (Деян.1:14)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Иосиф и Мария – 6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Каким было финансовое положение семьи Иосифа и Марии? (подтверждение)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2996952"/>
            <a:ext cx="8147248" cy="3096344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«…чтобы всякий младенец мужеского пола, разверзающий ложесна, был посвящен Господу, и чтобы принести в жертву, по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реченому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в законе Господнем,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две горлицы или двух птенцов голубиных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». (Лк.2:23, 24)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2 тур</a:t>
            </a:r>
            <a:endParaRPr lang="ru-RU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6" name="Рисунок 5" descr="домик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1547664" y="1340768"/>
            <a:ext cx="6120680" cy="576064"/>
          </a:xfrm>
          <a:prstGeom prst="roundRect">
            <a:avLst/>
          </a:prstGeom>
          <a:solidFill>
            <a:srgbClr val="00339A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Адам и Ева – межличностный конфликт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1547664" y="2132856"/>
            <a:ext cx="6120680" cy="576064"/>
          </a:xfrm>
          <a:prstGeom prst="roundRect">
            <a:avLst/>
          </a:prstGeom>
          <a:solidFill>
            <a:srgbClr val="00339A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Исаак и </a:t>
            </a:r>
            <a:r>
              <a:rPr lang="ru-RU" sz="2000" b="1" dirty="0" err="1" smtClean="0">
                <a:latin typeface="Comic Sans MS" pitchFamily="66" charset="0"/>
              </a:rPr>
              <a:t>Ревекка</a:t>
            </a:r>
            <a:r>
              <a:rPr lang="ru-RU" sz="2000" b="1" dirty="0" smtClean="0">
                <a:latin typeface="Comic Sans MS" pitchFamily="66" charset="0"/>
              </a:rPr>
              <a:t> – любимчики в семье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8" name="Скругленный прямоугольник 7">
            <a:hlinkClick r:id="rId6" action="ppaction://hlinksldjump"/>
          </p:cNvPr>
          <p:cNvSpPr/>
          <p:nvPr/>
        </p:nvSpPr>
        <p:spPr>
          <a:xfrm>
            <a:off x="1547664" y="2924944"/>
            <a:ext cx="6120680" cy="576064"/>
          </a:xfrm>
          <a:prstGeom prst="roundRect">
            <a:avLst/>
          </a:prstGeom>
          <a:solidFill>
            <a:srgbClr val="00339A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Навал и </a:t>
            </a:r>
            <a:r>
              <a:rPr lang="ru-RU" sz="2000" b="1" dirty="0" err="1" smtClean="0">
                <a:latin typeface="Comic Sans MS" pitchFamily="66" charset="0"/>
              </a:rPr>
              <a:t>Авигея</a:t>
            </a:r>
            <a:r>
              <a:rPr lang="ru-RU" sz="2000" b="1" dirty="0" smtClean="0">
                <a:latin typeface="Comic Sans MS" pitchFamily="66" charset="0"/>
              </a:rPr>
              <a:t> - эгоизм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9" name="Скругленный прямоугольник 8">
            <a:hlinkClick r:id="rId7" action="ppaction://hlinksldjump"/>
          </p:cNvPr>
          <p:cNvSpPr/>
          <p:nvPr/>
        </p:nvSpPr>
        <p:spPr>
          <a:xfrm>
            <a:off x="1547664" y="4653136"/>
            <a:ext cx="6120680" cy="576064"/>
          </a:xfrm>
          <a:prstGeom prst="roundRect">
            <a:avLst/>
          </a:prstGeom>
          <a:solidFill>
            <a:srgbClr val="00339A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latin typeface="Comic Sans MS" pitchFamily="66" charset="0"/>
              </a:rPr>
              <a:t>Осия</a:t>
            </a:r>
            <a:r>
              <a:rPr lang="ru-RU" sz="2000" b="1" dirty="0" smtClean="0">
                <a:latin typeface="Comic Sans MS" pitchFamily="66" charset="0"/>
              </a:rPr>
              <a:t> и </a:t>
            </a:r>
            <a:r>
              <a:rPr lang="ru-RU" sz="2000" b="1" dirty="0" err="1" smtClean="0">
                <a:latin typeface="Comic Sans MS" pitchFamily="66" charset="0"/>
              </a:rPr>
              <a:t>Гомерь</a:t>
            </a:r>
            <a:r>
              <a:rPr lang="ru-RU" sz="2000" b="1" dirty="0" smtClean="0">
                <a:latin typeface="Comic Sans MS" pitchFamily="66" charset="0"/>
              </a:rPr>
              <a:t> - измена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1547664" y="3789040"/>
            <a:ext cx="6120680" cy="576064"/>
          </a:xfrm>
          <a:prstGeom prst="roundRect">
            <a:avLst/>
          </a:prstGeom>
          <a:solidFill>
            <a:srgbClr val="00339A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Есфирь и </a:t>
            </a:r>
            <a:r>
              <a:rPr lang="ru-RU" sz="2000" b="1" dirty="0" err="1" smtClean="0">
                <a:latin typeface="Comic Sans MS" pitchFamily="66" charset="0"/>
              </a:rPr>
              <a:t>Артаксеркс</a:t>
            </a:r>
            <a:r>
              <a:rPr lang="ru-RU" sz="2000" b="1" dirty="0" smtClean="0">
                <a:latin typeface="Comic Sans MS" pitchFamily="66" charset="0"/>
              </a:rPr>
              <a:t> – взаимоотношения с неверующим супругом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1" name="Скругленный прямоугольник 10">
            <a:hlinkClick r:id="rId9" action="ppaction://hlinksldjump"/>
          </p:cNvPr>
          <p:cNvSpPr/>
          <p:nvPr/>
        </p:nvSpPr>
        <p:spPr>
          <a:xfrm>
            <a:off x="1547664" y="5445224"/>
            <a:ext cx="6120680" cy="576064"/>
          </a:xfrm>
          <a:prstGeom prst="roundRect">
            <a:avLst/>
          </a:prstGeom>
          <a:solidFill>
            <a:srgbClr val="00339A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Иосиф и Мария – неродные дети</a:t>
            </a:r>
            <a:endParaRPr lang="ru-RU" sz="20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Адам и Ева – 2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Какими званиями наделил Бог Адама и Еву?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3284984"/>
            <a:ext cx="8147248" cy="2985195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«…она будет называться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женою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ибо взята от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мужа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». (Быт.2:23)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Адам и Ева – межличностный конфликт</a:t>
            </a:r>
            <a:endParaRPr lang="ru-RU" sz="2800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Какой межличностный конфликт возник между Адамом и Евой?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Как Бог разрешил этот конфликт?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Каковы последствия межличностного конфликта? Как долго длятся?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Исаак и </a:t>
            </a:r>
            <a:r>
              <a:rPr lang="ru-RU" sz="2800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Ревекка</a:t>
            </a:r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– любимчики в семье</a:t>
            </a:r>
            <a:endParaRPr lang="ru-RU" sz="2800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Какие черты характера могут развиться у детей, когда в семье есть любимчики?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К чему приводит, когда у родителей есть любимчики?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Благодаря чему произошло примирение между братьями?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Навал и </a:t>
            </a:r>
            <a:r>
              <a:rPr lang="ru-RU" sz="2800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Авигея</a:t>
            </a:r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- эгоизм</a:t>
            </a:r>
            <a:endParaRPr lang="ru-RU" sz="2800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Какой была атмосфера в семье Навала?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Как проявляется мудрость жены эгоистичного человека?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Какой урок можно вынести из того, как закончил свою жизнь Навал?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60648"/>
            <a:ext cx="7848872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Есфирь и </a:t>
            </a:r>
            <a:r>
              <a:rPr lang="ru-RU" sz="2800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Артаксеркс</a:t>
            </a:r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– взаимоотношения с неверующим супругом</a:t>
            </a:r>
            <a:endParaRPr lang="ru-RU" sz="2800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Каким должен быть внешний вид жены?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За что больше всего Есфирь ценила своего мужа?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В чем проявляется мудрость женщины, решающей серьезные вопросы с мужем?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60648"/>
            <a:ext cx="7848872" cy="1143000"/>
          </a:xfrm>
        </p:spPr>
        <p:txBody>
          <a:bodyPr>
            <a:noAutofit/>
          </a:bodyPr>
          <a:lstStyle/>
          <a:p>
            <a:r>
              <a:rPr lang="ru-RU" sz="2800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Осия</a:t>
            </a:r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и </a:t>
            </a:r>
            <a:r>
              <a:rPr lang="ru-RU" sz="2800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Гомерь</a:t>
            </a:r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– измена </a:t>
            </a:r>
            <a:endParaRPr lang="ru-RU" sz="2800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Как относился муж к жене, которая периодически ему изменяла?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Эмоциональные срывы одного из супругов из-за измены – это грех?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Как можно простить измену?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60648"/>
            <a:ext cx="7848872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Иосиф и Мария – неродные дети</a:t>
            </a:r>
            <a:endParaRPr lang="ru-RU" sz="2800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Как Мария относилась к детям Иосифа от первого брака?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Как относился Иосиф к неродному сыну?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Почему Иосиф поступал именно таким образом?</a:t>
            </a:r>
          </a:p>
          <a:p>
            <a:pPr marL="514350" indent="-514350">
              <a:lnSpc>
                <a:spcPct val="150000"/>
              </a:lnSpc>
              <a:buNone/>
            </a:pP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211144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Библейские правила взаимоотношений в семье</a:t>
            </a:r>
            <a:endParaRPr lang="ru-RU" sz="2800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27584" y="2996952"/>
          <a:ext cx="7200796" cy="175260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736304"/>
                <a:gridCol w="744082"/>
                <a:gridCol w="744082"/>
                <a:gridCol w="744082"/>
                <a:gridCol w="744082"/>
                <a:gridCol w="744082"/>
                <a:gridCol w="7440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Для каждого члена</a:t>
                      </a:r>
                      <a:r>
                        <a:rPr lang="ru-RU" b="1" baseline="0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 семьи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" action="ppaction://hlinksldjump"/>
                        </a:rPr>
                        <a:t>1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3" action="ppaction://hlinksldjump"/>
                        </a:rPr>
                        <a:t>2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4" action="ppaction://hlinksldjump"/>
                        </a:rPr>
                        <a:t>3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5" action="ppaction://hlinksldjump"/>
                        </a:rPr>
                        <a:t>4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6" action="ppaction://hlinksldjump"/>
                        </a:rPr>
                        <a:t>5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7" action="ppaction://hlinksldjump"/>
                        </a:rPr>
                        <a:t>6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baseline="0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Для супругов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8" action="ppaction://hlinksldjump"/>
                        </a:rPr>
                        <a:t>1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9" action="ppaction://hlinksldjump"/>
                        </a:rPr>
                        <a:t>2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0" action="ppaction://hlinksldjump"/>
                        </a:rPr>
                        <a:t>3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1" action="ppaction://hlinksldjump"/>
                        </a:rPr>
                        <a:t>4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2" action="ppaction://hlinksldjump"/>
                        </a:rPr>
                        <a:t>5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3" action="ppaction://hlinksldjump"/>
                        </a:rPr>
                        <a:t>6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Для родителей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4" action="ppaction://hlinksldjump"/>
                        </a:rPr>
                        <a:t>1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5" action="ppaction://hlinksldjump"/>
                        </a:rPr>
                        <a:t>2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6" action="ppaction://hlinksldjump"/>
                        </a:rPr>
                        <a:t>3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7" action="ppaction://hlinksldjump"/>
                        </a:rPr>
                        <a:t>4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8" action="ppaction://hlinksldjump"/>
                        </a:rPr>
                        <a:t>5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19" action="ppaction://hlinksldjump"/>
                        </a:rPr>
                        <a:t>6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</a:rPr>
                        <a:t>Для детей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0" action="ppaction://hlinksldjump"/>
                        </a:rPr>
                        <a:t>1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1" action="ppaction://hlinksldjump"/>
                        </a:rPr>
                        <a:t>2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2" action="ppaction://hlinksldjump"/>
                        </a:rPr>
                        <a:t>3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3" action="ppaction://hlinksldjump"/>
                        </a:rPr>
                        <a:t>4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4" action="ppaction://hlinksldjump"/>
                        </a:rPr>
                        <a:t>5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339A"/>
                          </a:solidFill>
                          <a:latin typeface="Comic Sans MS" pitchFamily="66" charset="0"/>
                          <a:cs typeface="Arial" pitchFamily="34" charset="0"/>
                          <a:hlinkClick r:id="rId25" action="ppaction://hlinksldjump"/>
                        </a:rPr>
                        <a:t>6</a:t>
                      </a:r>
                      <a:endParaRPr lang="ru-RU" b="1" dirty="0">
                        <a:solidFill>
                          <a:srgbClr val="00339A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Рисунок 5" descr="домик.png">
            <a:hlinkClick r:id="rId26" action="ppaction://hlinksldjump"/>
          </p:cNvPr>
          <p:cNvPicPr>
            <a:picLocks noChangeAspect="1"/>
          </p:cNvPicPr>
          <p:nvPr/>
        </p:nvPicPr>
        <p:blipFill>
          <a:blip r:embed="rId27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827584" y="1844824"/>
            <a:ext cx="7272808" cy="1468760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«………… ближнего ………., как ……………. себя» (Мф.22:39)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каждого члена семьи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1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683568" y="3789040"/>
            <a:ext cx="7560840" cy="146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«Возлюби ближнего своего, как самого себя» (Мф.22:39)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827584" y="1844824"/>
            <a:ext cx="7272808" cy="1468760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«По ……………  ………………. один другого …………. себя» (Фил.2:3)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каждого члена семьи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2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683568" y="3789040"/>
            <a:ext cx="7560840" cy="146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«По смиренномудрию почитайте один другого высшим себя» (Фил.2:3)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827584" y="1844824"/>
            <a:ext cx="7272808" cy="1468760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«Если …………….. с вашей ……………, будьте в …………. со …………… людьми» (Рим.12:18)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каждого члена семьи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3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683568" y="3789040"/>
            <a:ext cx="7560840" cy="146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«Если возможно с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вашей стороны, будьте в мире со всеми людьми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» (Рим.12:18)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Адам и Ева – 3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Из-за кого проклята земля?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3284984"/>
            <a:ext cx="8147248" cy="2985195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 из-за Адама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Адаму 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же сказал:…,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проклята земля за тебя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; со скорбью будешь питаться от нее во все дни жизни твоей» (Быт.3:17)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827584" y="1844824"/>
            <a:ext cx="7272808" cy="1468760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«……………. друг другу в …………….  …………….» (Еф.5:21)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каждого члена семьи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4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683568" y="3789040"/>
            <a:ext cx="7560840" cy="146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«повинуясь друг другу в страхе Божьем» (Еф.5:21)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827584" y="1628800"/>
            <a:ext cx="7272808" cy="2448272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«Слово Христово да вселяется в вас обильно, со всякою премудростью; ………………. и вразумляйте друг друга ……………, ……………… и духовными …………….., во благодати воспевая в …………….. ваших Господу» (Кол.3:16)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каждого члена семьи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5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4365104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«Слово Христово да вселяется в вас обильно, со всякою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премудростью; научайте и вразумляйте друг друга псалмами, славословием и духовными песнями, во благодати воспевая в сердцах ваших Господу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» (Кол.3:16)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827584" y="1628800"/>
            <a:ext cx="7272808" cy="2448272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«Кто хочет иметь …………, тот и сам должен быть ……………….; и бывает ……….., более ………………, нежели брат» (Притчи 18:24)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каждого члена семьи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6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4365104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«Кто хочет иметь друзей, тот и сам должен быть дружелюбным; и бывает друг,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более привязанный, нежели брат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» (Притчи 18:24)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827584" y="1628800"/>
            <a:ext cx="7272808" cy="2664296"/>
          </a:xfrm>
        </p:spPr>
        <p:txBody>
          <a:bodyPr>
            <a:normAutofit lnSpcReduction="10000"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«Не …………… друг от друга, разве по …………, на время, для упражнения в ………… и …………., а потом опять будьте вместе, чтобы не ………… вас ………… невоздержанием вашим» (1 Кор.7:5)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супругов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1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4365104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«Не уклоняйтесь друг от друга, разве по согласию, на время, для упражнения в посте и молитве, а потом опять будьте вместе, чтобы не искушал вас сатана невоздержанием вашим» (1 Кор.7:5)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827584" y="1628800"/>
            <a:ext cx="7272808" cy="2664296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«…………, повинуйтесь своим ………, как Господу.</a:t>
            </a:r>
          </a:p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…………., любите своих ………, как и ………….. возлюбил …………. и предал Себя за нее» (Еф.5:22,25)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супругов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2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4365104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«Жены, повинуйтесь своим мужьям, как Господу… Мужья,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любите своих жен, как и Христос возлюбил Церковь и предал Себя за нее»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(Еф.5:22,25)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827584" y="1628800"/>
            <a:ext cx="7272808" cy="2304256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«Потому ……………  ……………… отца своего и мать свою и ………………… к …………… своей; и будут одна ………….» (Быт.2:24)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супругов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3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4149080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«Потому оставит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человек отца своего и мать свою и прилепится к жене своей; и будут одна плоть»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(Быт.2:24)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827584" y="1628800"/>
            <a:ext cx="7272808" cy="2304256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«Непрестанная …………… в ………….. день и …………… жена ……………» (Притчи 27:15)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супругов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4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3645024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«Непрестанная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капель в дождливый день и сварливая жена равны»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(Притчи 27:15)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827584" y="1628800"/>
            <a:ext cx="7272808" cy="2304256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«Не …………………………….» (Исход 20:14)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супругов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5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3645024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«Не прелюбодействуй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»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(Исход 20:14)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827584" y="1628800"/>
            <a:ext cx="7272808" cy="2304256"/>
          </a:xfrm>
        </p:spPr>
        <p:txBody>
          <a:bodyPr>
            <a:normAutofit fontScale="92500"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«Не желай ………… ближнего твоего; не желай ……… ближнего твоего, ни ………… его, ни ………… его, ни ………. его, ни …………… его, ничего, что у ближнего твоего» (Исход 20:17)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супругов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6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827584" y="4149080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«Не желай дома ближнего твоего; не желай жены ближнего твоего, ни раба его, ни рабыни его, ни вола его, ни осла его, ничего, что у ближнего твоего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»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(Исход 20:17)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83568" y="1484784"/>
            <a:ext cx="7416824" cy="2664296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 да будут слова сии, которые Я ……………… тебе сегодня, в …………… твоем; и внушай их ………… твоим и …………. о них, сидя в ………….. твоем и идя дорогою, и ……….. и вставая» (Втор.6:6,7)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родителей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1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827584" y="4149080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«И да будут слова сии, которые Я заповедаю тебе сегодня, в сердце твоем; и внушай их детям твоим и говори о них, сидя в доме твоем и идя дорогою, и ложась и вставая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»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(Втор.6:6,7)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Адам и Ева – 4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Когда у первой женщины появилось имя?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3284984"/>
            <a:ext cx="8147248" cy="2985195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 после грехопадения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«И нарек Адам имя жене своей: Ева, ибо она стала матерью всех живущих». (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Быт.3:20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83568" y="1484784"/>
            <a:ext cx="7416824" cy="2664296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 вы, …………, не ………………… детей ваших, но ……………… их в учении и наставлении …………….» (Еф.6:4)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родителей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ea typeface="+mj-ea"/>
                <a:cs typeface="Arial" pitchFamily="34" charset="0"/>
              </a:rPr>
              <a:t>2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3933056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«И вы, отцы, не раздражайте детей ваших, но воспитывайте их в учении и наставлении Господнем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»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(Еф.6:4)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83568" y="1772816"/>
            <a:ext cx="7416824" cy="2016224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«…………… юношу при начале ………… его: он не …………… от него, когда и ………» (Притчи 22:6)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родителей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</a:t>
            </a:r>
            <a:r>
              <a:rPr lang="ru-RU" sz="2800" noProof="0" dirty="0" smtClean="0">
                <a:solidFill>
                  <a:srgbClr val="FFFF00"/>
                </a:solidFill>
                <a:latin typeface="Comic Sans MS" pitchFamily="66" charset="0"/>
                <a:ea typeface="+mj-ea"/>
                <a:cs typeface="Arial" pitchFamily="34" charset="0"/>
              </a:rPr>
              <a:t>3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3933056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«Наставь юношу при начале пути его: он не уклонится от него, когда и состарится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»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(Притчи 22:6)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83568" y="1772816"/>
            <a:ext cx="7416824" cy="2016224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«Кто жалеет ………… своей, тот ……………. сына; а кто ……………, тот с детства …………… его» (Притчи 13:24)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родителей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ea typeface="+mj-ea"/>
                <a:cs typeface="Arial" pitchFamily="34" charset="0"/>
              </a:rPr>
              <a:t>4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3933056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«Кто жалеет розги своей, тот ненавидит сына; а кто любит, тот с детства наказывает его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»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(Притчи 13:24)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83568" y="1484784"/>
            <a:ext cx="7416824" cy="2448272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«Если же не угодно вам служить …………, то изберите себе ныне, кому служить, богам ли, которым служили ……… ваши, бывшие за рекою, или богам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Амореев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в земле которых живете; а ………… и ………… мой будем ………… Господу» (И.Навин 24:15)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родителей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</a:t>
            </a:r>
            <a:r>
              <a:rPr lang="ru-RU" sz="2800" noProof="0" dirty="0" smtClean="0">
                <a:solidFill>
                  <a:srgbClr val="FFFF00"/>
                </a:solidFill>
                <a:latin typeface="Comic Sans MS" pitchFamily="66" charset="0"/>
                <a:ea typeface="+mj-ea"/>
                <a:cs typeface="Arial" pitchFamily="34" charset="0"/>
              </a:rPr>
              <a:t>5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4221088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«Если же не угодно вам служить Господу, то изберите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себе ныне, кому служить, богам ли, которым служили отцы ваши, бывшие за рекою, или 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богам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Амореев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в земле которых живете; а я и дом мой будем служить Господу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»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(И.Навин 24:15)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83568" y="1844824"/>
            <a:ext cx="7416824" cy="2448272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«…………… сына твоего, и он …………… тебе ……………, и доставит …………… душе твоей» (Притчи 29:17)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родителей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ea typeface="+mj-ea"/>
                <a:cs typeface="Arial" pitchFamily="34" charset="0"/>
              </a:rPr>
              <a:t>6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4077072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«Наказывай сына твоего, и он даст тебе покой, и доставит радость душе твоей» (Притчи 29:17)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83568" y="1772816"/>
            <a:ext cx="7416824" cy="2016224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«Слушайте, …………, наставление …………, и …………, чтобы научиться ……………» (Притчи 4:1)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детей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ea typeface="+mj-ea"/>
                <a:cs typeface="Arial" pitchFamily="34" charset="0"/>
              </a:rPr>
              <a:t>1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4221088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«Слушайте, дети, наставление отца, и внимайте, чтобы научиться разуму» (Притчи 4:1)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83568" y="1772816"/>
            <a:ext cx="7416824" cy="2016224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«…………, будьте ……………… родителям вашим во ……………, ибо это …………… Господу» (Кол.3:20)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детей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ea typeface="+mj-ea"/>
                <a:cs typeface="Arial" pitchFamily="34" charset="0"/>
              </a:rPr>
              <a:t>2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4221088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«Дети, будьте послушны родителям вашим во всем, ибо это благоугодно Господу» (Кол.3:20)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83568" y="1772816"/>
            <a:ext cx="7416824" cy="2016224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«…………   ………….. твоего и …………… твою, чтобы …………… дни твои на земле, которую ……………, Бог твой, ………….. тебе» (Исх.20:12)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детей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</a:t>
            </a:r>
            <a:r>
              <a:rPr lang="ru-RU" sz="2800" noProof="0" dirty="0" smtClean="0">
                <a:solidFill>
                  <a:srgbClr val="FFFF00"/>
                </a:solidFill>
                <a:latin typeface="Comic Sans MS" pitchFamily="66" charset="0"/>
                <a:ea typeface="+mj-ea"/>
                <a:cs typeface="Arial" pitchFamily="34" charset="0"/>
              </a:rPr>
              <a:t>3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4221088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«Почитай отца твоего и мать твою, чтобы продлились дни твои на земле, которую Господь, Бог твой, дает тебе» (Исх.20:12)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83568" y="1772816"/>
            <a:ext cx="7416824" cy="2016224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«…………… отца и ………………… мать – сын ……………… и бесчестный» (Притчи 19:26)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детей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</a:t>
            </a:r>
            <a:r>
              <a:rPr lang="ru-RU" sz="2800" noProof="0" dirty="0" smtClean="0">
                <a:solidFill>
                  <a:srgbClr val="FFFF00"/>
                </a:solidFill>
                <a:latin typeface="Comic Sans MS" pitchFamily="66" charset="0"/>
                <a:ea typeface="+mj-ea"/>
                <a:cs typeface="Arial" pitchFamily="34" charset="0"/>
              </a:rPr>
              <a:t>4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4221088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«Разоряющий отца и выгоняющий мать – сын срамной и бесчестный» (Притчи 19:26)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83568" y="1772816"/>
            <a:ext cx="7416824" cy="2016224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«Кто ……………… отца ………… и …………… мать, того ……………… погаснет среди ……………… тьмы» (Притчи 20:20)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детей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</a:t>
            </a:r>
            <a:r>
              <a:rPr lang="ru-RU" sz="2800" noProof="0" dirty="0" smtClean="0">
                <a:solidFill>
                  <a:srgbClr val="FFFF00"/>
                </a:solidFill>
                <a:latin typeface="Comic Sans MS" pitchFamily="66" charset="0"/>
                <a:ea typeface="+mj-ea"/>
                <a:cs typeface="Arial" pitchFamily="34" charset="0"/>
              </a:rPr>
              <a:t>5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4221088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«Кто злословит отца своего и свою мать, того светильник погаснет среди глубокой тьмы» (Притчи 20:20)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Адам и Ева – 5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Когда произошло первое венчание?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3284984"/>
            <a:ext cx="8147248" cy="2985195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 в 6-й день творения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«И сотворил Бог человека по образу Своему, по образу Божию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сотворил его; мужчину и женщину сотворил их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…И был вечер и было утро: день шестой». (Быт.1:27, 31)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83568" y="1916832"/>
            <a:ext cx="7416824" cy="2016224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«………………….., поспешно ………………… вначале, не благословится ……………» (Притчи 20:21)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11560" y="332656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Библейские правила взаимоотношений для детей -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ea typeface="+mj-ea"/>
                <a:cs typeface="Arial" pitchFamily="34" charset="0"/>
              </a:rPr>
              <a:t>6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755576" y="4221088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«Наследство, поспешно захваченное вначале, не благословится впоследствии» (Притчи 20:21)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8100392" y="155679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Адам и Ева – 6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Сколько детей было в первой семье?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3284984"/>
            <a:ext cx="8147248" cy="2985195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 точное число неизвестно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«Дней Адама по рождении им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Сифа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было восемьсот лет, и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родил он сынов и дочерей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». (Быт.5:4)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Исаак и </a:t>
            </a:r>
            <a:r>
              <a:rPr lang="ru-RU" sz="3600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Ревекка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</a:rPr>
              <a:t> – 1 </a:t>
            </a:r>
            <a:endParaRPr lang="ru-RU" sz="3600" dirty="0">
              <a:solidFill>
                <a:schemeClr val="bg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19256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Придя в дом Исаака, что внесла 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Ревекка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3284984"/>
            <a:ext cx="8147248" cy="2985195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Ответ: любовь и утешение</a:t>
            </a:r>
          </a:p>
          <a:p>
            <a:pPr>
              <a:lnSpc>
                <a:spcPct val="114000"/>
              </a:lnSpc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«И ввел ее Исаак в шатер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Сарры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матери своей, и взял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Ревекку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и она сделалась ему женою, и он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возлюбил ее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; и </a:t>
            </a:r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утешился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Исаак в печали по матери своей». (Быт.24:67)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домик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lum bright="100000"/>
          </a:blip>
          <a:stretch>
            <a:fillRect/>
          </a:stretch>
        </p:blipFill>
        <p:spPr>
          <a:xfrm>
            <a:off x="7956376" y="332656"/>
            <a:ext cx="787152" cy="787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часы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>
            <a:off x="755576" y="548680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3374</Words>
  <Application>Microsoft Office PowerPoint</Application>
  <PresentationFormat>Экран (4:3)</PresentationFormat>
  <Paragraphs>368</Paragraphs>
  <Slides>70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70</vt:i4>
      </vt:variant>
    </vt:vector>
  </HeadingPairs>
  <TitlesOfParts>
    <vt:vector size="71" baseType="lpstr">
      <vt:lpstr>Тема Office</vt:lpstr>
      <vt:lpstr>Слайд 1</vt:lpstr>
      <vt:lpstr>1 тур</vt:lpstr>
      <vt:lpstr>Адам и Ева – 1 </vt:lpstr>
      <vt:lpstr>Адам и Ева – 2 </vt:lpstr>
      <vt:lpstr>Адам и Ева – 3 </vt:lpstr>
      <vt:lpstr>Адам и Ева – 4 </vt:lpstr>
      <vt:lpstr>Адам и Ева – 5 </vt:lpstr>
      <vt:lpstr>Адам и Ева – 6 </vt:lpstr>
      <vt:lpstr>Исаак и Ревекка – 1 </vt:lpstr>
      <vt:lpstr>Исаак и Ревекка – 2 </vt:lpstr>
      <vt:lpstr>Исаак и Ревекка – 3 </vt:lpstr>
      <vt:lpstr>Исаак и Ревекка – 4 </vt:lpstr>
      <vt:lpstr>Исаак и Ревекка – 5 </vt:lpstr>
      <vt:lpstr>Исаак и Ревекка – 6 </vt:lpstr>
      <vt:lpstr>Навал и Авигея – 1 </vt:lpstr>
      <vt:lpstr>Навал и Авигея – 2 </vt:lpstr>
      <vt:lpstr>Навал и Авигея – 3 </vt:lpstr>
      <vt:lpstr>Навал и Авигея – 4 </vt:lpstr>
      <vt:lpstr>Навал и Авигея – 5 </vt:lpstr>
      <vt:lpstr>Навал и Авигея – 6 </vt:lpstr>
      <vt:lpstr>Есфирь и Артаксеркс – 1 </vt:lpstr>
      <vt:lpstr>Есфирь и Артаксеркс – 2 </vt:lpstr>
      <vt:lpstr>Есфирь и Артаксеркс – 3 </vt:lpstr>
      <vt:lpstr>Есфирь и Артаксеркс – 4 </vt:lpstr>
      <vt:lpstr>Есфирь и Артаксеркс – 5 </vt:lpstr>
      <vt:lpstr>Есфирь и Артаксеркс – 6 </vt:lpstr>
      <vt:lpstr>Осия и Гомерь – 1 </vt:lpstr>
      <vt:lpstr>Осия и Гомерь – 2 </vt:lpstr>
      <vt:lpstr>Осия и Гомерь – 3 </vt:lpstr>
      <vt:lpstr>Осия и Гомерь – 4 </vt:lpstr>
      <vt:lpstr>Осия и Гомерь – 5 </vt:lpstr>
      <vt:lpstr>Осия и Гомерь – 6 </vt:lpstr>
      <vt:lpstr>Иосиф и Мария – 1 </vt:lpstr>
      <vt:lpstr>Иосиф и Мария – 2 </vt:lpstr>
      <vt:lpstr>Иосиф и Мария – 3 </vt:lpstr>
      <vt:lpstr>Иосиф и Мария – 4 </vt:lpstr>
      <vt:lpstr>Иосиф и Мария – 5 </vt:lpstr>
      <vt:lpstr>Иосиф и Мария – 6 </vt:lpstr>
      <vt:lpstr>2 тур</vt:lpstr>
      <vt:lpstr>Адам и Ева – межличностный конфликт</vt:lpstr>
      <vt:lpstr>Исаак и Ревекка – любимчики в семье</vt:lpstr>
      <vt:lpstr>Навал и Авигея - эгоизм</vt:lpstr>
      <vt:lpstr>Есфирь и Артаксеркс – взаимоотношения с неверующим супругом</vt:lpstr>
      <vt:lpstr>Осия и Гомерь – измена </vt:lpstr>
      <vt:lpstr>Иосиф и Мария – неродные дети</vt:lpstr>
      <vt:lpstr>Библейские правила взаимоотношений в семье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132</cp:revision>
  <dcterms:created xsi:type="dcterms:W3CDTF">2015-02-18T05:02:49Z</dcterms:created>
  <dcterms:modified xsi:type="dcterms:W3CDTF">2015-02-24T16:50:34Z</dcterms:modified>
</cp:coreProperties>
</file>