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257" r:id="rId4"/>
    <p:sldId id="259" r:id="rId5"/>
    <p:sldId id="264" r:id="rId6"/>
    <p:sldId id="260" r:id="rId7"/>
    <p:sldId id="261" r:id="rId8"/>
    <p:sldId id="262" r:id="rId9"/>
    <p:sldId id="263" r:id="rId10"/>
    <p:sldId id="265" r:id="rId11"/>
    <p:sldId id="266" r:id="rId12"/>
    <p:sldId id="271" r:id="rId13"/>
    <p:sldId id="267" r:id="rId14"/>
    <p:sldId id="272" r:id="rId15"/>
    <p:sldId id="268" r:id="rId16"/>
    <p:sldId id="273" r:id="rId17"/>
    <p:sldId id="269" r:id="rId18"/>
    <p:sldId id="270" r:id="rId19"/>
    <p:sldId id="278" r:id="rId20"/>
    <p:sldId id="279" r:id="rId21"/>
    <p:sldId id="274" r:id="rId22"/>
    <p:sldId id="275" r:id="rId23"/>
    <p:sldId id="281"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007" autoAdjust="0"/>
  </p:normalViewPr>
  <p:slideViewPr>
    <p:cSldViewPr>
      <p:cViewPr>
        <p:scale>
          <a:sx n="77" d="100"/>
          <a:sy n="77" d="100"/>
        </p:scale>
        <p:origin x="-954"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BF41D4-32ED-4112-B3A4-E5422832A878}" type="datetimeFigureOut">
              <a:rPr lang="ru-RU" smtClean="0"/>
              <a:pPr/>
              <a:t>01.11.2010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8FE38-2C13-48C0-9E3E-790B87D0808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C60D48A-A5B1-4339-A317-23B486C0AAE1}"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Родители должны избавиться от этого чувства, что их обязанностью является проявлять заботу обо всём, с чем дети не в состоянии сами справиться. Нам необходимо перестать избавлять их от боли  с  целью  завоевания  их привязанности к себе.  Только в  таком случае, когда мы позволим им самим нести ответственность, они смогут принимать    зрелые    и    ответственные    решения.    Нам    необходимо перестать чувствовать свою вину, если нашим детям нужна помощь, и мы не в состоянии оказать её. Мы не обязаны удовлетворить все нужды наших их детей. Мы можем оставить их и позволить, чтобы Господь делал для них остальное. Нашим детям необходимо научиться доверяться Господу так же, как научились и мы.</a:t>
            </a:r>
          </a:p>
          <a:p>
            <a:endParaRPr lang="ru-RU" dirty="0"/>
          </a:p>
        </p:txBody>
      </p:sp>
      <p:sp>
        <p:nvSpPr>
          <p:cNvPr id="4" name="Номер слайда 3"/>
          <p:cNvSpPr>
            <a:spLocks noGrp="1"/>
          </p:cNvSpPr>
          <p:nvPr>
            <p:ph type="sldNum" sz="quarter" idx="10"/>
          </p:nvPr>
        </p:nvSpPr>
        <p:spPr/>
        <p:txBody>
          <a:bodyPr/>
          <a:lstStyle/>
          <a:p>
            <a:fld id="{1618FE38-2C13-48C0-9E3E-790B87D08084}"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 </a:t>
            </a:r>
            <a:endParaRPr lang="ru-RU" sz="1200" b="1"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1618FE38-2C13-48C0-9E3E-790B87D08084}" type="slidenum">
              <a:rPr lang="ru-RU" smtClean="0"/>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Страдальцы всегда страдают. Они дают знать всем об их страхе, голоде, усталости, головных болях, других болях и душевном страдании. Стоит только родителям заболеть или иметь плохое самочувствие, как дети тут же прибегают к ним, чтобы уделить им внимание и поднять их настроение. </a:t>
            </a:r>
            <a:r>
              <a:rPr lang="ru-RU" sz="1200" b="1" kern="1200" dirty="0" smtClean="0">
                <a:solidFill>
                  <a:schemeClr val="tx1"/>
                </a:solidFill>
                <a:latin typeface="+mn-lt"/>
                <a:ea typeface="+mn-ea"/>
                <a:cs typeface="+mn-cs"/>
              </a:rPr>
              <a:t>Страдальцы делают виновными детей за то, что они не делают больше после того, как "я все сделал для вас, дети". Страдальцы используют свои физические и душевные силы для того, чтобы вызывать симпатию и практиковать, таким образом, контроль над детьми, удерживая их на своей стороне.</a:t>
            </a:r>
          </a:p>
          <a:p>
            <a:r>
              <a:rPr lang="ru-RU" sz="1200" kern="1200" dirty="0" smtClean="0">
                <a:solidFill>
                  <a:schemeClr val="tx1"/>
                </a:solidFill>
                <a:latin typeface="+mn-lt"/>
                <a:ea typeface="+mn-ea"/>
                <a:cs typeface="+mn-cs"/>
              </a:rPr>
              <a:t>Родителям нужно избавиться от образа страдальца. Они должны расти самостоятельно, полагаясь на Бога вместо детей. </a:t>
            </a:r>
            <a:r>
              <a:rPr lang="ru-RU" sz="1200" b="1" kern="1200" dirty="0" smtClean="0">
                <a:solidFill>
                  <a:schemeClr val="tx1"/>
                </a:solidFill>
                <a:latin typeface="+mn-lt"/>
                <a:ea typeface="+mn-ea"/>
                <a:cs typeface="+mn-cs"/>
              </a:rPr>
              <a:t>Им необходимо перестать управлять детьми посредством того, что дети чувствуют себя должниками перед ними.</a:t>
            </a:r>
          </a:p>
          <a:p>
            <a:r>
              <a:rPr lang="ru-RU" sz="1200" b="1"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1618FE38-2C13-48C0-9E3E-790B87D08084}" type="slidenum">
              <a:rPr lang="ru-RU" smtClean="0"/>
              <a:pPr/>
              <a:t>13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b="1"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Манипуляция — другая форма контроля и управления, которую некоторые из нас недооценивают. </a:t>
            </a:r>
            <a:r>
              <a:rPr lang="ru-RU" sz="1200" kern="1200" dirty="0" err="1" smtClean="0">
                <a:solidFill>
                  <a:schemeClr val="tx1"/>
                </a:solidFill>
                <a:latin typeface="+mn-lt"/>
                <a:ea typeface="+mn-ea"/>
                <a:cs typeface="+mn-cs"/>
              </a:rPr>
              <a:t>Арлен</a:t>
            </a:r>
            <a:r>
              <a:rPr lang="ru-RU" sz="1200" kern="1200" dirty="0" smtClean="0">
                <a:solidFill>
                  <a:schemeClr val="tx1"/>
                </a:solidFill>
                <a:latin typeface="+mn-lt"/>
                <a:ea typeface="+mn-ea"/>
                <a:cs typeface="+mn-cs"/>
              </a:rPr>
              <a:t> настаивает, чтобы её взрослые дети приезжали на Рождество ежегодно. Она говорит детям: "Это просто не Рождество, если вас нет здесь". Если у кого-то из них есть другой план, она начинает давить: " Но все другие приезжают. Ты же не хочешь испортить всем праздник!" ( Восстанавливая взаимоотношения с вашими взрослыми детьми, стр.91).</a:t>
            </a:r>
          </a:p>
          <a:p>
            <a:r>
              <a:rPr lang="ru-RU" sz="1200" kern="1200" dirty="0" smtClean="0">
                <a:solidFill>
                  <a:schemeClr val="tx1"/>
                </a:solidFill>
                <a:latin typeface="+mn-lt"/>
                <a:ea typeface="+mn-ea"/>
                <a:cs typeface="+mn-cs"/>
              </a:rPr>
              <a:t>85-ти летний Генри является манипулятором. Если его дочь не звонит ему еженедельно, он начинает беспокоиться. Он звонит ей и говорит: "Ты будешь скучать обо мне, когда я почию". Он даже не считает излишним упомянуть, что он постится и молится за неё, чтобы добиться желаемого.</a:t>
            </a:r>
          </a:p>
          <a:p>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1618FE38-2C13-48C0-9E3E-790B87D08084}" type="slidenum">
              <a:rPr lang="ru-RU" smtClean="0"/>
              <a:pPr/>
              <a:t>14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Родителям нужно избавиться от манипулирования своими взрослыми детьми. Нам нужно избавиться от того, чтобы использовать вину и стыд ради достижения того, что нам нужно или чего мы хотим. Нам нужно перестать винить наших детей за наши проблемы или несоответствующее настроение. Нам нужно перестать считать, что наши дети — должники наши.</a:t>
            </a:r>
          </a:p>
          <a:p>
            <a:endParaRPr lang="ru-RU" dirty="0"/>
          </a:p>
        </p:txBody>
      </p:sp>
      <p:sp>
        <p:nvSpPr>
          <p:cNvPr id="4" name="Номер слайда 3"/>
          <p:cNvSpPr>
            <a:spLocks noGrp="1"/>
          </p:cNvSpPr>
          <p:nvPr>
            <p:ph type="sldNum" sz="quarter" idx="10"/>
          </p:nvPr>
        </p:nvSpPr>
        <p:spPr/>
        <p:txBody>
          <a:bodyPr/>
          <a:lstStyle/>
          <a:p>
            <a:fld id="{1618FE38-2C13-48C0-9E3E-790B87D08084}" type="slidenum">
              <a:rPr lang="ru-RU" smtClean="0"/>
              <a:pPr/>
              <a:t>15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Родителям легко замечать ошибки своих детей, давать советы, исправлять ошибки, даже когда дети уже взрослые. "В конце концов, - говорят родители, - если мы не укажем им на недостатки, они никогда не изменятся". Родители, указывая на ошибки детей, говорят: "Это для вашего же блага".</a:t>
            </a:r>
          </a:p>
          <a:p>
            <a:endParaRPr lang="ru-RU" sz="1200" b="1"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1618FE38-2C13-48C0-9E3E-790B87D08084}" type="slidenum">
              <a:rPr lang="ru-RU" smtClean="0"/>
              <a:pPr/>
              <a:t>16</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Критика вызывает в детях недобрые чувства. Фактически, мы говорим своим взрослым детям: "Вы не такие умные, как мы. Вы не замечаете, что вы делаете плохо. Послушайтесь нас и ваши дела будут лучше". Взрослые дети обижаются на родителей, когда те указывают на их вину и ошибки. Они видят, что родители постоянно контролируют их поведение и поэтому стараются, если возможно, избегать присутствия родителей.</a:t>
            </a:r>
          </a:p>
        </p:txBody>
      </p:sp>
      <p:sp>
        <p:nvSpPr>
          <p:cNvPr id="4" name="Номер слайда 3"/>
          <p:cNvSpPr>
            <a:spLocks noGrp="1"/>
          </p:cNvSpPr>
          <p:nvPr>
            <p:ph type="sldNum" sz="quarter" idx="10"/>
          </p:nvPr>
        </p:nvSpPr>
        <p:spPr/>
        <p:txBody>
          <a:bodyPr/>
          <a:lstStyle/>
          <a:p>
            <a:fld id="{1618FE38-2C13-48C0-9E3E-790B87D08084}" type="slidenum">
              <a:rPr lang="ru-RU" smtClean="0"/>
              <a:pPr/>
              <a:t>17</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618FE38-2C13-48C0-9E3E-790B87D08084}" type="slidenum">
              <a:rPr lang="ru-RU" smtClean="0"/>
              <a:pPr/>
              <a:t>18</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err="1" smtClean="0">
                <a:solidFill>
                  <a:schemeClr val="tx1"/>
                </a:solidFill>
                <a:latin typeface="+mn-lt"/>
                <a:ea typeface="+mn-ea"/>
                <a:cs typeface="+mn-cs"/>
              </a:rPr>
              <a:t>Бетту</a:t>
            </a:r>
            <a:r>
              <a:rPr lang="ru-RU" sz="1200" kern="1200" dirty="0" smtClean="0">
                <a:solidFill>
                  <a:schemeClr val="tx1"/>
                </a:solidFill>
                <a:latin typeface="+mn-lt"/>
                <a:ea typeface="+mn-ea"/>
                <a:cs typeface="+mn-cs"/>
              </a:rPr>
              <a:t> была злой. Чем больше она думала о безрассудном поведении своего сына, тем злее становилась. Она была очень разозлена на него, что он бросил колледж, только что оставил хорошую работу и разрушал свою жизнь, употребляя алкоголь и наркотики. "Жизнь несправедлива, - говорила мать, - другие родители и половины не делали того, что делала я как добрая мать, и теперь такова награда мне за всё".</a:t>
            </a:r>
          </a:p>
          <a:p>
            <a:r>
              <a:rPr lang="ru-RU" sz="1200" kern="1200" dirty="0" smtClean="0">
                <a:solidFill>
                  <a:schemeClr val="tx1"/>
                </a:solidFill>
                <a:latin typeface="+mn-lt"/>
                <a:ea typeface="+mn-ea"/>
                <a:cs typeface="+mn-cs"/>
              </a:rPr>
              <a:t>Она оправдывала свой гнев. Поведение её сына оправдывало её реакцию. Однако взаимоотношения от этого продолжали ухудшаться до тех пор, пока мать не перестала злиться на него и не пришла к выводу, что лучше простить сына.</a:t>
            </a:r>
          </a:p>
          <a:p>
            <a:endParaRPr lang="ru-RU" sz="1200" b="1"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1618FE38-2C13-48C0-9E3E-790B87D08084}" type="slidenum">
              <a:rPr lang="ru-RU" smtClean="0"/>
              <a:pPr/>
              <a:t>19</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Камерон долго ждал рождения сына. Он отдал всю свою жизнь сыну. Он возлагал на него такие надежды! Он вырастит великим человеком, возможно врачом, перенявшим отцовскую практику, когда он уйдет на пенсию. </a:t>
            </a:r>
          </a:p>
          <a:p>
            <a:r>
              <a:rPr lang="ru-RU" sz="1200" kern="1200" dirty="0" smtClean="0">
                <a:solidFill>
                  <a:schemeClr val="tx1"/>
                </a:solidFill>
                <a:latin typeface="+mn-lt"/>
                <a:ea typeface="+mn-ea"/>
                <a:cs typeface="+mn-cs"/>
              </a:rPr>
              <a:t>Но сын ненавидел медицину. Он попробовал на подготовительном курсе и вскоре бросил. Ему нравилось занятие техникой, машинами, старыми автомобилями. Он устроился на работу в религиозную мастерскую. Но всякий раз, когда он навещал родителей, Камерон продолжал настаивать на том, чтобы сын вернулся в колледж, получил медицинское образование, а затем приступил к практике.</a:t>
            </a:r>
          </a:p>
          <a:p>
            <a:endParaRPr lang="ru-RU" sz="1200" b="1"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1618FE38-2C13-48C0-9E3E-790B87D08084}" type="slidenum">
              <a:rPr lang="ru-RU" smtClean="0"/>
              <a:pPr/>
              <a:t>20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Не кажется ли вам это стихотворение слишком идеалистичным? На самом деле не так легко разрешить детям использовать свои крылья, чтобы улететь далеко и жить самостоятельной жизнью</a:t>
            </a:r>
            <a:r>
              <a:rPr lang="ru-RU" sz="1200" b="1" kern="1200" dirty="0" smtClean="0">
                <a:solidFill>
                  <a:schemeClr val="tx1"/>
                </a:solidFill>
                <a:latin typeface="+mn-lt"/>
                <a:ea typeface="+mn-ea"/>
                <a:cs typeface="+mn-cs"/>
              </a:rPr>
              <a:t>. Есть нечто в родителях, что заставляет их сохранять контроль над детьми, даже если они далеко от них. Они все еще хотят советовать, помогать и защищать. Они не столь добры как птицы, чтобы разрешать своим детям покидать их.</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Из опыта видно, что родители легче позволяют детям уходить физически, нежели эмоционально или духовно. Нам кажется, что оставлять их, значит забывать их, отказываться или покидать их. </a:t>
            </a:r>
            <a:endParaRPr lang="ru-RU" sz="1200" b="1"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1618FE38-2C13-48C0-9E3E-790B87D08084}" type="slidenum">
              <a:rPr lang="ru-RU" smtClean="0"/>
              <a:pPr/>
              <a:t>3</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Нужно помнить, что приходит время, когда родители должны перестать мечтать вместо  своих детях, а позволить детям иметь свои мечты. Приходит время, когда нам нужно отбросить свои фантазии о том магическом мгновении, когда наши дети, взглянув на свет, станут теми, какими мы всегда мечтали увидеть их.</a:t>
            </a:r>
          </a:p>
          <a:p>
            <a:endParaRPr lang="ru-RU" dirty="0"/>
          </a:p>
        </p:txBody>
      </p:sp>
      <p:sp>
        <p:nvSpPr>
          <p:cNvPr id="4" name="Номер слайда 3"/>
          <p:cNvSpPr>
            <a:spLocks noGrp="1"/>
          </p:cNvSpPr>
          <p:nvPr>
            <p:ph type="sldNum" sz="quarter" idx="10"/>
          </p:nvPr>
        </p:nvSpPr>
        <p:spPr/>
        <p:txBody>
          <a:bodyPr/>
          <a:lstStyle/>
          <a:p>
            <a:fld id="{1618FE38-2C13-48C0-9E3E-790B87D08084}" type="slidenum">
              <a:rPr lang="ru-RU" smtClean="0"/>
              <a:pPr/>
              <a:t>21</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Нам нужно изъявить желание вытолкнуть их из гнезда не только физически, но также эмоционально и духовно.</a:t>
            </a:r>
          </a:p>
          <a:p>
            <a:endParaRPr lang="ru-RU" dirty="0"/>
          </a:p>
        </p:txBody>
      </p:sp>
      <p:sp>
        <p:nvSpPr>
          <p:cNvPr id="4" name="Номер слайда 3"/>
          <p:cNvSpPr>
            <a:spLocks noGrp="1"/>
          </p:cNvSpPr>
          <p:nvPr>
            <p:ph type="sldNum" sz="quarter" idx="10"/>
          </p:nvPr>
        </p:nvSpPr>
        <p:spPr/>
        <p:txBody>
          <a:bodyPr/>
          <a:lstStyle/>
          <a:p>
            <a:fld id="{1618FE38-2C13-48C0-9E3E-790B87D08084}" type="slidenum">
              <a:rPr lang="ru-RU" smtClean="0"/>
              <a:pPr/>
              <a:t>22</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Господь знает, в чем вы и ваши дети нуждаются для того, чтобы полностью восстановить ваши взаимоотношения. Он знает лучше время и место, когда обеспечить результат.</a:t>
            </a:r>
          </a:p>
          <a:p>
            <a:r>
              <a:rPr lang="ru-RU" sz="1200" kern="1200" dirty="0" smtClean="0">
                <a:solidFill>
                  <a:schemeClr val="tx1"/>
                </a:solidFill>
                <a:latin typeface="+mn-lt"/>
                <a:ea typeface="+mn-ea"/>
                <a:cs typeface="+mn-cs"/>
              </a:rPr>
              <a:t>Не делайте так, чтобы вверять вашу ситуацию в руки Божии, а затем пытаться действовать вместо него.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Молитвы о наших детях часто являются болезненными для нас, поскольку мы не хотим отпускать наших детей. Нам кажется, что безопаснее оставаться верным знакомому прошлому, нежели доверять неизвестному будущему... Потому идите к Нему с вашими    </a:t>
            </a:r>
            <a:r>
              <a:rPr lang="ru-RU" sz="1200" kern="1200" dirty="0" err="1" smtClean="0">
                <a:solidFill>
                  <a:schemeClr val="tx1"/>
                </a:solidFill>
                <a:latin typeface="+mn-lt"/>
                <a:ea typeface="+mn-ea"/>
                <a:cs typeface="+mn-cs"/>
              </a:rPr>
              <a:t>пороками.Отдайте</a:t>
            </a:r>
            <a:r>
              <a:rPr lang="ru-RU" sz="1200" kern="1200" dirty="0" smtClean="0">
                <a:solidFill>
                  <a:schemeClr val="tx1"/>
                </a:solidFill>
                <a:latin typeface="+mn-lt"/>
                <a:ea typeface="+mn-ea"/>
                <a:cs typeface="+mn-cs"/>
              </a:rPr>
              <a:t> Ему ваш гнев, страх, ненависть, горечь   и разочарование. Он заменит   их   миром,   доверием,   любовью,   спокойствием   и   чувством удовлетворения.   И   Он   возьмёт   на   Себя   ответственность   принести совершенный результат ("Восстанавливая взаимоотношения с вашими взрослыми детьми", стр.178).</a:t>
            </a:r>
          </a:p>
          <a:p>
            <a:endParaRPr lang="ru-RU" dirty="0"/>
          </a:p>
        </p:txBody>
      </p:sp>
      <p:sp>
        <p:nvSpPr>
          <p:cNvPr id="4" name="Номер слайда 3"/>
          <p:cNvSpPr>
            <a:spLocks noGrp="1"/>
          </p:cNvSpPr>
          <p:nvPr>
            <p:ph type="sldNum" sz="quarter" idx="10"/>
          </p:nvPr>
        </p:nvSpPr>
        <p:spPr/>
        <p:txBody>
          <a:bodyPr/>
          <a:lstStyle/>
          <a:p>
            <a:fld id="{1618FE38-2C13-48C0-9E3E-790B87D08084}" type="slidenum">
              <a:rPr lang="ru-RU" smtClean="0"/>
              <a:pPr/>
              <a:t>23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Имея это ввиду</a:t>
            </a:r>
            <a:r>
              <a:rPr lang="ru-RU" sz="1200" b="1" kern="1200" dirty="0" smtClean="0">
                <a:solidFill>
                  <a:schemeClr val="tx1"/>
                </a:solidFill>
                <a:latin typeface="+mn-lt"/>
                <a:ea typeface="+mn-ea"/>
                <a:cs typeface="+mn-cs"/>
              </a:rPr>
              <a:t>, Давид в Пс.26:10 направляет нас на переосмысление родительских взаимоотношений с взрослыми  детьми</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"Когда мои мать и отец оставят меня, тогда мой Господ примет меня", говорит Давид. </a:t>
            </a:r>
            <a:r>
              <a:rPr lang="ru-RU" sz="1200" b="1" kern="1200" dirty="0" smtClean="0">
                <a:solidFill>
                  <a:schemeClr val="tx1"/>
                </a:solidFill>
                <a:latin typeface="+mn-lt"/>
                <a:ea typeface="+mn-ea"/>
                <a:cs typeface="+mn-cs"/>
              </a:rPr>
              <a:t>Возможно, очень возможно, что нам нужно оставить наших детей, чтобы они уходили, хотя это может показаться, что мы отказываемся от них, поскольку только тогда Господь свободно может работать над ними. </a:t>
            </a:r>
            <a:r>
              <a:rPr lang="ru-RU" sz="1200" kern="1200" dirty="0" smtClean="0">
                <a:solidFill>
                  <a:schemeClr val="tx1"/>
                </a:solidFill>
                <a:latin typeface="+mn-lt"/>
                <a:ea typeface="+mn-ea"/>
                <a:cs typeface="+mn-cs"/>
              </a:rPr>
              <a:t>Возможно, Давид не об этом писал, но это очевидно, что когда мы, как родители отдаем своих детей полностью в Божьи руки, тогда Он в состоянии работать над ними, больше чем до этого. Стихотворение неизвестного поэта</a:t>
            </a:r>
            <a:endParaRPr lang="ru-RU" dirty="0"/>
          </a:p>
        </p:txBody>
      </p:sp>
      <p:sp>
        <p:nvSpPr>
          <p:cNvPr id="4" name="Номер слайда 3"/>
          <p:cNvSpPr>
            <a:spLocks noGrp="1"/>
          </p:cNvSpPr>
          <p:nvPr>
            <p:ph type="sldNum" sz="quarter" idx="10"/>
          </p:nvPr>
        </p:nvSpPr>
        <p:spPr/>
        <p:txBody>
          <a:bodyPr/>
          <a:lstStyle/>
          <a:p>
            <a:fld id="{1618FE38-2C13-48C0-9E3E-790B87D08084}"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618FE38-2C13-48C0-9E3E-790B87D08084}"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Очень тяжело для христиан-родителей разрешать уходить детям.</a:t>
            </a:r>
          </a:p>
          <a:p>
            <a:r>
              <a:rPr lang="ru-RU" sz="1200" kern="1200" dirty="0" smtClean="0">
                <a:solidFill>
                  <a:schemeClr val="tx1"/>
                </a:solidFill>
                <a:latin typeface="+mn-lt"/>
                <a:ea typeface="+mn-ea"/>
                <a:cs typeface="+mn-cs"/>
              </a:rPr>
              <a:t>"Порой нам просто трудно смотреть и осознавать это, и мы продолжаем упорствовать. Мы можем страстно желать держать все под контролем. Мы можем хотеть защищать. Нам хочется снабдить их чем-либо. Нам кажется, что мы отпустили детей во многих сферах и </a:t>
            </a:r>
            <a:r>
              <a:rPr lang="ru-RU" sz="1200" i="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все же мы чувствуем, что в некоторых аспектах мы крепко держались за них и их дорогую жизнь". ("Таблетки для родителей от головной боли" Ли </a:t>
            </a:r>
            <a:r>
              <a:rPr lang="ru-RU" sz="1200" kern="1200" dirty="0" err="1" smtClean="0">
                <a:solidFill>
                  <a:schemeClr val="tx1"/>
                </a:solidFill>
                <a:latin typeface="+mn-lt"/>
                <a:ea typeface="+mn-ea"/>
                <a:cs typeface="+mn-cs"/>
              </a:rPr>
              <a:t>Езель</a:t>
            </a:r>
            <a:r>
              <a:rPr lang="ru-RU" sz="1200" kern="1200" dirty="0" smtClean="0">
                <a:solidFill>
                  <a:schemeClr val="tx1"/>
                </a:solidFill>
                <a:latin typeface="+mn-lt"/>
                <a:ea typeface="+mn-ea"/>
                <a:cs typeface="+mn-cs"/>
              </a:rPr>
              <a:t>, стр.142).</a:t>
            </a:r>
          </a:p>
          <a:p>
            <a:endParaRPr lang="ru-RU" dirty="0"/>
          </a:p>
        </p:txBody>
      </p:sp>
      <p:sp>
        <p:nvSpPr>
          <p:cNvPr id="4" name="Номер слайда 3"/>
          <p:cNvSpPr>
            <a:spLocks noGrp="1"/>
          </p:cNvSpPr>
          <p:nvPr>
            <p:ph type="sldNum" sz="quarter" idx="10"/>
          </p:nvPr>
        </p:nvSpPr>
        <p:spPr/>
        <p:txBody>
          <a:bodyPr/>
          <a:lstStyle/>
          <a:p>
            <a:fld id="{1618FE38-2C13-48C0-9E3E-790B87D08084}"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1618FE38-2C13-48C0-9E3E-790B87D08084}"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33-летняя </a:t>
            </a:r>
            <a:r>
              <a:rPr lang="ru-RU" sz="1200" kern="1200" dirty="0" err="1" smtClean="0">
                <a:solidFill>
                  <a:schemeClr val="tx1"/>
                </a:solidFill>
                <a:latin typeface="+mn-lt"/>
                <a:ea typeface="+mn-ea"/>
                <a:cs typeface="+mn-cs"/>
              </a:rPr>
              <a:t>Езель</a:t>
            </a:r>
            <a:r>
              <a:rPr lang="ru-RU" sz="1200" kern="1200" dirty="0" smtClean="0">
                <a:solidFill>
                  <a:schemeClr val="tx1"/>
                </a:solidFill>
                <a:latin typeface="+mn-lt"/>
                <a:ea typeface="+mn-ea"/>
                <a:cs typeface="+mn-cs"/>
              </a:rPr>
              <a:t> управляет своими  взрослыми  детьми  тем,  что  старается  всегда  ставить  их  на первое  место,   угождая  им,   и  всегда уступая. "Она  не  удовлетворяет своих нужд, но отдает себя нуждам детей.</a:t>
            </a:r>
          </a:p>
          <a:p>
            <a:r>
              <a:rPr lang="ru-RU" sz="1200" kern="1200" dirty="0" smtClean="0">
                <a:solidFill>
                  <a:schemeClr val="tx1"/>
                </a:solidFill>
                <a:latin typeface="+mn-lt"/>
                <a:ea typeface="+mn-ea"/>
                <a:cs typeface="+mn-cs"/>
              </a:rPr>
              <a:t>Она сделала ради этого свою жизнь милой, приятной и нереальной. Один из её детей комментирует: "Она контролирует нас, будучи милой, ставя нас на первое место, пренебрегая собственными нуждами. Но порой это </a:t>
            </a:r>
            <a:r>
              <a:rPr lang="ru-RU" sz="1200" kern="1200" dirty="0" err="1" smtClean="0">
                <a:solidFill>
                  <a:schemeClr val="tx1"/>
                </a:solidFill>
                <a:latin typeface="+mn-lt"/>
                <a:ea typeface="+mn-ea"/>
                <a:cs typeface="+mn-cs"/>
              </a:rPr>
              <a:t>беснует</a:t>
            </a:r>
            <a:r>
              <a:rPr lang="ru-RU" sz="1200" kern="1200" dirty="0" smtClean="0">
                <a:solidFill>
                  <a:schemeClr val="tx1"/>
                </a:solidFill>
                <a:latin typeface="+mn-lt"/>
                <a:ea typeface="+mn-ea"/>
                <a:cs typeface="+mn-cs"/>
              </a:rPr>
              <a:t> меня. Мне  кажется, как будто я всегда хожу по яйцам вокруг неё. Я не знаю, что она думает и что она хочет". (Карен О. </a:t>
            </a:r>
            <a:r>
              <a:rPr lang="ru-RU" sz="1200" kern="1200" dirty="0" err="1" smtClean="0">
                <a:solidFill>
                  <a:schemeClr val="tx1"/>
                </a:solidFill>
                <a:latin typeface="+mn-lt"/>
                <a:ea typeface="+mn-ea"/>
                <a:cs typeface="+mn-cs"/>
              </a:rPr>
              <a:t>Конер</a:t>
            </a:r>
            <a:r>
              <a:rPr lang="ru-RU" sz="1200" kern="1200" dirty="0" smtClean="0">
                <a:solidFill>
                  <a:schemeClr val="tx1"/>
                </a:solidFill>
                <a:latin typeface="+mn-lt"/>
                <a:ea typeface="+mn-ea"/>
                <a:cs typeface="+mn-cs"/>
              </a:rPr>
              <a:t>, "Восстанавливая взаимоотношения с вашими взрослыми детьми", стр. 51)</a:t>
            </a:r>
          </a:p>
          <a:p>
            <a:endParaRPr lang="ru-RU" dirty="0"/>
          </a:p>
        </p:txBody>
      </p:sp>
      <p:sp>
        <p:nvSpPr>
          <p:cNvPr id="4" name="Номер слайда 3"/>
          <p:cNvSpPr>
            <a:spLocks noGrp="1"/>
          </p:cNvSpPr>
          <p:nvPr>
            <p:ph type="sldNum" sz="quarter" idx="10"/>
          </p:nvPr>
        </p:nvSpPr>
        <p:spPr/>
        <p:txBody>
          <a:bodyPr/>
          <a:lstStyle/>
          <a:p>
            <a:fld id="{1618FE38-2C13-48C0-9E3E-790B87D08084}"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Угождение может мешать нашим взаимоотношениям с взрослыми детьми. Нам необходимо освободить себя от необходимости контролировать детей через угождение. Нам  нет нужды  предугадывать и  удовлетворять  каждую  нужду  наших взрослых детей. Нам не следует тратить больше времени, денег и эмоциональных сил на наших взрослых детей, чем на самих себя. Утверждение наших детей не должно быть целью нашего существования.</a:t>
            </a:r>
          </a:p>
          <a:p>
            <a:endParaRPr lang="ru-RU" dirty="0"/>
          </a:p>
        </p:txBody>
      </p:sp>
      <p:sp>
        <p:nvSpPr>
          <p:cNvPr id="4" name="Номер слайда 3"/>
          <p:cNvSpPr>
            <a:spLocks noGrp="1"/>
          </p:cNvSpPr>
          <p:nvPr>
            <p:ph type="sldNum" sz="quarter" idx="10"/>
          </p:nvPr>
        </p:nvSpPr>
        <p:spPr/>
        <p:txBody>
          <a:bodyPr/>
          <a:lstStyle/>
          <a:p>
            <a:fld id="{1618FE38-2C13-48C0-9E3E-790B87D08084}"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Карен О’ </a:t>
            </a:r>
            <a:r>
              <a:rPr lang="ru-RU" sz="1200" kern="1200" dirty="0" err="1" smtClean="0">
                <a:solidFill>
                  <a:schemeClr val="tx1"/>
                </a:solidFill>
                <a:latin typeface="+mn-lt"/>
                <a:ea typeface="+mn-ea"/>
                <a:cs typeface="+mn-cs"/>
              </a:rPr>
              <a:t>Конер</a:t>
            </a:r>
            <a:r>
              <a:rPr lang="ru-RU" sz="1200" kern="1200" dirty="0" smtClean="0">
                <a:solidFill>
                  <a:schemeClr val="tx1"/>
                </a:solidFill>
                <a:latin typeface="+mn-lt"/>
                <a:ea typeface="+mn-ea"/>
                <a:cs typeface="+mn-cs"/>
              </a:rPr>
              <a:t>, автор книги "Восстанавливая взаимоотношения с вашими взрослыми детьми", признается, что была для своих детей  </a:t>
            </a:r>
            <a:r>
              <a:rPr lang="ru-RU" sz="1200" kern="1200" dirty="0" err="1" smtClean="0">
                <a:solidFill>
                  <a:schemeClr val="tx1"/>
                </a:solidFill>
                <a:latin typeface="+mn-lt"/>
                <a:ea typeface="+mn-ea"/>
                <a:cs typeface="+mn-cs"/>
              </a:rPr>
              <a:t>палкой-выручалкой</a:t>
            </a:r>
            <a:r>
              <a:rPr lang="ru-RU" sz="1200" kern="1200" dirty="0" smtClean="0">
                <a:solidFill>
                  <a:schemeClr val="tx1"/>
                </a:solidFill>
                <a:latin typeface="+mn-lt"/>
                <a:ea typeface="+mn-ea"/>
                <a:cs typeface="+mn-cs"/>
              </a:rPr>
              <a:t>. Она охотно соглашалась мыть посуду, когда её дети имели другие планы. Она была хорошей "старой мамой", которая всегда была готова помочь, когда дети нуждались в ней. Она устраивала вечеринку для своих подростков, бегала в библиотеку, чтобы вернуть их просроченные книги и помогала им в последнюю минуту делать невыполненные домашние задания. Она начала осознавать свое поведение, когда её дети, будучи взрослыми, продолжали делать также.</a:t>
            </a:r>
          </a:p>
          <a:p>
            <a:r>
              <a:rPr lang="ru-RU" sz="1200" kern="1200" dirty="0" smtClean="0">
                <a:solidFill>
                  <a:schemeClr val="tx1"/>
                </a:solidFill>
                <a:latin typeface="+mn-lt"/>
                <a:ea typeface="+mn-ea"/>
                <a:cs typeface="+mn-cs"/>
              </a:rPr>
              <a:t>Бил всегда покрывал квитанции своих взрослых детей, посылая платёжки за лечение зубов или квартплату. Если что-то случалось неладное, его дети знали к кому они могут обратиться.</a:t>
            </a:r>
          </a:p>
          <a:p>
            <a:r>
              <a:rPr lang="ru-RU" sz="1200" kern="1200" dirty="0" err="1" smtClean="0">
                <a:solidFill>
                  <a:schemeClr val="tx1"/>
                </a:solidFill>
                <a:latin typeface="+mn-lt"/>
                <a:ea typeface="+mn-ea"/>
                <a:cs typeface="+mn-cs"/>
              </a:rPr>
              <a:t>Эмилия</a:t>
            </a:r>
            <a:r>
              <a:rPr lang="ru-RU" sz="1200" kern="1200" dirty="0" smtClean="0">
                <a:solidFill>
                  <a:schemeClr val="tx1"/>
                </a:solidFill>
                <a:latin typeface="+mn-lt"/>
                <a:ea typeface="+mn-ea"/>
                <a:cs typeface="+mn-cs"/>
              </a:rPr>
              <a:t> всегда готова быть сиделкой для своих внуков. Если детям нужно что-то такое, что родители не в состоянии сделать для них, бабушка всегда была наготове, чтобы предоставить им это. У них никогда не было недостатка ни в одежде, ни в игрушках, ни в наличии денег, пока бабушка была рядом с ними. Она была их </a:t>
            </a:r>
            <a:r>
              <a:rPr lang="ru-RU" sz="1200" kern="1200" dirty="0" err="1" smtClean="0">
                <a:solidFill>
                  <a:schemeClr val="tx1"/>
                </a:solidFill>
                <a:latin typeface="+mn-lt"/>
                <a:ea typeface="+mn-ea"/>
                <a:cs typeface="+mn-cs"/>
              </a:rPr>
              <a:t>палкой-выручалкой</a:t>
            </a:r>
            <a:r>
              <a:rPr lang="ru-RU" sz="1200" kern="1200" dirty="0" smtClean="0">
                <a:solidFill>
                  <a:schemeClr val="tx1"/>
                </a:solidFill>
                <a:latin typeface="+mn-lt"/>
                <a:ea typeface="+mn-ea"/>
                <a:cs typeface="+mn-cs"/>
              </a:rPr>
              <a:t>.</a:t>
            </a:r>
          </a:p>
          <a:p>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1618FE38-2C13-48C0-9E3E-790B87D08084}"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01.11.2010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01.11.2010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01.11.2010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01.11.2010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01.11.2010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0266"/>
          </a:xfrm>
        </p:spPr>
        <p:txBody>
          <a:bodyPr>
            <a:normAutofit fontScale="90000"/>
          </a:bodyPr>
          <a:lstStyle/>
          <a:p>
            <a:r>
              <a:rPr lang="ru-RU" b="1" dirty="0" smtClean="0">
                <a:solidFill>
                  <a:srgbClr val="C00000"/>
                </a:solidFill>
              </a:rPr>
              <a:t>СФЕРЫ, В КОТОРЫХ НАМ НУЖНО ПОЗВОЛИТЬ, ЧТОБЫ НАШИ ДЕТИ УХОДИЛИ:</a:t>
            </a:r>
            <a:r>
              <a:rPr lang="ru-RU" dirty="0" smtClean="0"/>
              <a:t/>
            </a:r>
            <a:br>
              <a:rPr lang="ru-RU" dirty="0" smtClean="0"/>
            </a:br>
            <a:endParaRPr lang="ru-RU" dirty="0"/>
          </a:p>
        </p:txBody>
      </p:sp>
      <p:sp>
        <p:nvSpPr>
          <p:cNvPr id="3" name="Содержимое 2"/>
          <p:cNvSpPr>
            <a:spLocks noGrp="1"/>
          </p:cNvSpPr>
          <p:nvPr>
            <p:ph idx="1"/>
          </p:nvPr>
        </p:nvSpPr>
        <p:spPr>
          <a:xfrm>
            <a:off x="467544" y="2564904"/>
            <a:ext cx="8229600" cy="3057203"/>
          </a:xfrm>
        </p:spPr>
        <p:txBody>
          <a:bodyPr/>
          <a:lstStyle/>
          <a:p>
            <a:pPr>
              <a:buNone/>
            </a:pPr>
            <a:r>
              <a:rPr lang="ru-RU" b="1" dirty="0" smtClean="0"/>
              <a:t>А.	 Перестаньте угождать детям.</a:t>
            </a:r>
          </a:p>
          <a:p>
            <a:pPr>
              <a:buNone/>
            </a:pPr>
            <a:r>
              <a:rPr lang="ru-RU" b="1" dirty="0" smtClean="0"/>
              <a:t>Б. 	Перестаньте выручать.</a:t>
            </a:r>
            <a:endParaRPr lang="ru-RU" dirty="0" smtClean="0"/>
          </a:p>
          <a:p>
            <a:pPr>
              <a:buNone/>
            </a:pPr>
            <a:endParaRPr lang="ru-RU" dirty="0"/>
          </a:p>
        </p:txBody>
      </p:sp>
      <p:cxnSp>
        <p:nvCxnSpPr>
          <p:cNvPr id="5" name="Прямая соединительная линия 4"/>
          <p:cNvCxnSpPr/>
          <p:nvPr/>
        </p:nvCxnSpPr>
        <p:spPr>
          <a:xfrm>
            <a:off x="467544" y="2204864"/>
            <a:ext cx="8352928" cy="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Мои документы\Мои рисунки\шаблоны\7eedcfbb99969dc6004dc001e9ee6a4b.jpg"/>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p:spPr>
      </p:pic>
      <p:sp>
        <p:nvSpPr>
          <p:cNvPr id="3" name="Содержимое 2"/>
          <p:cNvSpPr>
            <a:spLocks noGrp="1"/>
          </p:cNvSpPr>
          <p:nvPr>
            <p:ph idx="1"/>
          </p:nvPr>
        </p:nvSpPr>
        <p:spPr>
          <a:xfrm>
            <a:off x="467544" y="260648"/>
            <a:ext cx="8229600" cy="5001419"/>
          </a:xfrm>
        </p:spPr>
        <p:txBody>
          <a:bodyPr>
            <a:normAutofit lnSpcReduction="10000"/>
          </a:bodyPr>
          <a:lstStyle/>
          <a:p>
            <a:pPr>
              <a:buNone/>
            </a:pPr>
            <a:r>
              <a:rPr lang="ru-RU" dirty="0" smtClean="0"/>
              <a:t>	</a:t>
            </a:r>
            <a:r>
              <a:rPr lang="ru-RU" b="1" dirty="0" smtClean="0"/>
              <a:t>Нам необходимо перестать избавлять их от боли  с  целью  завоевания  их привязанности к себе.  Только в  таком случае, когда мы позволим им самим нести ответственность, они смогут принимать    зрелые    и    ответственные    решения. </a:t>
            </a:r>
          </a:p>
          <a:p>
            <a:pPr>
              <a:buNone/>
            </a:pPr>
            <a:r>
              <a:rPr lang="ru-RU" dirty="0" smtClean="0"/>
              <a:t>	</a:t>
            </a:r>
            <a:r>
              <a:rPr lang="ru-RU" b="1" dirty="0" smtClean="0">
                <a:solidFill>
                  <a:srgbClr val="C00000"/>
                </a:solidFill>
              </a:rPr>
              <a:t>Нашим детям необходимо научиться доверяться Господу так же, как научились и мы.</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0266"/>
          </a:xfrm>
        </p:spPr>
        <p:txBody>
          <a:bodyPr>
            <a:normAutofit fontScale="90000"/>
          </a:bodyPr>
          <a:lstStyle/>
          <a:p>
            <a:r>
              <a:rPr lang="ru-RU" b="1" dirty="0" smtClean="0">
                <a:solidFill>
                  <a:srgbClr val="C00000"/>
                </a:solidFill>
              </a:rPr>
              <a:t>СФЕРЫ, В КОТОРЫХ НАМ НУЖНО ПОЗВОЛИТЬ, ЧТОБЫ НАШИ ДЕТИ УХОДИЛИ:</a:t>
            </a:r>
            <a:r>
              <a:rPr lang="ru-RU" dirty="0" smtClean="0"/>
              <a:t/>
            </a:r>
            <a:br>
              <a:rPr lang="ru-RU" dirty="0" smtClean="0"/>
            </a:br>
            <a:endParaRPr lang="ru-RU" dirty="0"/>
          </a:p>
        </p:txBody>
      </p:sp>
      <p:sp>
        <p:nvSpPr>
          <p:cNvPr id="3" name="Содержимое 2"/>
          <p:cNvSpPr>
            <a:spLocks noGrp="1"/>
          </p:cNvSpPr>
          <p:nvPr>
            <p:ph idx="1"/>
          </p:nvPr>
        </p:nvSpPr>
        <p:spPr>
          <a:xfrm>
            <a:off x="467544" y="2564904"/>
            <a:ext cx="8229600" cy="3057203"/>
          </a:xfrm>
        </p:spPr>
        <p:txBody>
          <a:bodyPr/>
          <a:lstStyle/>
          <a:p>
            <a:pPr>
              <a:buNone/>
            </a:pPr>
            <a:r>
              <a:rPr lang="ru-RU" b="1" dirty="0" smtClean="0"/>
              <a:t>А.	Перестаньте угождать детям.</a:t>
            </a:r>
          </a:p>
          <a:p>
            <a:pPr>
              <a:buNone/>
            </a:pPr>
            <a:r>
              <a:rPr lang="ru-RU" b="1" dirty="0" smtClean="0"/>
              <a:t>Б. 	Перестаньте выручать.</a:t>
            </a:r>
          </a:p>
          <a:p>
            <a:pPr>
              <a:buNone/>
            </a:pPr>
            <a:r>
              <a:rPr lang="ru-RU" b="1" dirty="0" smtClean="0"/>
              <a:t>В.	  	Перестаньте быть страдальцем.</a:t>
            </a:r>
            <a:endParaRPr lang="ru-RU" dirty="0" smtClean="0"/>
          </a:p>
          <a:p>
            <a:pPr>
              <a:buNone/>
            </a:pPr>
            <a:endParaRPr lang="ru-RU" dirty="0"/>
          </a:p>
        </p:txBody>
      </p:sp>
      <p:cxnSp>
        <p:nvCxnSpPr>
          <p:cNvPr id="5" name="Прямая соединительная линия 4"/>
          <p:cNvCxnSpPr/>
          <p:nvPr/>
        </p:nvCxnSpPr>
        <p:spPr>
          <a:xfrm>
            <a:off x="467544" y="2204864"/>
            <a:ext cx="8352928" cy="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Мои документы\Мои рисунки\приколы\475994f16132.jpg"/>
          <p:cNvPicPr>
            <a:picLocks noChangeAspect="1" noChangeArrowheads="1"/>
          </p:cNvPicPr>
          <p:nvPr/>
        </p:nvPicPr>
        <p:blipFill>
          <a:blip r:embed="rId3" cstate="print"/>
          <a:srcRect/>
          <a:stretch>
            <a:fillRect/>
          </a:stretch>
        </p:blipFill>
        <p:spPr bwMode="auto">
          <a:xfrm>
            <a:off x="0" y="0"/>
            <a:ext cx="9122558"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0266"/>
          </a:xfrm>
        </p:spPr>
        <p:txBody>
          <a:bodyPr>
            <a:normAutofit fontScale="90000"/>
          </a:bodyPr>
          <a:lstStyle/>
          <a:p>
            <a:r>
              <a:rPr lang="ru-RU" b="1" dirty="0" smtClean="0">
                <a:solidFill>
                  <a:srgbClr val="C00000"/>
                </a:solidFill>
              </a:rPr>
              <a:t>СФЕРЫ, В КОТОРЫХ НАМ НУЖНО ПОЗВОЛИТЬ, ЧТОБЫ НАШИ ДЕТИ УХОДИЛИ:</a:t>
            </a:r>
            <a:r>
              <a:rPr lang="ru-RU" dirty="0" smtClean="0"/>
              <a:t/>
            </a:r>
            <a:br>
              <a:rPr lang="ru-RU" dirty="0" smtClean="0"/>
            </a:br>
            <a:endParaRPr lang="ru-RU" dirty="0"/>
          </a:p>
        </p:txBody>
      </p:sp>
      <p:sp>
        <p:nvSpPr>
          <p:cNvPr id="3" name="Содержимое 2"/>
          <p:cNvSpPr>
            <a:spLocks noGrp="1"/>
          </p:cNvSpPr>
          <p:nvPr>
            <p:ph idx="1"/>
          </p:nvPr>
        </p:nvSpPr>
        <p:spPr>
          <a:xfrm>
            <a:off x="467544" y="2564904"/>
            <a:ext cx="8229600" cy="3057203"/>
          </a:xfrm>
        </p:spPr>
        <p:txBody>
          <a:bodyPr/>
          <a:lstStyle/>
          <a:p>
            <a:pPr>
              <a:buNone/>
            </a:pPr>
            <a:r>
              <a:rPr lang="ru-RU" b="1" dirty="0" smtClean="0"/>
              <a:t>А.	Перестаньте угождать детям.</a:t>
            </a:r>
          </a:p>
          <a:p>
            <a:pPr>
              <a:buNone/>
            </a:pPr>
            <a:r>
              <a:rPr lang="ru-RU" b="1" dirty="0" smtClean="0"/>
              <a:t>Б. 	Перестаньте выручать.</a:t>
            </a:r>
          </a:p>
          <a:p>
            <a:pPr>
              <a:buNone/>
            </a:pPr>
            <a:r>
              <a:rPr lang="ru-RU" b="1" dirty="0" smtClean="0"/>
              <a:t>В.	  	Перестаньте быть страдальцем.</a:t>
            </a:r>
          </a:p>
          <a:p>
            <a:pPr>
              <a:buNone/>
            </a:pPr>
            <a:r>
              <a:rPr lang="ru-RU" b="1" dirty="0" smtClean="0"/>
              <a:t>Г. 	Перестаньте манипулировать.</a:t>
            </a:r>
            <a:endParaRPr lang="ru-RU" dirty="0" smtClean="0"/>
          </a:p>
          <a:p>
            <a:pPr>
              <a:buNone/>
            </a:pPr>
            <a:endParaRPr lang="ru-RU" dirty="0"/>
          </a:p>
        </p:txBody>
      </p:sp>
      <p:cxnSp>
        <p:nvCxnSpPr>
          <p:cNvPr id="5" name="Прямая соединительная линия 4"/>
          <p:cNvCxnSpPr/>
          <p:nvPr/>
        </p:nvCxnSpPr>
        <p:spPr>
          <a:xfrm>
            <a:off x="467544" y="2204864"/>
            <a:ext cx="8352928" cy="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1763688" y="2132856"/>
            <a:ext cx="6301579" cy="3960440"/>
          </a:xfrm>
          <a:prstGeom prst="roundRect">
            <a:avLst/>
          </a:prstGeom>
          <a:ln>
            <a:noFill/>
          </a:ln>
          <a:effectLst>
            <a:softEdge rad="112500"/>
          </a:effectLst>
        </p:spPr>
      </p:pic>
      <p:sp>
        <p:nvSpPr>
          <p:cNvPr id="5" name="TextBox 4"/>
          <p:cNvSpPr txBox="1"/>
          <p:nvPr/>
        </p:nvSpPr>
        <p:spPr>
          <a:xfrm>
            <a:off x="1403648" y="332656"/>
            <a:ext cx="6347700" cy="954107"/>
          </a:xfrm>
          <a:prstGeom prst="rect">
            <a:avLst/>
          </a:prstGeom>
          <a:noFill/>
        </p:spPr>
        <p:txBody>
          <a:bodyPr wrap="none" rtlCol="0">
            <a:spAutoFit/>
          </a:bodyPr>
          <a:lstStyle/>
          <a:p>
            <a:pPr algn="ctr"/>
            <a:r>
              <a:rPr lang="ru-RU" sz="2800" b="1" dirty="0" smtClean="0"/>
              <a:t>НАМ НУЖНО ПЕРЕСТАТЬ СЧИТАТЬ, </a:t>
            </a:r>
          </a:p>
          <a:p>
            <a:pPr algn="ctr"/>
            <a:r>
              <a:rPr lang="ru-RU" sz="2800" b="1" dirty="0" smtClean="0"/>
              <a:t>ЧТО НАШИ ДЕТИ — ДОЛЖНИКИ НАШИ.</a:t>
            </a:r>
            <a:endParaRPr lang="ru-RU" sz="28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0266"/>
          </a:xfrm>
        </p:spPr>
        <p:txBody>
          <a:bodyPr>
            <a:normAutofit fontScale="90000"/>
          </a:bodyPr>
          <a:lstStyle/>
          <a:p>
            <a:r>
              <a:rPr lang="ru-RU" b="1" dirty="0" smtClean="0">
                <a:solidFill>
                  <a:srgbClr val="C00000"/>
                </a:solidFill>
              </a:rPr>
              <a:t>СФЕРЫ, В КОТОРЫХ НАМ НУЖНО ПОЗВОЛИТЬ, ЧТОБЫ НАШИ ДЕТИ УХОДИЛИ:</a:t>
            </a:r>
            <a:r>
              <a:rPr lang="ru-RU" dirty="0" smtClean="0"/>
              <a:t/>
            </a:r>
            <a:br>
              <a:rPr lang="ru-RU" dirty="0" smtClean="0"/>
            </a:br>
            <a:endParaRPr lang="ru-RU" dirty="0"/>
          </a:p>
        </p:txBody>
      </p:sp>
      <p:sp>
        <p:nvSpPr>
          <p:cNvPr id="3" name="Содержимое 2"/>
          <p:cNvSpPr>
            <a:spLocks noGrp="1"/>
          </p:cNvSpPr>
          <p:nvPr>
            <p:ph idx="1"/>
          </p:nvPr>
        </p:nvSpPr>
        <p:spPr>
          <a:xfrm>
            <a:off x="467544" y="2564904"/>
            <a:ext cx="8229600" cy="3057203"/>
          </a:xfrm>
        </p:spPr>
        <p:txBody>
          <a:bodyPr>
            <a:normAutofit fontScale="92500" lnSpcReduction="10000"/>
          </a:bodyPr>
          <a:lstStyle/>
          <a:p>
            <a:pPr>
              <a:buNone/>
            </a:pPr>
            <a:r>
              <a:rPr lang="ru-RU" b="1" dirty="0" smtClean="0"/>
              <a:t>А.		Перестаньте угождать детям.</a:t>
            </a:r>
          </a:p>
          <a:p>
            <a:pPr>
              <a:buNone/>
            </a:pPr>
            <a:r>
              <a:rPr lang="ru-RU" b="1" dirty="0" smtClean="0"/>
              <a:t>Б. 	Перестаньте выручать.</a:t>
            </a:r>
          </a:p>
          <a:p>
            <a:pPr>
              <a:buNone/>
            </a:pPr>
            <a:r>
              <a:rPr lang="ru-RU" b="1" dirty="0" smtClean="0"/>
              <a:t>В.	  	Перестаньте быть страдальцем.</a:t>
            </a:r>
          </a:p>
          <a:p>
            <a:pPr>
              <a:buNone/>
            </a:pPr>
            <a:r>
              <a:rPr lang="ru-RU" b="1" dirty="0" smtClean="0"/>
              <a:t>Г.	 	Перестаньте манипулировать.</a:t>
            </a:r>
          </a:p>
          <a:p>
            <a:pPr>
              <a:buNone/>
            </a:pPr>
            <a:r>
              <a:rPr lang="ru-RU" b="1" dirty="0" smtClean="0"/>
              <a:t>Д.	Перестаньте  считать своим долгом – 	исправлять.</a:t>
            </a:r>
            <a:endParaRPr lang="ru-RU" dirty="0" smtClean="0"/>
          </a:p>
          <a:p>
            <a:pPr>
              <a:buNone/>
            </a:pPr>
            <a:endParaRPr lang="ru-RU" dirty="0"/>
          </a:p>
        </p:txBody>
      </p:sp>
      <p:cxnSp>
        <p:nvCxnSpPr>
          <p:cNvPr id="5" name="Прямая соединительная линия 4"/>
          <p:cNvCxnSpPr/>
          <p:nvPr/>
        </p:nvCxnSpPr>
        <p:spPr>
          <a:xfrm>
            <a:off x="467544" y="2204864"/>
            <a:ext cx="8352928" cy="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F:\Мои документы\Мои рисунки\критика\ar122812902177763.jpg"/>
          <p:cNvPicPr>
            <a:picLocks noGrp="1" noChangeAspect="1" noChangeArrowheads="1"/>
          </p:cNvPicPr>
          <p:nvPr>
            <p:ph idx="1"/>
          </p:nvPr>
        </p:nvPicPr>
        <p:blipFill>
          <a:blip r:embed="rId3" cstate="print"/>
          <a:srcRect/>
          <a:stretch>
            <a:fillRect/>
          </a:stretch>
        </p:blipFill>
        <p:spPr bwMode="auto">
          <a:xfrm>
            <a:off x="1175405" y="1600200"/>
            <a:ext cx="6793190" cy="452596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F:\Мои документы\Мои рисунки\шаблоны\7eedcfbb99969dc6004dc001e9ee6a4b.jpg"/>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p:spPr>
      </p:pic>
      <p:sp>
        <p:nvSpPr>
          <p:cNvPr id="5" name="TextBox 4"/>
          <p:cNvSpPr txBox="1"/>
          <p:nvPr/>
        </p:nvSpPr>
        <p:spPr>
          <a:xfrm>
            <a:off x="971600" y="476672"/>
            <a:ext cx="7416824" cy="4524315"/>
          </a:xfrm>
          <a:prstGeom prst="rect">
            <a:avLst/>
          </a:prstGeom>
          <a:noFill/>
        </p:spPr>
        <p:txBody>
          <a:bodyPr wrap="square" rtlCol="0">
            <a:spAutoFit/>
          </a:bodyPr>
          <a:lstStyle/>
          <a:p>
            <a:pPr algn="ctr"/>
            <a:r>
              <a:rPr lang="ru-RU" sz="3600" b="1" dirty="0" smtClean="0"/>
              <a:t>Критика разрушает наши отношения с взрослыми детьми. Нам нужно оставлять их и позволить Господу делать необходимые исправления. </a:t>
            </a:r>
          </a:p>
          <a:p>
            <a:pPr algn="ctr"/>
            <a:r>
              <a:rPr lang="ru-RU" sz="3600" b="1" dirty="0" smtClean="0">
                <a:solidFill>
                  <a:srgbClr val="C00000"/>
                </a:solidFill>
              </a:rPr>
              <a:t>Он сделает это в нужное время, с нужной дозой любви и заботы.</a:t>
            </a:r>
          </a:p>
          <a:p>
            <a:pPr algn="ctr"/>
            <a:endParaRPr lang="ru-RU" dirty="0" smtClean="0"/>
          </a:p>
          <a:p>
            <a:pPr algn="ct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858218"/>
          </a:xfrm>
        </p:spPr>
        <p:txBody>
          <a:bodyPr>
            <a:normAutofit fontScale="90000"/>
          </a:bodyPr>
          <a:lstStyle/>
          <a:p>
            <a:r>
              <a:rPr lang="ru-RU" b="1" dirty="0" smtClean="0">
                <a:solidFill>
                  <a:srgbClr val="C00000"/>
                </a:solidFill>
              </a:rPr>
              <a:t>СФЕРЫ, В КОТОРЫХ НАМ НУЖНО ПОЗВОЛИТЬ, ЧТОБЫ НАШИ ДЕТИ УХОДИЛИ:</a:t>
            </a:r>
            <a:r>
              <a:rPr lang="ru-RU" dirty="0" smtClean="0"/>
              <a:t/>
            </a:r>
            <a:br>
              <a:rPr lang="ru-RU" dirty="0" smtClean="0"/>
            </a:br>
            <a:endParaRPr lang="ru-RU" dirty="0"/>
          </a:p>
        </p:txBody>
      </p:sp>
      <p:sp>
        <p:nvSpPr>
          <p:cNvPr id="3" name="Содержимое 2"/>
          <p:cNvSpPr>
            <a:spLocks noGrp="1"/>
          </p:cNvSpPr>
          <p:nvPr>
            <p:ph idx="1"/>
          </p:nvPr>
        </p:nvSpPr>
        <p:spPr>
          <a:xfrm>
            <a:off x="467544" y="2132856"/>
            <a:ext cx="8229600" cy="4293096"/>
          </a:xfrm>
        </p:spPr>
        <p:txBody>
          <a:bodyPr>
            <a:normAutofit/>
          </a:bodyPr>
          <a:lstStyle/>
          <a:p>
            <a:pPr>
              <a:buNone/>
            </a:pPr>
            <a:r>
              <a:rPr lang="ru-RU" b="1" dirty="0" smtClean="0"/>
              <a:t>А.	Перестаньте угождать детям.</a:t>
            </a:r>
          </a:p>
          <a:p>
            <a:pPr>
              <a:buNone/>
            </a:pPr>
            <a:r>
              <a:rPr lang="ru-RU" b="1" dirty="0" smtClean="0"/>
              <a:t>Б. 	Перестаньте выручать.</a:t>
            </a:r>
          </a:p>
          <a:p>
            <a:pPr>
              <a:buNone/>
            </a:pPr>
            <a:r>
              <a:rPr lang="ru-RU" b="1" dirty="0" smtClean="0"/>
              <a:t>В.	  	Перестаньте быть страдальцем.</a:t>
            </a:r>
          </a:p>
          <a:p>
            <a:pPr>
              <a:buNone/>
            </a:pPr>
            <a:r>
              <a:rPr lang="ru-RU" b="1" dirty="0" smtClean="0"/>
              <a:t>Г.	 	Перестаньте манипулировать.</a:t>
            </a:r>
          </a:p>
          <a:p>
            <a:pPr>
              <a:buNone/>
            </a:pPr>
            <a:r>
              <a:rPr lang="ru-RU" b="1" dirty="0" smtClean="0"/>
              <a:t>Д.	Перестаньте  считать своим долгом – 	исправлять.</a:t>
            </a:r>
          </a:p>
          <a:p>
            <a:pPr>
              <a:buNone/>
            </a:pPr>
            <a:r>
              <a:rPr lang="ru-RU" b="1" dirty="0" smtClean="0"/>
              <a:t>Е.		 Перестаньте злиться.</a:t>
            </a:r>
            <a:endParaRPr lang="ru-RU" dirty="0" smtClean="0"/>
          </a:p>
          <a:p>
            <a:pPr>
              <a:buNone/>
            </a:pPr>
            <a:endParaRPr lang="ru-RU" b="1" dirty="0" smtClean="0"/>
          </a:p>
          <a:p>
            <a:pPr>
              <a:buNone/>
            </a:pPr>
            <a:endParaRPr lang="ru-RU" dirty="0" smtClean="0"/>
          </a:p>
          <a:p>
            <a:pPr>
              <a:buNone/>
            </a:pPr>
            <a:endParaRPr lang="ru-RU" dirty="0"/>
          </a:p>
        </p:txBody>
      </p:sp>
      <p:cxnSp>
        <p:nvCxnSpPr>
          <p:cNvPr id="5" name="Прямая соединительная линия 4"/>
          <p:cNvCxnSpPr/>
          <p:nvPr/>
        </p:nvCxnSpPr>
        <p:spPr>
          <a:xfrm>
            <a:off x="395536" y="1916832"/>
            <a:ext cx="8352928" cy="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F:\Мои документы\Мои рисунки\цветы обои для стола\vetton_ru_309ЯЯ.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TextBox 3"/>
          <p:cNvSpPr txBox="1"/>
          <p:nvPr/>
        </p:nvSpPr>
        <p:spPr>
          <a:xfrm>
            <a:off x="235622" y="548680"/>
            <a:ext cx="4714239" cy="4801314"/>
          </a:xfrm>
          <a:prstGeom prst="rect">
            <a:avLst/>
          </a:prstGeom>
          <a:noFill/>
        </p:spPr>
        <p:txBody>
          <a:bodyPr wrap="none" rtlCol="0">
            <a:spAutoFit/>
          </a:bodyPr>
          <a:lstStyle/>
          <a:p>
            <a:pPr algn="ctr"/>
            <a:r>
              <a:rPr lang="ru-RU"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ВСТРЕЧАЯ </a:t>
            </a:r>
          </a:p>
          <a:p>
            <a:pPr algn="ctr"/>
            <a:r>
              <a:rPr lang="ru-RU"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РЕАЛЬНОСТЬ:</a:t>
            </a:r>
          </a:p>
          <a:p>
            <a:pPr algn="ctr"/>
            <a:endParaRPr lang="ru-RU"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pPr algn="ctr"/>
            <a:r>
              <a:rPr lang="ru-RU" sz="48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pitchFamily="18" charset="0"/>
                <a:cs typeface="Times New Roman" pitchFamily="18" charset="0"/>
              </a:rPr>
              <a:t>ПОЗВОЛЯЙТЕ</a:t>
            </a:r>
          </a:p>
          <a:p>
            <a:pPr algn="ctr"/>
            <a:r>
              <a:rPr lang="ru-RU" sz="48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pitchFamily="18" charset="0"/>
                <a:cs typeface="Times New Roman" pitchFamily="18" charset="0"/>
              </a:rPr>
              <a:t> УХОДИТЬ</a:t>
            </a:r>
          </a:p>
          <a:p>
            <a:pPr algn="ctr"/>
            <a:endParaRPr lang="ru-RU" sz="4800" dirty="0" smtClean="0">
              <a:ln w="18415" cmpd="sng">
                <a:solidFill>
                  <a:srgbClr val="FFFFFF"/>
                </a:solidFill>
                <a:prstDash val="solid"/>
              </a:ln>
              <a:solidFill>
                <a:srgbClr val="FFC000"/>
              </a:solidFill>
              <a:effectLst>
                <a:outerShdw blurRad="63500" dir="3600000" algn="tl" rotWithShape="0">
                  <a:srgbClr val="000000">
                    <a:alpha val="70000"/>
                  </a:srgbClr>
                </a:outerShdw>
              </a:effectLst>
            </a:endParaRPr>
          </a:p>
          <a:p>
            <a:pPr algn="ct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858218"/>
          </a:xfrm>
        </p:spPr>
        <p:txBody>
          <a:bodyPr>
            <a:normAutofit fontScale="90000"/>
          </a:bodyPr>
          <a:lstStyle/>
          <a:p>
            <a:r>
              <a:rPr lang="ru-RU" b="1" dirty="0" smtClean="0">
                <a:solidFill>
                  <a:srgbClr val="C00000"/>
                </a:solidFill>
              </a:rPr>
              <a:t>СФЕРЫ, В КОТОРЫХ НАМ НУЖНО ПОЗВОЛИТЬ, ЧТОБЫ НАШИ ДЕТИ УХОДИЛИ:</a:t>
            </a:r>
            <a:r>
              <a:rPr lang="ru-RU" dirty="0" smtClean="0"/>
              <a:t/>
            </a:r>
            <a:br>
              <a:rPr lang="ru-RU" dirty="0" smtClean="0"/>
            </a:br>
            <a:endParaRPr lang="ru-RU" dirty="0"/>
          </a:p>
        </p:txBody>
      </p:sp>
      <p:sp>
        <p:nvSpPr>
          <p:cNvPr id="3" name="Содержимое 2"/>
          <p:cNvSpPr>
            <a:spLocks noGrp="1"/>
          </p:cNvSpPr>
          <p:nvPr>
            <p:ph idx="1"/>
          </p:nvPr>
        </p:nvSpPr>
        <p:spPr>
          <a:xfrm>
            <a:off x="467544" y="2132856"/>
            <a:ext cx="8229600" cy="4293096"/>
          </a:xfrm>
        </p:spPr>
        <p:txBody>
          <a:bodyPr>
            <a:normAutofit lnSpcReduction="10000"/>
          </a:bodyPr>
          <a:lstStyle/>
          <a:p>
            <a:pPr>
              <a:buNone/>
            </a:pPr>
            <a:r>
              <a:rPr lang="ru-RU" b="1" dirty="0" smtClean="0"/>
              <a:t>А.	Перестаньте угождать детям.</a:t>
            </a:r>
          </a:p>
          <a:p>
            <a:pPr>
              <a:buNone/>
            </a:pPr>
            <a:r>
              <a:rPr lang="ru-RU" b="1" dirty="0" smtClean="0"/>
              <a:t>Б. 	Перестаньте выручать.</a:t>
            </a:r>
          </a:p>
          <a:p>
            <a:pPr>
              <a:buNone/>
            </a:pPr>
            <a:r>
              <a:rPr lang="ru-RU" b="1" dirty="0" smtClean="0"/>
              <a:t>В.	  	Перестаньте быть страдальцем.</a:t>
            </a:r>
          </a:p>
          <a:p>
            <a:pPr>
              <a:buNone/>
            </a:pPr>
            <a:r>
              <a:rPr lang="ru-RU" b="1" dirty="0" smtClean="0"/>
              <a:t>Г.	 	Перестаньте манипулировать.</a:t>
            </a:r>
          </a:p>
          <a:p>
            <a:pPr>
              <a:buNone/>
            </a:pPr>
            <a:r>
              <a:rPr lang="ru-RU" b="1" dirty="0" smtClean="0"/>
              <a:t>Д.	Перестаньте  считать своим долгом – 	исправлять.</a:t>
            </a:r>
          </a:p>
          <a:p>
            <a:pPr>
              <a:buNone/>
            </a:pPr>
            <a:r>
              <a:rPr lang="ru-RU" b="1" dirty="0" smtClean="0"/>
              <a:t>Е.		 Перестаньте злиться. </a:t>
            </a:r>
          </a:p>
          <a:p>
            <a:pPr>
              <a:buNone/>
            </a:pPr>
            <a:r>
              <a:rPr lang="ru-RU" b="1" dirty="0" smtClean="0"/>
              <a:t>Ж. 	Перестаньте лелеять ложную надежду.</a:t>
            </a:r>
            <a:endParaRPr lang="ru-RU" dirty="0" smtClean="0"/>
          </a:p>
          <a:p>
            <a:pPr>
              <a:buNone/>
            </a:pPr>
            <a:endParaRPr lang="ru-RU" b="1" dirty="0" smtClean="0"/>
          </a:p>
          <a:p>
            <a:pPr>
              <a:buNone/>
            </a:pPr>
            <a:endParaRPr lang="ru-RU" b="1" dirty="0" smtClean="0"/>
          </a:p>
          <a:p>
            <a:pPr>
              <a:buNone/>
            </a:pPr>
            <a:endParaRPr lang="ru-RU" dirty="0" smtClean="0"/>
          </a:p>
          <a:p>
            <a:pPr>
              <a:buNone/>
            </a:pPr>
            <a:endParaRPr lang="ru-RU" b="1" dirty="0" smtClean="0"/>
          </a:p>
          <a:p>
            <a:pPr>
              <a:buNone/>
            </a:pPr>
            <a:endParaRPr lang="ru-RU" dirty="0" smtClean="0"/>
          </a:p>
          <a:p>
            <a:pPr>
              <a:buNone/>
            </a:pPr>
            <a:endParaRPr lang="ru-RU" dirty="0"/>
          </a:p>
        </p:txBody>
      </p:sp>
      <p:cxnSp>
        <p:nvCxnSpPr>
          <p:cNvPr id="5" name="Прямая соединительная линия 4"/>
          <p:cNvCxnSpPr/>
          <p:nvPr/>
        </p:nvCxnSpPr>
        <p:spPr>
          <a:xfrm>
            <a:off x="395536" y="1916832"/>
            <a:ext cx="8352928" cy="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5" name="Picture 1" descr="F:\Мои документы\Мои рисунки\разное-интересное\6e4348ab42e7.jpg"/>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41" name="Picture 1"/>
          <p:cNvPicPr>
            <a:picLocks noGrp="1" noChangeAspect="1" noChangeArrowheads="1"/>
          </p:cNvPicPr>
          <p:nvPr>
            <p:ph idx="1"/>
          </p:nvPr>
        </p:nvPicPr>
        <p:blipFill>
          <a:blip r:embed="rId3" cstate="print"/>
          <a:srcRect/>
          <a:stretch>
            <a:fillRect/>
          </a:stretch>
        </p:blipFill>
        <p:spPr bwMode="auto">
          <a:xfrm>
            <a:off x="0" y="0"/>
            <a:ext cx="9324528" cy="699339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4" name="Rectangle 2"/>
          <p:cNvSpPr>
            <a:spLocks noGrp="1" noChangeArrowheads="1"/>
          </p:cNvSpPr>
          <p:nvPr>
            <p:ph type="title" idx="4294967295"/>
          </p:nvPr>
        </p:nvSpPr>
        <p:spPr/>
        <p:txBody>
          <a:bodyPr/>
          <a:lstStyle/>
          <a:p>
            <a:endParaRPr lang="en-US"/>
          </a:p>
        </p:txBody>
      </p:sp>
      <p:pic>
        <p:nvPicPr>
          <p:cNvPr id="1037315" name="Picture 3" descr="F104a"/>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F:\Мои документы\Мои рисунки\шаблоны\7eedcfbb99969dc6004dc001e9ee6a4b.jpg"/>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p:spPr>
      </p:pic>
      <p:sp>
        <p:nvSpPr>
          <p:cNvPr id="5" name="TextBox 4"/>
          <p:cNvSpPr txBox="1"/>
          <p:nvPr/>
        </p:nvSpPr>
        <p:spPr>
          <a:xfrm>
            <a:off x="2051720" y="116632"/>
            <a:ext cx="5672450" cy="7294305"/>
          </a:xfrm>
          <a:prstGeom prst="rect">
            <a:avLst/>
          </a:prstGeom>
          <a:noFill/>
        </p:spPr>
        <p:txBody>
          <a:bodyPr wrap="none" rtlCol="0">
            <a:spAutoFit/>
          </a:bodyPr>
          <a:lstStyle/>
          <a:p>
            <a:pPr algn="ctr"/>
            <a:r>
              <a:rPr lang="ru-RU" b="1" dirty="0" smtClean="0"/>
              <a:t>ПУСТОЕ ГНЕЗДО</a:t>
            </a:r>
          </a:p>
          <a:p>
            <a:r>
              <a:rPr lang="ru-RU" b="1" dirty="0" smtClean="0"/>
              <a:t>Дом — пуст;  Я сижу все одна</a:t>
            </a:r>
          </a:p>
          <a:p>
            <a:r>
              <a:rPr lang="ru-RU" b="1" dirty="0" smtClean="0"/>
              <a:t>В   пустом гнезде, поскольку мои птенцы улетели.</a:t>
            </a:r>
          </a:p>
          <a:p>
            <a:endParaRPr lang="ru-RU" b="1" dirty="0" smtClean="0"/>
          </a:p>
          <a:p>
            <a:r>
              <a:rPr lang="ru-RU" b="1" dirty="0" smtClean="0"/>
              <a:t>Сидит ли и плачет в трауре Голубь </a:t>
            </a:r>
          </a:p>
          <a:p>
            <a:r>
              <a:rPr lang="ru-RU" b="1" dirty="0" smtClean="0"/>
              <a:t>Оттого, что его дети теперь разлетелись?</a:t>
            </a:r>
          </a:p>
          <a:p>
            <a:endParaRPr lang="ru-RU" b="1" dirty="0" smtClean="0"/>
          </a:p>
          <a:p>
            <a:r>
              <a:rPr lang="ru-RU" b="1" dirty="0" smtClean="0"/>
              <a:t>Возможно, госпожа Ворона и госпожа Фазан </a:t>
            </a:r>
          </a:p>
          <a:p>
            <a:r>
              <a:rPr lang="ru-RU" b="1" dirty="0" smtClean="0"/>
              <a:t>Также помнят времена, приятные для них.</a:t>
            </a:r>
          </a:p>
          <a:p>
            <a:endParaRPr lang="ru-RU" b="1" dirty="0" smtClean="0"/>
          </a:p>
          <a:p>
            <a:r>
              <a:rPr lang="ru-RU" b="1" dirty="0" smtClean="0"/>
              <a:t>Может быть Воробьи, Ласточки и Ястребы </a:t>
            </a:r>
          </a:p>
          <a:p>
            <a:r>
              <a:rPr lang="ru-RU" b="1" dirty="0" smtClean="0"/>
              <a:t>Чувствуют себя одиноко в подобные времена?</a:t>
            </a:r>
          </a:p>
          <a:p>
            <a:endParaRPr lang="ru-RU" b="1" dirty="0" smtClean="0"/>
          </a:p>
          <a:p>
            <a:r>
              <a:rPr lang="ru-RU" b="1" dirty="0" smtClean="0"/>
              <a:t>Скучает ли госпожа Малиновка или госпожа Попугай </a:t>
            </a:r>
          </a:p>
          <a:p>
            <a:r>
              <a:rPr lang="ru-RU" b="1" dirty="0" smtClean="0"/>
              <a:t>О своих птенчиках? Да, я ручаюсь за это!</a:t>
            </a:r>
          </a:p>
          <a:p>
            <a:r>
              <a:rPr lang="ru-RU" b="1" dirty="0" smtClean="0"/>
              <a:t> </a:t>
            </a:r>
          </a:p>
          <a:p>
            <a:r>
              <a:rPr lang="ru-RU" b="1" dirty="0" smtClean="0"/>
              <a:t>Но я заметила, что мать-птица всё еще поет,</a:t>
            </a:r>
          </a:p>
          <a:p>
            <a:r>
              <a:rPr lang="ru-RU" b="1" dirty="0" smtClean="0"/>
              <a:t>Принимая тот факт, что Бог дал ей крылья.</a:t>
            </a:r>
          </a:p>
          <a:p>
            <a:r>
              <a:rPr lang="ru-RU" b="1" dirty="0" smtClean="0"/>
              <a:t>Потому и я также могу петь и быть счастлива сегодня, </a:t>
            </a:r>
          </a:p>
          <a:p>
            <a:r>
              <a:rPr lang="ru-RU" b="1" dirty="0" smtClean="0"/>
              <a:t>Хотя мои птенцы далеко, далеко от меня.</a:t>
            </a:r>
          </a:p>
          <a:p>
            <a:endParaRPr lang="ru-RU" b="1" dirty="0" smtClean="0"/>
          </a:p>
          <a:p>
            <a:endParaRPr lang="ru-RU" b="1" dirty="0" smtClean="0"/>
          </a:p>
          <a:p>
            <a:pPr algn="r"/>
            <a:r>
              <a:rPr lang="ru-RU" b="1" dirty="0" smtClean="0"/>
              <a:t>		</a:t>
            </a:r>
            <a:r>
              <a:rPr lang="ru-RU" b="1" dirty="0" err="1" smtClean="0"/>
              <a:t>Дороти</a:t>
            </a:r>
            <a:r>
              <a:rPr lang="ru-RU" b="1" dirty="0" smtClean="0"/>
              <a:t> </a:t>
            </a:r>
            <a:r>
              <a:rPr lang="ru-RU" b="1" dirty="0" err="1" smtClean="0"/>
              <a:t>Вотс</a:t>
            </a:r>
            <a:r>
              <a:rPr lang="ru-RU" b="1" dirty="0" smtClean="0"/>
              <a:t> </a:t>
            </a:r>
          </a:p>
          <a:p>
            <a:pPr algn="r"/>
            <a:r>
              <a:rPr lang="ru-RU" b="1" dirty="0" smtClean="0"/>
              <a:t>		 (перевод с английского)</a:t>
            </a:r>
          </a:p>
          <a:p>
            <a:endParaRPr lang="ru-RU" dirty="0" smtClean="0"/>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F:\Мои документы\Мои рисунки\Religion\Иисус-крест\покаяние,оправдание,выбор\lostandfound.jpg"/>
          <p:cNvPicPr>
            <a:picLocks noGrp="1" noChangeAspect="1" noChangeArrowheads="1"/>
          </p:cNvPicPr>
          <p:nvPr>
            <p:ph idx="1"/>
          </p:nvPr>
        </p:nvPicPr>
        <p:blipFill>
          <a:blip r:embed="rId3" cstate="print"/>
          <a:srcRect/>
          <a:stretch>
            <a:fillRect/>
          </a:stretch>
        </p:blipFill>
        <p:spPr bwMode="auto">
          <a:xfrm>
            <a:off x="0" y="0"/>
            <a:ext cx="9144000" cy="682752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Мои документы\Мои рисунки\шаблоны\7eedcfbb99969dc6004dc001e9ee6a4b.jpg"/>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p:spPr>
      </p:pic>
      <p:sp>
        <p:nvSpPr>
          <p:cNvPr id="3" name="Содержимое 2"/>
          <p:cNvSpPr>
            <a:spLocks noGrp="1"/>
          </p:cNvSpPr>
          <p:nvPr>
            <p:ph idx="1"/>
          </p:nvPr>
        </p:nvSpPr>
        <p:spPr>
          <a:xfrm>
            <a:off x="467544" y="809328"/>
            <a:ext cx="8229600" cy="6048672"/>
          </a:xfrm>
        </p:spPr>
        <p:txBody>
          <a:bodyPr>
            <a:normAutofit fontScale="77500" lnSpcReduction="20000"/>
          </a:bodyPr>
          <a:lstStyle/>
          <a:p>
            <a:pPr algn="ctr">
              <a:buNone/>
            </a:pPr>
            <a:r>
              <a:rPr lang="ru-RU" b="1" dirty="0" smtClean="0"/>
              <a:t>Подобно тому, как дети со слезами на глазах</a:t>
            </a:r>
          </a:p>
          <a:p>
            <a:pPr algn="ctr">
              <a:buNone/>
            </a:pPr>
            <a:r>
              <a:rPr lang="ru-RU" b="1" dirty="0" smtClean="0"/>
              <a:t>Приносят свои сломанные игрушки, чтобы мы их починили,</a:t>
            </a:r>
          </a:p>
          <a:p>
            <a:pPr algn="ctr">
              <a:buNone/>
            </a:pPr>
            <a:r>
              <a:rPr lang="ru-RU" b="1" dirty="0" smtClean="0"/>
              <a:t>Так и я приношу мое блуждающее дитя к Богу, </a:t>
            </a:r>
          </a:p>
          <a:p>
            <a:pPr algn="ctr">
              <a:buNone/>
            </a:pPr>
            <a:r>
              <a:rPr lang="ru-RU" b="1" dirty="0" smtClean="0"/>
              <a:t>Поскольку Он является моим другом.</a:t>
            </a:r>
          </a:p>
          <a:p>
            <a:pPr algn="ctr">
              <a:buNone/>
            </a:pPr>
            <a:r>
              <a:rPr lang="ru-RU" b="1" dirty="0" smtClean="0"/>
              <a:t>Но затем, вместо того, чтобы позволить Ему</a:t>
            </a:r>
          </a:p>
          <a:p>
            <a:pPr algn="ctr">
              <a:buNone/>
            </a:pPr>
            <a:r>
              <a:rPr lang="ru-RU" b="1" dirty="0" smtClean="0"/>
              <a:t>Одному спокойно  работать, </a:t>
            </a:r>
          </a:p>
          <a:p>
            <a:pPr algn="ctr">
              <a:buNone/>
            </a:pPr>
            <a:r>
              <a:rPr lang="ru-RU" b="1" dirty="0" smtClean="0"/>
              <a:t>Я вмешивался всюду и пытался помочь </a:t>
            </a:r>
          </a:p>
          <a:p>
            <a:pPr algn="ctr">
              <a:buNone/>
            </a:pPr>
            <a:r>
              <a:rPr lang="ru-RU" b="1" dirty="0" smtClean="0"/>
              <a:t>Моими собственными средствами.</a:t>
            </a:r>
          </a:p>
          <a:p>
            <a:pPr algn="ctr">
              <a:buNone/>
            </a:pPr>
            <a:r>
              <a:rPr lang="ru-RU" b="1" dirty="0" smtClean="0"/>
              <a:t>Наконец, я вырвал его назад  и закричал:</a:t>
            </a:r>
          </a:p>
          <a:p>
            <a:pPr algn="ctr">
              <a:buNone/>
            </a:pPr>
            <a:r>
              <a:rPr lang="ru-RU" b="1" dirty="0" smtClean="0"/>
              <a:t>"Как Ты можешь работать так медленно?</a:t>
            </a:r>
          </a:p>
          <a:p>
            <a:pPr algn="ctr">
              <a:buNone/>
            </a:pPr>
            <a:r>
              <a:rPr lang="ru-RU" b="1" dirty="0" smtClean="0"/>
              <a:t>"Мое  дитя, - сказал  Господь, - </a:t>
            </a:r>
          </a:p>
          <a:p>
            <a:pPr algn="ctr">
              <a:buNone/>
            </a:pPr>
            <a:r>
              <a:rPr lang="ru-RU" b="1" dirty="0" smtClean="0"/>
              <a:t>Что Я могу сделать? </a:t>
            </a:r>
          </a:p>
          <a:p>
            <a:pPr algn="ctr">
              <a:buNone/>
            </a:pPr>
            <a:r>
              <a:rPr lang="ru-RU" b="1" dirty="0" smtClean="0"/>
              <a:t>Ты никогда не позволял ему уходить".</a:t>
            </a:r>
          </a:p>
          <a:p>
            <a:pPr algn="ctr">
              <a:buNone/>
            </a:pPr>
            <a:endParaRPr lang="ru-RU" dirty="0" smtClean="0"/>
          </a:p>
          <a:p>
            <a:pPr algn="r">
              <a:buNone/>
            </a:pPr>
            <a:r>
              <a:rPr lang="ru-RU" dirty="0" smtClean="0"/>
              <a:t>Неизвестный автор</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Мои документы\Мои рисунки\шаблоны\7eedcfbb99969dc6004dc001e9ee6a4b.jpg"/>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p:spPr>
      </p:pic>
      <p:sp>
        <p:nvSpPr>
          <p:cNvPr id="3" name="Содержимое 2"/>
          <p:cNvSpPr>
            <a:spLocks noGrp="1"/>
          </p:cNvSpPr>
          <p:nvPr>
            <p:ph idx="1"/>
          </p:nvPr>
        </p:nvSpPr>
        <p:spPr>
          <a:xfrm>
            <a:off x="1979712" y="1052736"/>
            <a:ext cx="5544616" cy="4525963"/>
          </a:xfrm>
        </p:spPr>
        <p:txBody>
          <a:bodyPr/>
          <a:lstStyle/>
          <a:p>
            <a:pPr>
              <a:buNone/>
            </a:pPr>
            <a:r>
              <a:rPr lang="ru-RU" b="1" dirty="0" smtClean="0"/>
              <a:t>В возрасте пяти лет наше влияние над детьми равняется 95%.</a:t>
            </a:r>
          </a:p>
          <a:p>
            <a:pPr>
              <a:buNone/>
            </a:pPr>
            <a:r>
              <a:rPr lang="ru-RU" b="1" dirty="0" smtClean="0"/>
              <a:t> К 14-ти годам оно снижается до 65%. </a:t>
            </a:r>
          </a:p>
          <a:p>
            <a:pPr>
              <a:buNone/>
            </a:pPr>
            <a:r>
              <a:rPr lang="ru-RU" b="1" dirty="0" smtClean="0"/>
              <a:t>А к 19 годам оно просто равняется 5 %.</a:t>
            </a:r>
            <a:endParaRPr lang="ru-RU"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0266"/>
          </a:xfrm>
        </p:spPr>
        <p:txBody>
          <a:bodyPr>
            <a:normAutofit fontScale="90000"/>
          </a:bodyPr>
          <a:lstStyle/>
          <a:p>
            <a:r>
              <a:rPr lang="ru-RU" b="1" dirty="0" smtClean="0">
                <a:solidFill>
                  <a:srgbClr val="C00000"/>
                </a:solidFill>
              </a:rPr>
              <a:t>СФЕРЫ, В КОТОРЫХ НАМ НУЖНО ПОЗВОЛИТЬ, ЧТОБЫ НАШИ ДЕТИ УХОДИЛИ:</a:t>
            </a:r>
            <a:r>
              <a:rPr lang="ru-RU" dirty="0" smtClean="0"/>
              <a:t/>
            </a:r>
            <a:br>
              <a:rPr lang="ru-RU" dirty="0" smtClean="0"/>
            </a:br>
            <a:endParaRPr lang="ru-RU" dirty="0"/>
          </a:p>
        </p:txBody>
      </p:sp>
      <p:sp>
        <p:nvSpPr>
          <p:cNvPr id="3" name="Содержимое 2"/>
          <p:cNvSpPr>
            <a:spLocks noGrp="1"/>
          </p:cNvSpPr>
          <p:nvPr>
            <p:ph idx="1"/>
          </p:nvPr>
        </p:nvSpPr>
        <p:spPr>
          <a:xfrm>
            <a:off x="467544" y="2564904"/>
            <a:ext cx="8229600" cy="3057203"/>
          </a:xfrm>
        </p:spPr>
        <p:txBody>
          <a:bodyPr/>
          <a:lstStyle/>
          <a:p>
            <a:pPr>
              <a:buNone/>
            </a:pPr>
            <a:r>
              <a:rPr lang="ru-RU" b="1" dirty="0" smtClean="0"/>
              <a:t>А.	 Перестаньте угождать детям.</a:t>
            </a:r>
            <a:endParaRPr lang="ru-RU" dirty="0"/>
          </a:p>
        </p:txBody>
      </p:sp>
      <p:cxnSp>
        <p:nvCxnSpPr>
          <p:cNvPr id="5" name="Прямая соединительная линия 4"/>
          <p:cNvCxnSpPr/>
          <p:nvPr/>
        </p:nvCxnSpPr>
        <p:spPr>
          <a:xfrm>
            <a:off x="467544" y="2204864"/>
            <a:ext cx="8352928" cy="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433467"/>
          </a:xfrm>
          <a:blipFill>
            <a:blip r:embed="rId3" cstate="print"/>
            <a:tile tx="0" ty="0" sx="100000" sy="100000" flip="none" algn="tl"/>
          </a:blipFill>
        </p:spPr>
        <p:txBody>
          <a:bodyPr>
            <a:normAutofit/>
          </a:bodyPr>
          <a:lstStyle/>
          <a:p>
            <a:pPr algn="ctr">
              <a:buNone/>
            </a:pPr>
            <a:r>
              <a:rPr lang="ru-RU" dirty="0" smtClean="0"/>
              <a:t>	</a:t>
            </a:r>
          </a:p>
          <a:p>
            <a:pPr algn="ctr">
              <a:buNone/>
            </a:pPr>
            <a:r>
              <a:rPr lang="ru-RU" b="1" dirty="0" smtClean="0"/>
              <a:t> "Она контролирует нас, будучи милой, ставя нас на первое место, пренебрегая собственными нуждами. Но порой это </a:t>
            </a:r>
            <a:r>
              <a:rPr lang="ru-RU" b="1" dirty="0" err="1" smtClean="0"/>
              <a:t>беснует</a:t>
            </a:r>
            <a:r>
              <a:rPr lang="ru-RU" b="1" dirty="0" smtClean="0"/>
              <a:t> меня. Мне  кажется, как будто я всегда хожу по яйцам вокруг неё. Я не знаю, что она думает и что она хочет". </a:t>
            </a:r>
          </a:p>
          <a:p>
            <a:pPr algn="r">
              <a:buNone/>
            </a:pPr>
            <a:endParaRPr lang="ru-RU" dirty="0" smtClean="0"/>
          </a:p>
          <a:p>
            <a:pPr algn="r">
              <a:buNone/>
            </a:pPr>
            <a:r>
              <a:rPr lang="ru-RU" sz="2000" b="1" dirty="0" smtClean="0"/>
              <a:t>Карен О. </a:t>
            </a:r>
            <a:r>
              <a:rPr lang="ru-RU" sz="2000" b="1" dirty="0" err="1" smtClean="0"/>
              <a:t>Конер</a:t>
            </a:r>
            <a:r>
              <a:rPr lang="ru-RU" sz="2000" b="1" dirty="0" smtClean="0"/>
              <a:t>,</a:t>
            </a:r>
          </a:p>
          <a:p>
            <a:pPr algn="r">
              <a:buNone/>
            </a:pPr>
            <a:r>
              <a:rPr lang="ru-RU" sz="2000" b="1" dirty="0" smtClean="0"/>
              <a:t> "Восстанавливая взаимоотношения с </a:t>
            </a:r>
          </a:p>
          <a:p>
            <a:pPr algn="r">
              <a:buNone/>
            </a:pPr>
            <a:r>
              <a:rPr lang="ru-RU" sz="2000" b="1" dirty="0" smtClean="0"/>
              <a:t>вашими взрослыми детьми", стр. 51</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858218"/>
          </a:xfrm>
        </p:spPr>
        <p:txBody>
          <a:bodyPr>
            <a:normAutofit fontScale="90000"/>
          </a:bodyPr>
          <a:lstStyle/>
          <a:p>
            <a:r>
              <a:rPr lang="ru-RU" b="1" dirty="0" smtClean="0">
                <a:solidFill>
                  <a:srgbClr val="C00000"/>
                </a:solidFill>
              </a:rPr>
              <a:t>Нам необходимо освободить себя от необходимости контролировать детей через угождение.</a:t>
            </a:r>
            <a:endParaRPr lang="ru-RU" b="1" dirty="0">
              <a:solidFill>
                <a:srgbClr val="C00000"/>
              </a:solidFill>
            </a:endParaRPr>
          </a:p>
        </p:txBody>
      </p:sp>
      <p:pic>
        <p:nvPicPr>
          <p:cNvPr id="4098" name="Picture 2" descr="F:\Мои документы\Мои рисунки\6857932f7751.jpg"/>
          <p:cNvPicPr>
            <a:picLocks noGrp="1" noChangeAspect="1" noChangeArrowheads="1"/>
          </p:cNvPicPr>
          <p:nvPr>
            <p:ph idx="1"/>
          </p:nvPr>
        </p:nvPicPr>
        <p:blipFill>
          <a:blip r:embed="rId4" cstate="print"/>
          <a:srcRect/>
          <a:stretch>
            <a:fillRect/>
          </a:stretch>
        </p:blipFill>
        <p:spPr bwMode="auto">
          <a:xfrm>
            <a:off x="2555776" y="2132856"/>
            <a:ext cx="3835562" cy="45259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TotalTime>
  <Words>2091</Words>
  <Application>Microsoft Office PowerPoint</Application>
  <PresentationFormat>Экран (4:3)</PresentationFormat>
  <Paragraphs>154</Paragraphs>
  <Slides>23</Slides>
  <Notes>22</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Слайд 1</vt:lpstr>
      <vt:lpstr>Слайд 2</vt:lpstr>
      <vt:lpstr>Слайд 3</vt:lpstr>
      <vt:lpstr>Слайд 4</vt:lpstr>
      <vt:lpstr>Слайд 5</vt:lpstr>
      <vt:lpstr>Слайд 6</vt:lpstr>
      <vt:lpstr>СФЕРЫ, В КОТОРЫХ НАМ НУЖНО ПОЗВОЛИТЬ, ЧТОБЫ НАШИ ДЕТИ УХОДИЛИ: </vt:lpstr>
      <vt:lpstr>Слайд 8</vt:lpstr>
      <vt:lpstr>Нам необходимо освободить себя от необходимости контролировать детей через угождение.</vt:lpstr>
      <vt:lpstr>СФЕРЫ, В КОТОРЫХ НАМ НУЖНО ПОЗВОЛИТЬ, ЧТОБЫ НАШИ ДЕТИ УХОДИЛИ: </vt:lpstr>
      <vt:lpstr>Слайд 11</vt:lpstr>
      <vt:lpstr>СФЕРЫ, В КОТОРЫХ НАМ НУЖНО ПОЗВОЛИТЬ, ЧТОБЫ НАШИ ДЕТИ УХОДИЛИ: </vt:lpstr>
      <vt:lpstr>Слайд 13</vt:lpstr>
      <vt:lpstr>СФЕРЫ, В КОТОРЫХ НАМ НУЖНО ПОЗВОЛИТЬ, ЧТОБЫ НАШИ ДЕТИ УХОДИЛИ: </vt:lpstr>
      <vt:lpstr>Слайд 15</vt:lpstr>
      <vt:lpstr>СФЕРЫ, В КОТОРЫХ НАМ НУЖНО ПОЗВОЛИТЬ, ЧТОБЫ НАШИ ДЕТИ УХОДИЛИ: </vt:lpstr>
      <vt:lpstr>Слайд 17</vt:lpstr>
      <vt:lpstr>Слайд 18</vt:lpstr>
      <vt:lpstr>СФЕРЫ, В КОТОРЫХ НАМ НУЖНО ПОЗВОЛИТЬ, ЧТОБЫ НАШИ ДЕТИ УХОДИЛИ: </vt:lpstr>
      <vt:lpstr>СФЕРЫ, В КОТОРЫХ НАМ НУЖНО ПОЗВОЛИТЬ, ЧТОБЫ НАШИ ДЕТИ УХОДИЛИ: </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Лена</dc:creator>
  <cp:lastModifiedBy>Лена</cp:lastModifiedBy>
  <cp:revision>28</cp:revision>
  <dcterms:created xsi:type="dcterms:W3CDTF">2010-10-20T07:06:40Z</dcterms:created>
  <dcterms:modified xsi:type="dcterms:W3CDTF">2010-11-01T08:26:32Z</dcterms:modified>
</cp:coreProperties>
</file>