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60" r:id="rId3"/>
    <p:sldId id="257" r:id="rId4"/>
    <p:sldId id="258" r:id="rId5"/>
    <p:sldId id="259" r:id="rId6"/>
    <p:sldId id="264" r:id="rId7"/>
    <p:sldId id="261" r:id="rId8"/>
    <p:sldId id="265" r:id="rId9"/>
    <p:sldId id="263" r:id="rId10"/>
    <p:sldId id="266" r:id="rId11"/>
    <p:sldId id="267" r:id="rId12"/>
    <p:sldId id="271" r:id="rId13"/>
    <p:sldId id="268" r:id="rId14"/>
    <p:sldId id="272" r:id="rId15"/>
    <p:sldId id="269" r:id="rId16"/>
    <p:sldId id="273" r:id="rId17"/>
    <p:sldId id="270"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12" autoAdjust="0"/>
  </p:normalViewPr>
  <p:slideViewPr>
    <p:cSldViewPr>
      <p:cViewPr>
        <p:scale>
          <a:sx n="70" d="100"/>
          <a:sy n="70" d="100"/>
        </p:scale>
        <p:origin x="-606" y="-5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F7DDC-847A-434E-A79B-3866B31ECC36}" type="datetimeFigureOut">
              <a:rPr lang="ru-RU" smtClean="0"/>
              <a:t>17.01.2011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52267-E15B-4439-9596-F0C888DE759C}"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течение 30 лет старый фермер спорил со своим соседом о том, кто должен заделать дыру, пролом в изгороди. Спор продолжался, и никто не заделывал эту дыру. Перед смертью  старый   фермер   решил  закончить  это  дело.   Он позвал свою жену и сказал ей: "Пожалуйста, скажи </a:t>
            </a:r>
            <a:r>
              <a:rPr lang="ru-RU" sz="1200" kern="1200" dirty="0" err="1" smtClean="0">
                <a:solidFill>
                  <a:schemeClr val="tx1"/>
                </a:solidFill>
                <a:latin typeface="+mn-lt"/>
                <a:ea typeface="+mn-ea"/>
                <a:cs typeface="+mn-cs"/>
              </a:rPr>
              <a:t>Абнеру</a:t>
            </a:r>
            <a:r>
              <a:rPr lang="ru-RU" sz="1200" kern="1200" dirty="0" smtClean="0">
                <a:solidFill>
                  <a:schemeClr val="tx1"/>
                </a:solidFill>
                <a:latin typeface="+mn-lt"/>
                <a:ea typeface="+mn-ea"/>
                <a:cs typeface="+mn-cs"/>
              </a:rPr>
              <a:t>, что я умираю и хочу поговорить с ним". Скоро она вернулась к нему с соседом </a:t>
            </a:r>
            <a:r>
              <a:rPr lang="ru-RU" sz="1200" kern="1200" dirty="0" err="1" smtClean="0">
                <a:solidFill>
                  <a:schemeClr val="tx1"/>
                </a:solidFill>
                <a:latin typeface="+mn-lt"/>
                <a:ea typeface="+mn-ea"/>
                <a:cs typeface="+mn-cs"/>
              </a:rPr>
              <a:t>Абнером</a:t>
            </a:r>
            <a:r>
              <a:rPr lang="ru-RU" sz="1200" kern="1200" dirty="0" smtClean="0">
                <a:solidFill>
                  <a:schemeClr val="tx1"/>
                </a:solidFill>
                <a:latin typeface="+mn-lt"/>
                <a:ea typeface="+mn-ea"/>
                <a:cs typeface="+mn-cs"/>
              </a:rPr>
              <a:t>. Старик дрожащим голосом сказал: "</a:t>
            </a:r>
            <a:r>
              <a:rPr lang="ru-RU" sz="1200" kern="1200" dirty="0" err="1" smtClean="0">
                <a:solidFill>
                  <a:schemeClr val="tx1"/>
                </a:solidFill>
                <a:latin typeface="+mn-lt"/>
                <a:ea typeface="+mn-ea"/>
                <a:cs typeface="+mn-cs"/>
              </a:rPr>
              <a:t>Абнер</a:t>
            </a:r>
            <a:r>
              <a:rPr lang="ru-RU" sz="1200" kern="1200" dirty="0" smtClean="0">
                <a:solidFill>
                  <a:schemeClr val="tx1"/>
                </a:solidFill>
                <a:latin typeface="+mn-lt"/>
                <a:ea typeface="+mn-ea"/>
                <a:cs typeface="+mn-cs"/>
              </a:rPr>
              <a:t>, в течение 30 лет мы спорили с тобой, кто должен заделать  дыру   в   нашем   заборе.   Я   сказал  тебе   немало обидных слов и   сейчас    я    хочу    извиниться    перед    тобой    и помириться с тобой перед смертью. Ты можешь простить меня?""Конечно", - сказал </a:t>
            </a:r>
            <a:r>
              <a:rPr lang="ru-RU" sz="1200" kern="1200" dirty="0" err="1" smtClean="0">
                <a:solidFill>
                  <a:schemeClr val="tx1"/>
                </a:solidFill>
                <a:latin typeface="+mn-lt"/>
                <a:ea typeface="+mn-ea"/>
                <a:cs typeface="+mn-cs"/>
              </a:rPr>
              <a:t>Абнер</a:t>
            </a:r>
            <a:r>
              <a:rPr lang="ru-RU" sz="1200" kern="1200" dirty="0" smtClean="0">
                <a:solidFill>
                  <a:schemeClr val="tx1"/>
                </a:solidFill>
                <a:latin typeface="+mn-lt"/>
                <a:ea typeface="+mn-ea"/>
                <a:cs typeface="+mn-cs"/>
              </a:rPr>
              <a:t> со слезами на глазах. "Я тоже сказал тебе немало обидных    слов    за    эти    30   лет.    Настало    время примирения". После того, как они   торжественно   пожали   друг   другу   руки, больной старик потряс перед лицом соседа пальцем и сказал: "Но помни, </a:t>
            </a:r>
            <a:r>
              <a:rPr lang="ru-RU" sz="1200" kern="1200" dirty="0" err="1" smtClean="0">
                <a:solidFill>
                  <a:schemeClr val="tx1"/>
                </a:solidFill>
                <a:latin typeface="+mn-lt"/>
                <a:ea typeface="+mn-ea"/>
                <a:cs typeface="+mn-cs"/>
              </a:rPr>
              <a:t>Абнер</a:t>
            </a:r>
            <a:r>
              <a:rPr lang="ru-RU" sz="1200" kern="1200" dirty="0" smtClean="0">
                <a:solidFill>
                  <a:schemeClr val="tx1"/>
                </a:solidFill>
                <a:latin typeface="+mn-lt"/>
                <a:ea typeface="+mn-ea"/>
                <a:cs typeface="+mn-cs"/>
              </a:rPr>
              <a:t>, если я </a:t>
            </a:r>
            <a:r>
              <a:rPr lang="ru-RU" sz="1200" kern="1200" dirty="0" err="1" smtClean="0">
                <a:solidFill>
                  <a:schemeClr val="tx1"/>
                </a:solidFill>
                <a:latin typeface="+mn-lt"/>
                <a:ea typeface="+mn-ea"/>
                <a:cs typeface="+mn-cs"/>
              </a:rPr>
              <a:t>выздоровлю</a:t>
            </a:r>
            <a:r>
              <a:rPr lang="ru-RU" sz="1200" kern="1200" dirty="0" smtClean="0">
                <a:solidFill>
                  <a:schemeClr val="tx1"/>
                </a:solidFill>
                <a:latin typeface="+mn-lt"/>
                <a:ea typeface="+mn-ea"/>
                <a:cs typeface="+mn-cs"/>
              </a:rPr>
              <a:t>, ты должен забыть все, что я только что сказал тебе! Все, что я говорил ранее об этом заборе, я повторю! " (</a:t>
            </a:r>
            <a:r>
              <a:rPr lang="ru-RU" sz="1200" kern="1200" dirty="0" err="1" smtClean="0">
                <a:solidFill>
                  <a:schemeClr val="tx1"/>
                </a:solidFill>
                <a:latin typeface="+mn-lt"/>
                <a:ea typeface="+mn-ea"/>
                <a:cs typeface="+mn-cs"/>
              </a:rPr>
              <a:t>Сесиль</a:t>
            </a:r>
            <a:r>
              <a:rPr lang="ru-RU" sz="1200" kern="1200" dirty="0" smtClean="0">
                <a:solidFill>
                  <a:schemeClr val="tx1"/>
                </a:solidFill>
                <a:latin typeface="+mn-lt"/>
                <a:ea typeface="+mn-ea"/>
                <a:cs typeface="+mn-cs"/>
              </a:rPr>
              <a:t> Г.Осборн. "Искусство общения с людьми").</a:t>
            </a:r>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вы искренни в вашем желании простить себя и других, вы не будете тратить время на </a:t>
            </a:r>
            <a:r>
              <a:rPr lang="ru-RU" sz="1200" kern="1200" dirty="0" err="1" smtClean="0">
                <a:solidFill>
                  <a:schemeClr val="tx1"/>
                </a:solidFill>
                <a:latin typeface="+mn-lt"/>
                <a:ea typeface="+mn-ea"/>
                <a:cs typeface="+mn-cs"/>
              </a:rPr>
              <a:t>перессказывание</a:t>
            </a:r>
            <a:r>
              <a:rPr lang="ru-RU" sz="1200" kern="1200" dirty="0" smtClean="0">
                <a:solidFill>
                  <a:schemeClr val="tx1"/>
                </a:solidFill>
                <a:latin typeface="+mn-lt"/>
                <a:ea typeface="+mn-ea"/>
                <a:cs typeface="+mn-cs"/>
              </a:rPr>
              <a:t> старых обвинений объяснений, </a:t>
            </a:r>
            <a:r>
              <a:rPr lang="ru-RU" sz="1200" kern="1200" dirty="0" err="1" smtClean="0">
                <a:solidFill>
                  <a:schemeClr val="tx1"/>
                </a:solidFill>
                <a:latin typeface="+mn-lt"/>
                <a:ea typeface="+mn-ea"/>
                <a:cs typeface="+mn-cs"/>
              </a:rPr>
              <a:t>оправдываний</a:t>
            </a:r>
            <a:r>
              <a:rPr lang="ru-RU" sz="1200" kern="1200" dirty="0" smtClean="0">
                <a:solidFill>
                  <a:schemeClr val="tx1"/>
                </a:solidFill>
                <a:latin typeface="+mn-lt"/>
                <a:ea typeface="+mn-ea"/>
                <a:cs typeface="+mn-cs"/>
              </a:rPr>
              <a:t> себя или других, что, кто и где сказал. Попытки восстановить картину прошлых обид только расширяют пропасть между людьми вместо того, чтобы уничтожить ее. Сосредоточьтесь на восстановлении взаимоотношений и вашем желании сделать это. Все остальное возложите на Господа ("Восстановление взаимоотношений с нашими взрослыми деть Карен </a:t>
            </a:r>
            <a:r>
              <a:rPr lang="ru-RU" sz="1200" kern="1200" dirty="0" err="1" smtClean="0">
                <a:solidFill>
                  <a:schemeClr val="tx1"/>
                </a:solidFill>
                <a:latin typeface="+mn-lt"/>
                <a:ea typeface="+mn-ea"/>
                <a:cs typeface="+mn-cs"/>
              </a:rPr>
              <a:t>О’Коннор</a:t>
            </a:r>
            <a:r>
              <a:rPr lang="ru-RU" sz="1200" kern="1200" dirty="0" smtClean="0">
                <a:solidFill>
                  <a:schemeClr val="tx1"/>
                </a:solidFill>
                <a:latin typeface="+mn-lt"/>
                <a:ea typeface="+mn-ea"/>
                <a:cs typeface="+mn-cs"/>
              </a:rPr>
              <a:t>, с. 174).</a:t>
            </a:r>
          </a:p>
          <a:p>
            <a:pPr lvl="0"/>
            <a:endParaRPr lang="ru-RU" dirty="0" smtClean="0"/>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Соседи иногда с трудом  заделывают проломы в изгороди, но если истина установлена, семьи часто переживают еще более трудные времена. Оскорбления, несправедливые слова, напряжение чувств и непонимание скапливается на протяжении многих лет по обе стороны изгороди. Чем старше мы становимся, тем больше хотим заделать эти проломы в изгороди, но это все труднее и труднее сделать. Однако, восстановление проломов в изгороди — это восстановление взаимоотношений и именно этого родители упрямых детей больше всего добиваются. "Прощение - это  самый    серьезный    шаг   в    восстановлении взаимоотношений  родителей и их взрослых детей", — говорит Карен </a:t>
            </a:r>
            <a:r>
              <a:rPr lang="ru-RU" sz="1200" kern="1200" dirty="0" err="1" smtClean="0">
                <a:solidFill>
                  <a:schemeClr val="tx1"/>
                </a:solidFill>
                <a:latin typeface="+mn-lt"/>
                <a:ea typeface="+mn-ea"/>
                <a:cs typeface="+mn-cs"/>
              </a:rPr>
              <a:t>О’Коннор</a:t>
            </a:r>
            <a:r>
              <a:rPr lang="ru-RU" sz="1200" kern="1200" dirty="0" smtClean="0">
                <a:solidFill>
                  <a:schemeClr val="tx1"/>
                </a:solidFill>
                <a:latin typeface="+mn-lt"/>
                <a:ea typeface="+mn-ea"/>
                <a:cs typeface="+mn-cs"/>
              </a:rPr>
              <a:t>.   ("Восстановление   взаимоотношений   с   нашими взрослыми детьми, с. 167).</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Представьте себе на минуту, что ядовитая змея проникла в мой спальный  мешок  во  время  моего  путешествия  и  ужалила  меня. Затем представьте себе, что, увидев свою рану, я начинаю поиски змеи  и  ловлю  ее.   Я  приношу  ее  домой  и  оставляю  дома, как домашнее животное. Иногда я вынимаю ее из коробки и играю с ней и снова позволяю ей ужалить меня. Что вы будете думать обо мне? </a:t>
            </a:r>
            <a:r>
              <a:rPr lang="ru-RU" sz="1200" b="1" u="sng" kern="1200" dirty="0" smtClean="0">
                <a:solidFill>
                  <a:schemeClr val="tx1"/>
                </a:solidFill>
                <a:latin typeface="+mn-lt"/>
                <a:ea typeface="+mn-ea"/>
                <a:cs typeface="+mn-cs"/>
              </a:rPr>
              <a:t>Но именно так некоторые люди поступают со "змеями" несправедливого к ним отношения. Вместо того чтобы уничтожить их, они поддерживают их и снова и снова терпят их укусы. Прощение — это избавление от змеи, которая кусает тебя</a:t>
            </a:r>
            <a:endParaRPr lang="ru-RU" b="1" u="sng" dirty="0"/>
          </a:p>
        </p:txBody>
      </p:sp>
      <p:sp>
        <p:nvSpPr>
          <p:cNvPr id="4" name="Номер слайда 3"/>
          <p:cNvSpPr>
            <a:spLocks noGrp="1"/>
          </p:cNvSpPr>
          <p:nvPr>
            <p:ph type="sldNum" sz="quarter" idx="10"/>
          </p:nvPr>
        </p:nvSpPr>
        <p:spPr/>
        <p:txBody>
          <a:bodyPr/>
          <a:lstStyle/>
          <a:p>
            <a:fld id="{7CA52267-E15B-4439-9596-F0C888DE759C}" type="slidenum">
              <a:rPr lang="ru-RU" smtClean="0"/>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мы поймем, чего прощение НЕ ДАЕТ, тогда мы лучше будем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понимать, что прощение ДАЕТ.</a:t>
            </a:r>
          </a:p>
          <a:p>
            <a:pPr lvl="0"/>
            <a:r>
              <a:rPr lang="ru-RU" sz="1200" i="1" kern="1200" dirty="0" smtClean="0">
                <a:solidFill>
                  <a:schemeClr val="tx1"/>
                </a:solidFill>
                <a:latin typeface="+mn-lt"/>
                <a:ea typeface="+mn-ea"/>
                <a:cs typeface="+mn-cs"/>
              </a:rPr>
              <a:t>Прощение НЕ дается просто. </a:t>
            </a:r>
            <a:r>
              <a:rPr lang="ru-RU" sz="1200" kern="1200" dirty="0" smtClean="0">
                <a:solidFill>
                  <a:schemeClr val="tx1"/>
                </a:solidFill>
                <a:latin typeface="+mn-lt"/>
                <a:ea typeface="+mn-ea"/>
                <a:cs typeface="+mn-cs"/>
              </a:rPr>
              <a:t>Действительно, это одно из самых трудных дел, которые нам приходится делать.</a:t>
            </a:r>
          </a:p>
          <a:p>
            <a:pPr lvl="0"/>
            <a:r>
              <a:rPr lang="ru-RU" sz="1200" i="1" kern="1200" dirty="0" smtClean="0">
                <a:solidFill>
                  <a:schemeClr val="tx1"/>
                </a:solidFill>
                <a:latin typeface="+mn-lt"/>
                <a:ea typeface="+mn-ea"/>
                <a:cs typeface="+mn-cs"/>
              </a:rPr>
              <a:t>Прощение НЕ считает хорошим тот плохой поступок, который человек совершил по отношению к вам. </a:t>
            </a:r>
            <a:r>
              <a:rPr lang="ru-RU" sz="1200" kern="1200" dirty="0" err="1" smtClean="0">
                <a:solidFill>
                  <a:schemeClr val="tx1"/>
                </a:solidFill>
                <a:latin typeface="+mn-lt"/>
                <a:ea typeface="+mn-ea"/>
                <a:cs typeface="+mn-cs"/>
              </a:rPr>
              <a:t>Левис</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Б.Смедес</a:t>
            </a:r>
            <a:r>
              <a:rPr lang="ru-RU" sz="1200" kern="1200" dirty="0" smtClean="0">
                <a:solidFill>
                  <a:schemeClr val="tx1"/>
                </a:solidFill>
                <a:latin typeface="+mn-lt"/>
                <a:ea typeface="+mn-ea"/>
                <a:cs typeface="+mn-cs"/>
              </a:rPr>
              <a:t> выделяет 4 ступени: </a:t>
            </a:r>
            <a:r>
              <a:rPr lang="ru-RU" sz="1200" i="1" kern="1200" dirty="0" smtClean="0">
                <a:solidFill>
                  <a:schemeClr val="tx1"/>
                </a:solidFill>
                <a:latin typeface="+mn-lt"/>
                <a:ea typeface="+mn-ea"/>
                <a:cs typeface="+mn-cs"/>
              </a:rPr>
              <a:t>обида, ненависть, исцеление и сближение друг к другу. За </a:t>
            </a:r>
            <a:r>
              <a:rPr lang="ru-RU" sz="1200" kern="1200" dirty="0" smtClean="0">
                <a:solidFill>
                  <a:schemeClr val="tx1"/>
                </a:solidFill>
                <a:latin typeface="+mn-lt"/>
                <a:ea typeface="+mn-ea"/>
                <a:cs typeface="+mn-cs"/>
              </a:rPr>
              <a:t>признанием своей боли должно последовать прощение.</a:t>
            </a:r>
          </a:p>
          <a:p>
            <a:r>
              <a:rPr lang="ru-RU" sz="1200" kern="1200" dirty="0" smtClean="0">
                <a:solidFill>
                  <a:schemeClr val="tx1"/>
                </a:solidFill>
                <a:latin typeface="+mn-lt"/>
                <a:ea typeface="+mn-ea"/>
                <a:cs typeface="+mn-cs"/>
              </a:rPr>
              <a:t> </a:t>
            </a:r>
          </a:p>
          <a:p>
            <a:pPr lvl="0"/>
            <a:r>
              <a:rPr lang="ru-RU" sz="1200" i="1" kern="1200" dirty="0" smtClean="0">
                <a:solidFill>
                  <a:schemeClr val="tx1"/>
                </a:solidFill>
                <a:latin typeface="+mn-lt"/>
                <a:ea typeface="+mn-ea"/>
                <a:cs typeface="+mn-cs"/>
              </a:rPr>
              <a:t>Прощение НЕ отрицает ваших чувств гнева и ненависти. </a:t>
            </a:r>
            <a:r>
              <a:rPr lang="ru-RU" sz="1200" kern="1200" dirty="0" smtClean="0">
                <a:solidFill>
                  <a:schemeClr val="tx1"/>
                </a:solidFill>
                <a:latin typeface="+mn-lt"/>
                <a:ea typeface="+mn-ea"/>
                <a:cs typeface="+mn-cs"/>
              </a:rPr>
              <a:t>Напротив, прощение знает эти чувства, но принимает решение не отвечать на них. Прощение отдает  предпочтение любви.  Оно также знает, что плохие чувства вернуться; вам может понадобиться простить и себя еще и еще раз. Вам также нужно будет восстановить доверие к себе, как и другому человеку нужно дать возможность восстановить взаимоотношения доверия к вам.</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i="1" kern="1200" dirty="0" smtClean="0">
                <a:solidFill>
                  <a:schemeClr val="tx1"/>
                </a:solidFill>
                <a:latin typeface="+mn-lt"/>
                <a:ea typeface="+mn-ea"/>
                <a:cs typeface="+mn-cs"/>
              </a:rPr>
              <a:t>Прощение НЕ оправдывает человека.  </a:t>
            </a:r>
            <a:r>
              <a:rPr lang="ru-RU" sz="1200" kern="1200" dirty="0" smtClean="0">
                <a:solidFill>
                  <a:schemeClr val="tx1"/>
                </a:solidFill>
                <a:latin typeface="+mn-lt"/>
                <a:ea typeface="+mn-ea"/>
                <a:cs typeface="+mn-cs"/>
              </a:rPr>
              <a:t>Мы прощаем человека,  когда мы понимаем, что нельзя их осуждать. Прощение необходимо тогда, когда мы  можем обвинить кого-то в том, что произошло. Прощение признает вину за  человеком, но затем стирает ее по сознательному выбору.</a:t>
            </a:r>
          </a:p>
          <a:p>
            <a:pPr lvl="0"/>
            <a:r>
              <a:rPr lang="ru-RU" sz="1200" i="1" kern="1200" dirty="0" smtClean="0">
                <a:solidFill>
                  <a:schemeClr val="tx1"/>
                </a:solidFill>
                <a:latin typeface="+mn-lt"/>
                <a:ea typeface="+mn-ea"/>
                <a:cs typeface="+mn-cs"/>
              </a:rPr>
              <a:t>Прощение НЕ забывает. </a:t>
            </a:r>
            <a:r>
              <a:rPr lang="ru-RU" sz="1200" kern="1200" dirty="0" smtClean="0">
                <a:solidFill>
                  <a:schemeClr val="tx1"/>
                </a:solidFill>
                <a:latin typeface="+mn-lt"/>
                <a:ea typeface="+mn-ea"/>
                <a:cs typeface="+mn-cs"/>
              </a:rPr>
              <a:t>Мы забываем небольшие обиды, которые и не стоит помнить. Именно потому, что вы не забыли обиду, вы должны простить ее. Обиды, которые сохраняются в памяти, похожи на груду различных обид. Прощение — это путь избавления от боли. Прощение также процесс, с которым мы можем снова встретиться, но только на короткое время. Мы также должны осознавать и свою собственную сторону в нарушенных взаимоотношениях, признать свои ошибки, повиниться в них и учесть те обстоятельства, которые послужили причиной  обиды,   и постараться   найти   справедливый выход из обиды.</a:t>
            </a:r>
          </a:p>
          <a:p>
            <a:pPr lvl="0"/>
            <a:r>
              <a:rPr lang="ru-RU" sz="1200" i="1" kern="1200" dirty="0" smtClean="0">
                <a:solidFill>
                  <a:schemeClr val="tx1"/>
                </a:solidFill>
                <a:latin typeface="+mn-lt"/>
                <a:ea typeface="+mn-ea"/>
                <a:cs typeface="+mn-cs"/>
              </a:rPr>
              <a:t>Прощение НЕ является чувством. </a:t>
            </a:r>
            <a:r>
              <a:rPr lang="ru-RU" sz="1200" kern="1200" dirty="0" smtClean="0">
                <a:solidFill>
                  <a:schemeClr val="tx1"/>
                </a:solidFill>
                <a:latin typeface="+mn-lt"/>
                <a:ea typeface="+mn-ea"/>
                <a:cs typeface="+mn-cs"/>
              </a:rPr>
              <a:t>Прощение — это выбор, который мы делаем по отношению  к другому человеку,  с которым решаем примириться, хотя и  не чувствуем желания делать это. Решение не держать зла на другого человека — ЭТО ЖЕЛАНИЕ стереть из своей памяти грех другого человека.</a:t>
            </a:r>
          </a:p>
          <a:p>
            <a:pPr lvl="0"/>
            <a:r>
              <a:rPr lang="ru-RU" sz="1200" i="1" kern="1200" dirty="0" smtClean="0">
                <a:solidFill>
                  <a:schemeClr val="tx1"/>
                </a:solidFill>
                <a:latin typeface="+mn-lt"/>
                <a:ea typeface="+mn-ea"/>
                <a:cs typeface="+mn-cs"/>
              </a:rPr>
              <a:t>Прощение НЕ является чем-то, что мы можем сделать сами. Прощение - это дар Бо</a:t>
            </a:r>
            <a:r>
              <a:rPr lang="ru-RU" sz="1200" kern="1200" dirty="0" smtClean="0">
                <a:solidFill>
                  <a:schemeClr val="tx1"/>
                </a:solidFill>
                <a:latin typeface="+mn-lt"/>
                <a:ea typeface="+mn-ea"/>
                <a:cs typeface="+mn-cs"/>
              </a:rPr>
              <a:t>жий. Его нельзя совершить без силы Божьей. (</a:t>
            </a:r>
            <a:r>
              <a:rPr lang="ru-RU" sz="1200" kern="1200" dirty="0" err="1" smtClean="0">
                <a:solidFill>
                  <a:schemeClr val="tx1"/>
                </a:solidFill>
                <a:latin typeface="+mn-lt"/>
                <a:ea typeface="+mn-ea"/>
                <a:cs typeface="+mn-cs"/>
              </a:rPr>
              <a:t>Левис</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Б.Смедес</a:t>
            </a:r>
            <a:r>
              <a:rPr lang="ru-RU" sz="1200" kern="1200" dirty="0" smtClean="0">
                <a:solidFill>
                  <a:schemeClr val="tx1"/>
                </a:solidFill>
                <a:latin typeface="+mn-lt"/>
                <a:ea typeface="+mn-ea"/>
                <a:cs typeface="+mn-cs"/>
              </a:rPr>
              <a:t> "Прости и забудь").</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t>10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Как родители,  мы никогда не должны относиться к нашим детям, как господин к рабу. На родителей не возложена </a:t>
            </a:r>
            <a:r>
              <a:rPr lang="ru-RU" sz="1200" i="1" kern="1200" dirty="0" smtClean="0">
                <a:solidFill>
                  <a:schemeClr val="tx1"/>
                </a:solidFill>
                <a:latin typeface="+mn-lt"/>
                <a:ea typeface="+mn-ea"/>
                <a:cs typeface="+mn-cs"/>
              </a:rPr>
              <a:t>Прощение ОСВОБОЖДАЕТ  другого человека от его личного суда. В своей книге </a:t>
            </a:r>
            <a:r>
              <a:rPr lang="ru-RU" sz="1200" kern="1200" dirty="0" smtClean="0">
                <a:solidFill>
                  <a:schemeClr val="tx1"/>
                </a:solidFill>
                <a:latin typeface="+mn-lt"/>
                <a:ea typeface="+mn-ea"/>
                <a:cs typeface="+mn-cs"/>
              </a:rPr>
              <a:t>"Не только это" </a:t>
            </a:r>
            <a:r>
              <a:rPr lang="ru-RU" sz="1200" kern="1200" dirty="0" err="1" smtClean="0">
                <a:solidFill>
                  <a:schemeClr val="tx1"/>
                </a:solidFill>
                <a:latin typeface="+mn-lt"/>
                <a:ea typeface="+mn-ea"/>
                <a:cs typeface="+mn-cs"/>
              </a:rPr>
              <a:t>Кэтрин</a:t>
            </a:r>
            <a:r>
              <a:rPr lang="ru-RU" sz="1200" kern="1200" dirty="0" smtClean="0">
                <a:solidFill>
                  <a:schemeClr val="tx1"/>
                </a:solidFill>
                <a:latin typeface="+mn-lt"/>
                <a:ea typeface="+mn-ea"/>
                <a:cs typeface="+mn-cs"/>
              </a:rPr>
              <a:t> Маршал говорит, что прощение освобождает человека от его собственного личного суда. Отбрасывая свой личный суд, человек не имеет в виду, что он согласился с тем, что обидчик сделал или сказал ему. Его прощение просто значит, что он не будет действовать, как судья, что он не будет выносить приговор над ним. Прощение ЗНАЧИТ предоставление Богу возможности работать над человеком. Библия говорит: "Мне отмщение,  Я  воздам" —  говорит</a:t>
            </a:r>
          </a:p>
          <a:p>
            <a:r>
              <a:rPr lang="ru-RU" sz="1200" kern="1200" dirty="0" smtClean="0">
                <a:solidFill>
                  <a:schemeClr val="tx1"/>
                </a:solidFill>
                <a:latin typeface="+mn-lt"/>
                <a:ea typeface="+mn-ea"/>
                <a:cs typeface="+mn-cs"/>
              </a:rPr>
              <a:t>Господь".  (Рим. 12:19).  Вы  сознательно  отдаете  Ему  право суда Прощение — это освобождение от суда человеческого.</a:t>
            </a:r>
          </a:p>
          <a:p>
            <a:pPr lvl="0"/>
            <a:r>
              <a:rPr lang="ru-RU" sz="1200" i="1" kern="1200" dirty="0" smtClean="0">
                <a:solidFill>
                  <a:schemeClr val="tx1"/>
                </a:solidFill>
                <a:latin typeface="+mn-lt"/>
                <a:ea typeface="+mn-ea"/>
                <a:cs typeface="+mn-cs"/>
              </a:rPr>
              <a:t>Прощение — это ПРЕДОСТАВЛЕНИЕ Богу возможности вести наших детей.  </a:t>
            </a:r>
            <a:r>
              <a:rPr lang="ru-RU" sz="1200" kern="1200" dirty="0" smtClean="0">
                <a:solidFill>
                  <a:schemeClr val="tx1"/>
                </a:solidFill>
                <a:latin typeface="+mn-lt"/>
                <a:ea typeface="+mn-ea"/>
                <a:cs typeface="+mn-cs"/>
              </a:rPr>
              <a:t>обязанность вознести людей к Небу.  Это работа Христа. Наша роль   —   просто любить, поддерживать и прощать.</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своей книге "Любовь, поддержка и прощение" Джерри Кук говорит, что если мы хотим, чтобы кто-то был спасен, исцелен и возвращен к жизни, тогда мы должны предоставить ему 3 гарантии:</a:t>
            </a:r>
          </a:p>
          <a:p>
            <a:r>
              <a:rPr lang="ru-RU" sz="1200" kern="1200" dirty="0" smtClean="0">
                <a:solidFill>
                  <a:schemeClr val="tx1"/>
                </a:solidFill>
                <a:latin typeface="+mn-lt"/>
                <a:ea typeface="+mn-ea"/>
                <a:cs typeface="+mn-cs"/>
              </a:rPr>
              <a:t>а.	Что они будут любимы всегда, при любых обстоятельствах без исключения.</a:t>
            </a:r>
          </a:p>
          <a:p>
            <a:r>
              <a:rPr lang="ru-RU" sz="1200" kern="1200" dirty="0" smtClean="0">
                <a:solidFill>
                  <a:schemeClr val="tx1"/>
                </a:solidFill>
                <a:latin typeface="+mn-lt"/>
                <a:ea typeface="+mn-ea"/>
                <a:cs typeface="+mn-cs"/>
              </a:rPr>
              <a:t>б.	Что они всегда будут иметь поддержку, без оговорок.</a:t>
            </a:r>
          </a:p>
          <a:p>
            <a:r>
              <a:rPr lang="ru-RU" sz="1200" kern="1200" dirty="0" smtClean="0">
                <a:solidFill>
                  <a:schemeClr val="tx1"/>
                </a:solidFill>
                <a:latin typeface="+mn-lt"/>
                <a:ea typeface="+mn-ea"/>
                <a:cs typeface="+mn-cs"/>
              </a:rPr>
              <a:t>в.	Что, несмотря на то, что человек поступил ужасно, совершил вопиющий    грех, он может просить о безоговорочном прощении (и даже  без  просьбы)   получить  прощение,   без  какого-либо  оттенка сожаления.</a:t>
            </a:r>
          </a:p>
          <a:p>
            <a:r>
              <a:rPr lang="ru-RU" sz="1200" kern="1200" dirty="0" smtClean="0">
                <a:solidFill>
                  <a:schemeClr val="tx1"/>
                </a:solidFill>
                <a:latin typeface="+mn-lt"/>
                <a:ea typeface="+mn-ea"/>
                <a:cs typeface="+mn-cs"/>
              </a:rPr>
              <a:t>Далее он говорит, что если мы не можем предоставить человеку эти 3 гарантии, то мы никогда не можем рассчитывать на полное восстановление взаимоотношений с ним, с Церковью и с Богом. ("Любовь, поддержка и прощение", с.1-21).</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t>12</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i="1" kern="1200" dirty="0" smtClean="0">
                <a:solidFill>
                  <a:schemeClr val="tx1"/>
                </a:solidFill>
                <a:latin typeface="+mn-lt"/>
                <a:ea typeface="+mn-ea"/>
                <a:cs typeface="+mn-cs"/>
              </a:rPr>
              <a:t>Прощение ДАЕТ вам благословение.</a:t>
            </a:r>
            <a:r>
              <a:rPr lang="ru-RU" sz="1200" kern="1200" dirty="0" smtClean="0">
                <a:solidFill>
                  <a:schemeClr val="tx1"/>
                </a:solidFill>
                <a:latin typeface="+mn-lt"/>
                <a:ea typeface="+mn-ea"/>
                <a:cs typeface="+mn-cs"/>
              </a:rPr>
              <a:t>"Освобождая ребенка,  который нанес нам обиду, даруя ему наше прощение  —  это значит больше не обращать внимания на боль, но повернуться в сторону вопросов жизни, освободить свое сознание от мыслей,  которые возвращают вас снова и  снова к происшедшему инциденту,   освободиться   от   болезненных   воспоминаний,   которые могут   только   усугубить   ваши   раны.    Простить   другого    —    это осознанный и добровольный поступок любви.  Если другая сторона готова  принять  прощение,   то  даруйте   ему  это   прощение.   Он не избегает прощения. Он готов понять свою ответственность за то, что он сделал. Он готов ответить за это перед Богом" (Карен </a:t>
            </a:r>
            <a:r>
              <a:rPr lang="ru-RU" sz="1200" kern="1200" dirty="0" err="1" smtClean="0">
                <a:solidFill>
                  <a:schemeClr val="tx1"/>
                </a:solidFill>
                <a:latin typeface="+mn-lt"/>
                <a:ea typeface="+mn-ea"/>
                <a:cs typeface="+mn-cs"/>
              </a:rPr>
              <a:t>О’Коннор</a:t>
            </a:r>
            <a:r>
              <a:rPr lang="ru-RU" sz="1200" kern="1200" dirty="0" smtClean="0">
                <a:solidFill>
                  <a:schemeClr val="tx1"/>
                </a:solidFill>
                <a:latin typeface="+mn-lt"/>
                <a:ea typeface="+mn-ea"/>
                <a:cs typeface="+mn-cs"/>
              </a:rPr>
              <a:t> "Восстановление   взаимоотношений   с   нашими   взрослыми  детьми, с.173).</a:t>
            </a:r>
          </a:p>
          <a:p>
            <a:pPr lvl="0"/>
            <a:r>
              <a:rPr lang="ru-RU" sz="1200" i="1" kern="1200" dirty="0" smtClean="0">
                <a:solidFill>
                  <a:schemeClr val="tx1"/>
                </a:solidFill>
                <a:latin typeface="+mn-lt"/>
                <a:ea typeface="+mn-ea"/>
                <a:cs typeface="+mn-cs"/>
              </a:rPr>
              <a:t>Прощение </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это РЕШЕНИЕ.</a:t>
            </a:r>
            <a:r>
              <a:rPr lang="ru-RU" sz="1200" kern="1200" dirty="0" smtClean="0">
                <a:solidFill>
                  <a:schemeClr val="tx1"/>
                </a:solidFill>
                <a:latin typeface="+mn-lt"/>
                <a:ea typeface="+mn-ea"/>
                <a:cs typeface="+mn-cs"/>
              </a:rPr>
              <a:t> "Мы  не  должны  испытывать  какое-то  особое  чувство  прощения. Достаточно принять решение простить человека и тогда вы испытаете чувство прощения. Но приятное ощущение  —  это не единственный результат  это  процесса.   Те,   кто   прощает,   имеют  гораздо  большие ощущения. Они вкушают плоды восстановленных взаимоотношений. ("Восстановление   взаимоотношений  с   вашими   взрослыми  детьми", с.173).</a:t>
            </a:r>
          </a:p>
          <a:p>
            <a:r>
              <a:rPr lang="ru-RU" sz="1200" kern="1200" dirty="0" smtClean="0">
                <a:solidFill>
                  <a:schemeClr val="tx1"/>
                </a:solidFill>
                <a:latin typeface="+mn-lt"/>
                <a:ea typeface="+mn-ea"/>
                <a:cs typeface="+mn-cs"/>
              </a:rPr>
              <a:t> </a:t>
            </a:r>
          </a:p>
          <a:p>
            <a:r>
              <a:rPr lang="ru-RU" sz="1200" i="1" kern="1200" dirty="0" smtClean="0">
                <a:solidFill>
                  <a:schemeClr val="tx1"/>
                </a:solidFill>
                <a:latin typeface="+mn-lt"/>
                <a:ea typeface="+mn-ea"/>
                <a:cs typeface="+mn-cs"/>
              </a:rPr>
              <a:t>Прощение УДАЛЯЕТ прошлые обиды.</a:t>
            </a:r>
            <a:r>
              <a:rPr lang="ru-RU" sz="120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t>13</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Прощение СМОТРИТ в  </a:t>
            </a:r>
            <a:r>
              <a:rPr lang="ru-RU" sz="1200" i="1" kern="1200" dirty="0" smtClean="0">
                <a:solidFill>
                  <a:schemeClr val="tx1"/>
                </a:solidFill>
                <a:latin typeface="+mn-lt"/>
                <a:ea typeface="+mn-ea"/>
                <a:cs typeface="+mn-cs"/>
              </a:rPr>
              <a:t>будущее, а не в прошлое.</a:t>
            </a:r>
            <a:r>
              <a:rPr lang="ru-RU" sz="1200" kern="1200" dirty="0" smtClean="0">
                <a:solidFill>
                  <a:schemeClr val="tx1"/>
                </a:solidFill>
                <a:latin typeface="+mn-lt"/>
                <a:ea typeface="+mn-ea"/>
                <a:cs typeface="+mn-cs"/>
              </a:rPr>
              <a:t> "Когда вы прощаете или получаете прощение, думайте о восстановлении взаимоотношений, о сближении, о том, чтобы прошлое оставить позади. Прощение не предполагает исправление записи о грехе,  но    избавление    от    эмоциональных    нагрузок, обвинений, позора и необходимости оправдываться.</a:t>
            </a:r>
          </a:p>
        </p:txBody>
      </p:sp>
      <p:sp>
        <p:nvSpPr>
          <p:cNvPr id="4" name="Номер слайда 3"/>
          <p:cNvSpPr>
            <a:spLocks noGrp="1"/>
          </p:cNvSpPr>
          <p:nvPr>
            <p:ph type="sldNum" sz="quarter" idx="10"/>
          </p:nvPr>
        </p:nvSpPr>
        <p:spPr/>
        <p:txBody>
          <a:bodyPr/>
          <a:lstStyle/>
          <a:p>
            <a:fld id="{7CA52267-E15B-4439-9596-F0C888DE759C}" type="slidenum">
              <a:rPr lang="ru-RU" smtClean="0"/>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EA65E7A-BFEF-4E6F-B6DF-CBD35F296909}" type="datetimeFigureOut">
              <a:rPr lang="ru-RU">
                <a:solidFill>
                  <a:prstClr val="black">
                    <a:tint val="75000"/>
                  </a:prstClr>
                </a:solidFill>
              </a:rPr>
              <a:pPr>
                <a:defRPr/>
              </a:pPr>
              <a:t>17.01.2011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B39B1A8-545A-43F1-81D7-8EA5FF244C1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A780171-07A0-40D4-97DB-BCD57001F3DE}" type="datetimeFigureOut">
              <a:rPr lang="ru-RU">
                <a:solidFill>
                  <a:prstClr val="black">
                    <a:tint val="75000"/>
                  </a:prstClr>
                </a:solidFill>
              </a:rPr>
              <a:pPr>
                <a:defRPr/>
              </a:pPr>
              <a:t>17.01.2011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04B2075-5173-48A7-861A-6A22CF333E0E}"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8A68500-BB19-422D-B51A-51591A41D65D}" type="datetimeFigureOut">
              <a:rPr lang="ru-RU">
                <a:solidFill>
                  <a:prstClr val="black">
                    <a:tint val="75000"/>
                  </a:prstClr>
                </a:solidFill>
              </a:rPr>
              <a:pPr>
                <a:defRPr/>
              </a:pPr>
              <a:t>17.01.2011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0040EF-572D-4027-8558-4C9064F04963}"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8EE4452-393E-4B38-8A17-E94B0CDA09C7}" type="datetimeFigureOut">
              <a:rPr lang="ru-RU">
                <a:solidFill>
                  <a:prstClr val="black">
                    <a:tint val="75000"/>
                  </a:prstClr>
                </a:solidFill>
              </a:rPr>
              <a:pPr>
                <a:defRPr/>
              </a:pPr>
              <a:t>17.01.2011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D0396C0-9485-44E2-A7D6-50B3E512188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0B1DE33-5F5C-4D96-A60F-193433CE05C2}" type="datetimeFigureOut">
              <a:rPr lang="ru-RU">
                <a:solidFill>
                  <a:prstClr val="black">
                    <a:tint val="75000"/>
                  </a:prstClr>
                </a:solidFill>
              </a:rPr>
              <a:pPr>
                <a:defRPr/>
              </a:pPr>
              <a:t>17.01.2011</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35374B66-D57A-41BD-9380-C08CA019E3B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040A51C-A837-4CE5-AF02-858570ABC00A}" type="datetimeFigureOut">
              <a:rPr lang="ru-RU">
                <a:solidFill>
                  <a:prstClr val="black">
                    <a:tint val="75000"/>
                  </a:prstClr>
                </a:solidFill>
              </a:rPr>
              <a:pPr>
                <a:defRPr/>
              </a:pPr>
              <a:t>17.01.2011</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29BCA0A-B357-4CE7-806D-CFF65DBE5D2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D11E6FA-8258-4395-BD1C-ACA91328C443}" type="datetimeFigureOut">
              <a:rPr lang="ru-RU">
                <a:solidFill>
                  <a:prstClr val="black">
                    <a:tint val="75000"/>
                  </a:prstClr>
                </a:solidFill>
              </a:rPr>
              <a:pPr>
                <a:defRPr/>
              </a:pPr>
              <a:t>17.01.2011</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D10748D-9406-4F3B-AB50-883D6CE9D56D}"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DC039D-5C3F-4634-BCE6-BEC4145FA4B1}" type="datetimeFigureOut">
              <a:rPr lang="ru-RU">
                <a:solidFill>
                  <a:prstClr val="black">
                    <a:tint val="75000"/>
                  </a:prstClr>
                </a:solidFill>
              </a:rPr>
              <a:pPr>
                <a:defRPr/>
              </a:pPr>
              <a:t>17.01.2011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A1DA986-4EC8-41CB-86FE-A8D51CA8AEBC}"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2A4BFC5-7ECB-4AB0-A0D9-B82AC32E3AF1}" type="datetimeFigureOut">
              <a:rPr lang="ru-RU">
                <a:solidFill>
                  <a:prstClr val="black">
                    <a:tint val="75000"/>
                  </a:prstClr>
                </a:solidFill>
              </a:rPr>
              <a:pPr>
                <a:defRPr/>
              </a:pPr>
              <a:t>17.01.2011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EE6A1E2-56AB-4D3E-8C0C-6E7FCFFFDE55}"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2101ED-6C23-4003-B814-9A2E8184A7BA}" type="datetimeFigureOut">
              <a:rPr lang="ru-RU">
                <a:solidFill>
                  <a:prstClr val="black">
                    <a:tint val="75000"/>
                  </a:prstClr>
                </a:solidFill>
              </a:rPr>
              <a:pPr>
                <a:defRPr/>
              </a:pPr>
              <a:t>17.01.2011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C96747F-0001-47CE-83D2-DB3FEB45B05C}"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90B834-F089-4053-AAAB-D0763EE64894}" type="datetimeFigureOut">
              <a:rPr lang="ru-RU">
                <a:solidFill>
                  <a:prstClr val="black">
                    <a:tint val="75000"/>
                  </a:prstClr>
                </a:solidFill>
              </a:rPr>
              <a:pPr>
                <a:defRPr/>
              </a:pPr>
              <a:t>17.01.2011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FAAC537-1B81-429A-9F87-0691096A3A15}"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17.01.2011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5B34EBD-3416-4B09-8B2E-D2DC3B962321}" type="datetimeFigureOut">
              <a:rPr lang="ru-RU">
                <a:solidFill>
                  <a:prstClr val="black">
                    <a:tint val="75000"/>
                  </a:prstClr>
                </a:solidFill>
              </a:rPr>
              <a:pPr>
                <a:defRPr/>
              </a:pPr>
              <a:t>17.01.2011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A6406AF-1E96-4511-947A-FF0E6FA2DA8E}"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bg1"/>
            </a:gs>
            <a:gs pos="100000">
              <a:schemeClr val="accent2">
                <a:shade val="45000"/>
                <a:satMod val="165000"/>
              </a:schemeClr>
            </a:gs>
          </a:gsLst>
          <a:lin ang="0" scaled="0"/>
          <a:tileRect/>
        </a:gradFill>
        <a:effectLst/>
      </p:bgPr>
    </p:bg>
    <p:spTree>
      <p:nvGrpSpPr>
        <p:cNvPr id="1" name=""/>
        <p:cNvGrpSpPr/>
        <p:nvPr/>
      </p:nvGrpSpPr>
      <p:grpSpPr>
        <a:xfrm>
          <a:off x="0" y="0"/>
          <a:ext cx="0" cy="0"/>
          <a:chOff x="0" y="0"/>
          <a:chExt cx="0" cy="0"/>
        </a:xfrm>
      </p:grpSpPr>
      <p:pic>
        <p:nvPicPr>
          <p:cNvPr id="2050" name="Picture 2" descr="F:\Мои документы\Мои рисунки\цветы обои для стола\157371_3149nothumb500.jpg"/>
          <p:cNvPicPr>
            <a:picLocks noChangeAspect="1" noChangeArrowheads="1"/>
          </p:cNvPicPr>
          <p:nvPr/>
        </p:nvPicPr>
        <p:blipFill>
          <a:blip r:embed="rId2" cstate="print"/>
          <a:srcRect b="2981"/>
          <a:stretch>
            <a:fillRect/>
          </a:stretch>
        </p:blipFill>
        <p:spPr bwMode="auto">
          <a:xfrm>
            <a:off x="467544" y="476672"/>
            <a:ext cx="3857625" cy="5544616"/>
          </a:xfrm>
          <a:prstGeom prst="roundRect">
            <a:avLst/>
          </a:prstGeom>
          <a:ln>
            <a:noFill/>
          </a:ln>
          <a:effectLst>
            <a:softEdge rad="112500"/>
          </a:effectLst>
        </p:spPr>
      </p:pic>
      <p:sp>
        <p:nvSpPr>
          <p:cNvPr id="5" name="Прямоугольник 4"/>
          <p:cNvSpPr/>
          <p:nvPr/>
        </p:nvSpPr>
        <p:spPr>
          <a:xfrm>
            <a:off x="4693574" y="1268760"/>
            <a:ext cx="3843040" cy="3416320"/>
          </a:xfrm>
          <a:prstGeom prst="rect">
            <a:avLst/>
          </a:prstGeom>
          <a:noFill/>
        </p:spPr>
        <p:txBody>
          <a:bodyPr wrap="none">
            <a:spAutoFit/>
          </a:bodyPr>
          <a:lstStyle/>
          <a:p>
            <a:pPr algn="ctr">
              <a:defRPr/>
            </a:pPr>
            <a:r>
              <a:rPr lang="ru-RU" sz="5400" b="1" spc="50" dirty="0">
                <a:ln w="28575">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cs typeface="Arial" charset="0"/>
              </a:rPr>
              <a:t>МОЛИТВА</a:t>
            </a:r>
          </a:p>
          <a:p>
            <a:pPr algn="ctr">
              <a:defRPr/>
            </a:pPr>
            <a:r>
              <a:rPr lang="ru-RU" sz="5400" b="1" spc="50" dirty="0">
                <a:ln w="28575">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cs typeface="Arial" charset="0"/>
              </a:rPr>
              <a:t>И </a:t>
            </a:r>
          </a:p>
          <a:p>
            <a:pPr algn="ctr">
              <a:defRPr/>
            </a:pPr>
            <a:r>
              <a:rPr lang="ru-RU" sz="5400" b="1" spc="50" dirty="0">
                <a:ln w="28575">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cs typeface="Arial" charset="0"/>
              </a:rPr>
              <a:t>ЛЮБОВЬ</a:t>
            </a:r>
          </a:p>
          <a:p>
            <a:pPr algn="ctr">
              <a:defRPr/>
            </a:pPr>
            <a:r>
              <a:rPr lang="ru-RU" sz="5400" b="1" spc="50" dirty="0">
                <a:ln w="28575">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cs typeface="Arial" charset="0"/>
              </a:rPr>
              <a:t>СПАСАЮТ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1" name="Picture 3" descr="F:\Мои документы\Мои рисунки\шаблоны\30001215.gif"/>
          <p:cNvPicPr>
            <a:picLocks noChangeAspect="1" noChangeArrowheads="1"/>
          </p:cNvPicPr>
          <p:nvPr/>
        </p:nvPicPr>
        <p:blipFill>
          <a:blip r:embed="rId3" cstate="print"/>
          <a:srcRect/>
          <a:stretch>
            <a:fillRect/>
          </a:stretch>
        </p:blipFill>
        <p:spPr bwMode="auto">
          <a:xfrm>
            <a:off x="0" y="0"/>
            <a:ext cx="9132930" cy="6858000"/>
          </a:xfrm>
          <a:prstGeom prst="rect">
            <a:avLst/>
          </a:prstGeom>
          <a:noFill/>
        </p:spPr>
      </p:pic>
      <p:sp>
        <p:nvSpPr>
          <p:cNvPr id="4" name="Заголовок 3"/>
          <p:cNvSpPr>
            <a:spLocks noGrp="1"/>
          </p:cNvSpPr>
          <p:nvPr>
            <p:ph type="title"/>
          </p:nvPr>
        </p:nvSpPr>
        <p:spPr/>
        <p:txBody>
          <a:bodyPr/>
          <a:lstStyle/>
          <a:p>
            <a:r>
              <a:rPr lang="ru-RU" b="1" dirty="0" smtClean="0">
                <a:latin typeface="+mn-lt"/>
              </a:rPr>
              <a:t>Чего прощение </a:t>
            </a:r>
            <a:r>
              <a:rPr lang="ru-RU" b="1" u="sng" dirty="0" smtClean="0">
                <a:solidFill>
                  <a:srgbClr val="C00000"/>
                </a:solidFill>
                <a:latin typeface="+mn-lt"/>
              </a:rPr>
              <a:t>не дает</a:t>
            </a:r>
            <a:r>
              <a:rPr lang="ru-RU" b="1" dirty="0" smtClean="0">
                <a:latin typeface="+mn-lt"/>
              </a:rPr>
              <a:t>:</a:t>
            </a:r>
            <a:endParaRPr lang="ru-RU" b="1" dirty="0">
              <a:latin typeface="+mn-lt"/>
            </a:endParaRPr>
          </a:p>
        </p:txBody>
      </p:sp>
      <p:sp>
        <p:nvSpPr>
          <p:cNvPr id="5" name="Содержимое 4"/>
          <p:cNvSpPr>
            <a:spLocks noGrp="1"/>
          </p:cNvSpPr>
          <p:nvPr>
            <p:ph idx="1"/>
          </p:nvPr>
        </p:nvSpPr>
        <p:spPr>
          <a:xfrm>
            <a:off x="457200" y="1412776"/>
            <a:ext cx="8229600" cy="4968552"/>
          </a:xfrm>
        </p:spPr>
        <p:txBody>
          <a:bodyPr>
            <a:noAutofit/>
          </a:bodyPr>
          <a:lstStyle/>
          <a:p>
            <a:pPr lvl="0"/>
            <a:r>
              <a:rPr lang="ru-RU" sz="2400" i="1" dirty="0" smtClean="0"/>
              <a:t>Прощение НЕ оправдывает человека.  </a:t>
            </a:r>
            <a:endParaRPr lang="ru-RU" sz="2400" i="1" dirty="0" smtClean="0"/>
          </a:p>
          <a:p>
            <a:pPr lvl="0"/>
            <a:endParaRPr lang="ru-RU" sz="2400" dirty="0" smtClean="0"/>
          </a:p>
          <a:p>
            <a:pPr lvl="0"/>
            <a:r>
              <a:rPr lang="ru-RU" sz="2400" i="1" dirty="0" smtClean="0"/>
              <a:t>Прощение НЕ забывает. </a:t>
            </a:r>
            <a:endParaRPr lang="ru-RU" sz="2400" i="1" dirty="0" smtClean="0"/>
          </a:p>
          <a:p>
            <a:pPr lvl="0"/>
            <a:endParaRPr lang="ru-RU" sz="2400" dirty="0" smtClean="0"/>
          </a:p>
          <a:p>
            <a:pPr lvl="0"/>
            <a:r>
              <a:rPr lang="ru-RU" sz="2400" i="1" dirty="0" smtClean="0"/>
              <a:t>Прощение НЕ является </a:t>
            </a:r>
            <a:r>
              <a:rPr lang="ru-RU" sz="2400" i="1" dirty="0" smtClean="0"/>
              <a:t>чувством</a:t>
            </a:r>
          </a:p>
          <a:p>
            <a:pPr lvl="0">
              <a:buNone/>
            </a:pPr>
            <a:r>
              <a:rPr lang="ru-RU" sz="2400" i="1" dirty="0" smtClean="0"/>
              <a:t>. </a:t>
            </a:r>
            <a:endParaRPr lang="ru-RU" sz="2400" dirty="0" smtClean="0"/>
          </a:p>
          <a:p>
            <a:pPr lvl="0"/>
            <a:r>
              <a:rPr lang="ru-RU" sz="2400" i="1" dirty="0" smtClean="0"/>
              <a:t>Прощение НЕ является чем-то, что мы можем сделать сами. Прощение - это дар Бо</a:t>
            </a:r>
            <a:r>
              <a:rPr lang="ru-RU" sz="2400" dirty="0" smtClean="0"/>
              <a:t>жий. Его нельзя совершить без силы Божьей. (</a:t>
            </a:r>
            <a:r>
              <a:rPr lang="ru-RU" sz="2400" dirty="0" err="1" smtClean="0"/>
              <a:t>Левис</a:t>
            </a:r>
            <a:r>
              <a:rPr lang="ru-RU" sz="2400" dirty="0" smtClean="0"/>
              <a:t> </a:t>
            </a:r>
            <a:r>
              <a:rPr lang="ru-RU" sz="2400" dirty="0" err="1" smtClean="0"/>
              <a:t>Б.Смедес</a:t>
            </a:r>
            <a:r>
              <a:rPr lang="ru-RU" sz="2400" dirty="0" smtClean="0"/>
              <a:t> "Прости и забудь").</a:t>
            </a:r>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Мои документы\Мои рисунки\шаблоны\30001215.gif"/>
          <p:cNvPicPr>
            <a:picLocks noChangeAspect="1" noChangeArrowheads="1"/>
          </p:cNvPicPr>
          <p:nvPr/>
        </p:nvPicPr>
        <p:blipFill>
          <a:blip r:embed="rId3" cstate="print"/>
          <a:srcRect/>
          <a:stretch>
            <a:fillRect/>
          </a:stretch>
        </p:blipFill>
        <p:spPr bwMode="auto">
          <a:xfrm>
            <a:off x="0" y="0"/>
            <a:ext cx="9132930" cy="6858000"/>
          </a:xfrm>
          <a:prstGeom prst="rect">
            <a:avLst/>
          </a:prstGeom>
          <a:noFill/>
        </p:spPr>
      </p:pic>
      <p:sp>
        <p:nvSpPr>
          <p:cNvPr id="2" name="Заголовок 1"/>
          <p:cNvSpPr>
            <a:spLocks noGrp="1"/>
          </p:cNvSpPr>
          <p:nvPr>
            <p:ph type="title"/>
          </p:nvPr>
        </p:nvSpPr>
        <p:spPr/>
        <p:txBody>
          <a:bodyPr/>
          <a:lstStyle/>
          <a:p>
            <a:r>
              <a:rPr lang="ru-RU" b="1" dirty="0" smtClean="0"/>
              <a:t>Что </a:t>
            </a:r>
            <a:r>
              <a:rPr lang="ru-RU" b="1" u="sng" dirty="0" smtClean="0">
                <a:solidFill>
                  <a:srgbClr val="C00000"/>
                </a:solidFill>
              </a:rPr>
              <a:t>дает</a:t>
            </a:r>
            <a:r>
              <a:rPr lang="ru-RU" b="1" dirty="0" smtClean="0"/>
              <a:t> прощение</a:t>
            </a:r>
            <a:endParaRPr lang="ru-RU" b="1" dirty="0"/>
          </a:p>
        </p:txBody>
      </p:sp>
      <p:sp>
        <p:nvSpPr>
          <p:cNvPr id="3" name="Содержимое 2"/>
          <p:cNvSpPr>
            <a:spLocks noGrp="1"/>
          </p:cNvSpPr>
          <p:nvPr>
            <p:ph idx="1"/>
          </p:nvPr>
        </p:nvSpPr>
        <p:spPr/>
        <p:txBody>
          <a:bodyPr>
            <a:normAutofit fontScale="92500"/>
          </a:bodyPr>
          <a:lstStyle/>
          <a:p>
            <a:pPr marL="514350" lvl="0" indent="-514350">
              <a:buFont typeface="+mj-lt"/>
              <a:buAutoNum type="arabicPeriod"/>
            </a:pPr>
            <a:r>
              <a:rPr lang="ru-RU" i="1" dirty="0" smtClean="0"/>
              <a:t>Прощение </a:t>
            </a:r>
            <a:r>
              <a:rPr lang="ru-RU" i="1" dirty="0" smtClean="0"/>
              <a:t>ОСВОБОЖДАЕТ  другого человека от его личного суда. </a:t>
            </a:r>
            <a:r>
              <a:rPr lang="ru-RU" b="1" u="sng" dirty="0" smtClean="0"/>
              <a:t>Прощение </a:t>
            </a:r>
            <a:r>
              <a:rPr lang="ru-RU" b="1" u="sng" dirty="0" smtClean="0"/>
              <a:t>ЗНАЧИТ предоставление Богу возможности работать над человеком</a:t>
            </a:r>
            <a:r>
              <a:rPr lang="ru-RU" dirty="0" smtClean="0"/>
              <a:t>. Библия говорит: "Мне отмщение,  Я  воздам" —  говорит</a:t>
            </a:r>
          </a:p>
          <a:p>
            <a:pPr marL="514350" indent="-514350">
              <a:buNone/>
            </a:pPr>
            <a:r>
              <a:rPr lang="ru-RU" i="1" dirty="0" smtClean="0"/>
              <a:t>	Прощение </a:t>
            </a:r>
            <a:r>
              <a:rPr lang="ru-RU" i="1" dirty="0" smtClean="0"/>
              <a:t>— это освобождение от суда человеческого</a:t>
            </a:r>
            <a:r>
              <a:rPr lang="ru-RU" dirty="0" smtClean="0"/>
              <a:t>.</a:t>
            </a:r>
          </a:p>
          <a:p>
            <a:pPr marL="514350" lvl="0" indent="-514350">
              <a:buFont typeface="+mj-lt"/>
              <a:buAutoNum type="arabicPeriod" startAt="2"/>
            </a:pPr>
            <a:r>
              <a:rPr lang="ru-RU" i="1" dirty="0" smtClean="0"/>
              <a:t>Прощение — это ПРЕДОСТАВЛЕНИЕ Богу возможности вести наших детей.  </a:t>
            </a:r>
            <a:endParaRPr lang="ru-RU"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Мои документы\Мои рисунки\шаблоны\10362657.gif"/>
          <p:cNvPicPr>
            <a:picLocks noChangeAspect="1" noChangeArrowheads="1"/>
          </p:cNvPicPr>
          <p:nvPr/>
        </p:nvPicPr>
        <p:blipFill>
          <a:blip r:embed="rId3" cstate="print"/>
          <a:srcRect/>
          <a:stretch>
            <a:fillRect/>
          </a:stretch>
        </p:blipFill>
        <p:spPr bwMode="auto">
          <a:xfrm>
            <a:off x="0" y="0"/>
            <a:ext cx="9132930" cy="6858000"/>
          </a:xfrm>
          <a:prstGeom prst="rect">
            <a:avLst/>
          </a:prstGeom>
          <a:noFill/>
        </p:spPr>
      </p:pic>
      <p:sp>
        <p:nvSpPr>
          <p:cNvPr id="2" name="Заголовок 1"/>
          <p:cNvSpPr>
            <a:spLocks noGrp="1"/>
          </p:cNvSpPr>
          <p:nvPr>
            <p:ph type="title"/>
          </p:nvPr>
        </p:nvSpPr>
        <p:spPr>
          <a:xfrm>
            <a:off x="457200" y="274638"/>
            <a:ext cx="8229600" cy="2146250"/>
          </a:xfrm>
        </p:spPr>
        <p:txBody>
          <a:bodyPr>
            <a:normAutofit fontScale="90000"/>
          </a:bodyPr>
          <a:lstStyle/>
          <a:p>
            <a:r>
              <a:rPr lang="ru-RU" sz="3600" b="1" dirty="0" smtClean="0">
                <a:solidFill>
                  <a:srgbClr val="C00000"/>
                </a:solidFill>
              </a:rPr>
              <a:t>Если </a:t>
            </a:r>
            <a:r>
              <a:rPr lang="ru-RU" sz="3600" b="1" dirty="0" smtClean="0">
                <a:solidFill>
                  <a:srgbClr val="C00000"/>
                </a:solidFill>
              </a:rPr>
              <a:t>мы хотим, чтобы кто-то был спасен, исцелен и возвращен к жизни, тогда мы должны предоставить ему 3 гарантии</a:t>
            </a:r>
            <a:r>
              <a:rPr lang="ru-RU" b="1" dirty="0" smtClean="0">
                <a:solidFill>
                  <a:srgbClr val="C00000"/>
                </a:solidFill>
              </a:rPr>
              <a:t>:</a:t>
            </a:r>
            <a:endParaRPr lang="ru-RU" b="1" dirty="0">
              <a:solidFill>
                <a:srgbClr val="C00000"/>
              </a:solidFill>
            </a:endParaRPr>
          </a:p>
        </p:txBody>
      </p:sp>
      <p:sp>
        <p:nvSpPr>
          <p:cNvPr id="3" name="Содержимое 2"/>
          <p:cNvSpPr>
            <a:spLocks noGrp="1"/>
          </p:cNvSpPr>
          <p:nvPr>
            <p:ph idx="1"/>
          </p:nvPr>
        </p:nvSpPr>
        <p:spPr>
          <a:xfrm>
            <a:off x="457200" y="2564904"/>
            <a:ext cx="8229600" cy="3561259"/>
          </a:xfrm>
        </p:spPr>
        <p:txBody>
          <a:bodyPr>
            <a:normAutofit fontScale="85000" lnSpcReduction="20000"/>
          </a:bodyPr>
          <a:lstStyle/>
          <a:p>
            <a:pPr marL="571500" indent="-571500">
              <a:buFont typeface="+mj-lt"/>
              <a:buAutoNum type="romanUcPeriod"/>
            </a:pPr>
            <a:r>
              <a:rPr lang="ru-RU" dirty="0" smtClean="0"/>
              <a:t>	</a:t>
            </a:r>
            <a:r>
              <a:rPr lang="ru-RU" b="1" dirty="0" smtClean="0"/>
              <a:t>Что они будут любимы всегда, при любых обстоятельствах без исключения.</a:t>
            </a:r>
          </a:p>
          <a:p>
            <a:pPr marL="571500" indent="-571500">
              <a:buFont typeface="+mj-lt"/>
              <a:buAutoNum type="romanUcPeriod"/>
            </a:pPr>
            <a:r>
              <a:rPr lang="ru-RU" b="1" dirty="0" smtClean="0"/>
              <a:t>	Что </a:t>
            </a:r>
            <a:r>
              <a:rPr lang="ru-RU" b="1" dirty="0" smtClean="0"/>
              <a:t>они всегда будут иметь поддержку, без оговорок.</a:t>
            </a:r>
          </a:p>
          <a:p>
            <a:pPr marL="571500" indent="-571500">
              <a:buFont typeface="+mj-lt"/>
              <a:buAutoNum type="romanUcPeriod"/>
            </a:pPr>
            <a:r>
              <a:rPr lang="ru-RU" b="1" dirty="0" smtClean="0"/>
              <a:t>	Что</a:t>
            </a:r>
            <a:r>
              <a:rPr lang="ru-RU" b="1" dirty="0" smtClean="0"/>
              <a:t>, несмотря на то, что человек поступил ужасно, совершил вопиющий    грех, он может просить о безоговорочном прощении (и даже  без  просьбы)   получить  прощение,   без  какого-либо  оттенка сожаления.</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Мои документы\Мои рисунки\шаблоны\30001215.gif"/>
          <p:cNvPicPr>
            <a:picLocks noChangeAspect="1" noChangeArrowheads="1"/>
          </p:cNvPicPr>
          <p:nvPr/>
        </p:nvPicPr>
        <p:blipFill>
          <a:blip r:embed="rId3" cstate="print"/>
          <a:srcRect/>
          <a:stretch>
            <a:fillRect/>
          </a:stretch>
        </p:blipFill>
        <p:spPr bwMode="auto">
          <a:xfrm>
            <a:off x="0" y="0"/>
            <a:ext cx="9132930" cy="6858000"/>
          </a:xfrm>
          <a:prstGeom prst="rect">
            <a:avLst/>
          </a:prstGeom>
          <a:noFill/>
        </p:spPr>
      </p:pic>
      <p:sp>
        <p:nvSpPr>
          <p:cNvPr id="2" name="Заголовок 1"/>
          <p:cNvSpPr>
            <a:spLocks noGrp="1"/>
          </p:cNvSpPr>
          <p:nvPr>
            <p:ph type="title"/>
          </p:nvPr>
        </p:nvSpPr>
        <p:spPr/>
        <p:txBody>
          <a:bodyPr/>
          <a:lstStyle/>
          <a:p>
            <a:r>
              <a:rPr lang="ru-RU" b="1" dirty="0" smtClean="0"/>
              <a:t>Что </a:t>
            </a:r>
            <a:r>
              <a:rPr lang="ru-RU" b="1" u="sng" dirty="0" smtClean="0">
                <a:solidFill>
                  <a:srgbClr val="C00000"/>
                </a:solidFill>
              </a:rPr>
              <a:t>дает</a:t>
            </a:r>
            <a:r>
              <a:rPr lang="ru-RU" b="1" dirty="0" smtClean="0"/>
              <a:t> прощение</a:t>
            </a:r>
            <a:endParaRPr lang="ru-RU" b="1" dirty="0"/>
          </a:p>
        </p:txBody>
      </p:sp>
      <p:sp>
        <p:nvSpPr>
          <p:cNvPr id="3" name="Содержимое 2"/>
          <p:cNvSpPr>
            <a:spLocks noGrp="1"/>
          </p:cNvSpPr>
          <p:nvPr>
            <p:ph idx="1"/>
          </p:nvPr>
        </p:nvSpPr>
        <p:spPr>
          <a:xfrm>
            <a:off x="457200" y="2276872"/>
            <a:ext cx="8229600" cy="3849291"/>
          </a:xfrm>
        </p:spPr>
        <p:txBody>
          <a:bodyPr>
            <a:normAutofit/>
          </a:bodyPr>
          <a:lstStyle/>
          <a:p>
            <a:pPr marL="514350" lvl="0" indent="-514350">
              <a:buFont typeface="+mj-lt"/>
              <a:buAutoNum type="arabicPeriod" startAt="3"/>
            </a:pPr>
            <a:r>
              <a:rPr lang="ru-RU" b="1" i="1" dirty="0" smtClean="0"/>
              <a:t>Прощение ДАЕТ вам </a:t>
            </a:r>
            <a:r>
              <a:rPr lang="ru-RU" b="1" i="1" dirty="0" smtClean="0"/>
              <a:t>благословение</a:t>
            </a:r>
            <a:endParaRPr lang="ru-RU" b="1" dirty="0" smtClean="0"/>
          </a:p>
          <a:p>
            <a:pPr marL="514350" lvl="0" indent="-514350">
              <a:buFont typeface="+mj-lt"/>
              <a:buAutoNum type="arabicPeriod" startAt="3"/>
            </a:pPr>
            <a:r>
              <a:rPr lang="ru-RU" b="1" i="1" dirty="0" smtClean="0"/>
              <a:t>Прощение </a:t>
            </a:r>
            <a:r>
              <a:rPr lang="ru-RU" b="1" dirty="0" smtClean="0"/>
              <a:t>- </a:t>
            </a:r>
            <a:r>
              <a:rPr lang="ru-RU" b="1" i="1" dirty="0" smtClean="0"/>
              <a:t>это </a:t>
            </a:r>
            <a:r>
              <a:rPr lang="ru-RU" b="1" i="1" dirty="0" smtClean="0"/>
              <a:t>РЕШЕНИЕ</a:t>
            </a:r>
            <a:r>
              <a:rPr lang="ru-RU" b="1" dirty="0" smtClean="0"/>
              <a:t> </a:t>
            </a:r>
          </a:p>
          <a:p>
            <a:pPr marL="514350" indent="-514350">
              <a:buFont typeface="+mj-lt"/>
              <a:buAutoNum type="arabicPeriod" startAt="3"/>
            </a:pPr>
            <a:r>
              <a:rPr lang="ru-RU" b="1" i="1" dirty="0" smtClean="0"/>
              <a:t>Прощение УДАЛЯЕТ прошлые обиды.</a:t>
            </a:r>
            <a:endParaRPr lang="ru-RU"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F:\Мои документы\Мои рисунки\шаблоны\0_c386_8ec2986e_XL.png"/>
          <p:cNvPicPr>
            <a:picLocks noChangeAspect="1" noChangeArrowheads="1"/>
          </p:cNvPicPr>
          <p:nvPr/>
        </p:nvPicPr>
        <p:blipFill>
          <a:blip r:embed="rId2" cstate="print"/>
          <a:srcRect/>
          <a:stretch>
            <a:fillRect/>
          </a:stretch>
        </p:blipFill>
        <p:spPr bwMode="auto">
          <a:xfrm>
            <a:off x="0" y="-1"/>
            <a:ext cx="9144000" cy="6859429"/>
          </a:xfrm>
          <a:prstGeom prst="rect">
            <a:avLst/>
          </a:prstGeom>
          <a:noFill/>
        </p:spPr>
      </p:pic>
      <p:sp>
        <p:nvSpPr>
          <p:cNvPr id="3" name="Содержимое 2"/>
          <p:cNvSpPr>
            <a:spLocks noGrp="1"/>
          </p:cNvSpPr>
          <p:nvPr>
            <p:ph idx="1"/>
          </p:nvPr>
        </p:nvSpPr>
        <p:spPr>
          <a:xfrm>
            <a:off x="467544" y="1124744"/>
            <a:ext cx="8229600" cy="5361459"/>
          </a:xfrm>
        </p:spPr>
        <p:txBody>
          <a:bodyPr>
            <a:normAutofit fontScale="85000" lnSpcReduction="10000"/>
          </a:bodyPr>
          <a:lstStyle/>
          <a:p>
            <a:pPr lvl="0">
              <a:buNone/>
            </a:pPr>
            <a:r>
              <a:rPr lang="ru-RU" dirty="0" smtClean="0"/>
              <a:t>	</a:t>
            </a:r>
            <a:r>
              <a:rPr lang="ru-RU" b="1" dirty="0" smtClean="0">
                <a:ln>
                  <a:solidFill>
                    <a:schemeClr val="tx1"/>
                  </a:solidFill>
                </a:ln>
                <a:solidFill>
                  <a:srgbClr val="FFFF00"/>
                </a:solidFill>
                <a:latin typeface="Arial Black" pitchFamily="34" charset="0"/>
              </a:rPr>
              <a:t>"</a:t>
            </a:r>
            <a:r>
              <a:rPr lang="ru-RU" b="1" dirty="0" smtClean="0">
                <a:ln>
                  <a:solidFill>
                    <a:schemeClr val="tx1"/>
                  </a:solidFill>
                </a:ln>
                <a:solidFill>
                  <a:srgbClr val="FFFF00"/>
                </a:solidFill>
                <a:latin typeface="Arial Black" pitchFamily="34" charset="0"/>
              </a:rPr>
              <a:t>Одним из самых трудных препятствий для любви является наше неумение пойти и простить. Горечь обиды отравляет наше здоровье и мешает нам любить людей. Одним из самых прекрасных средств, которое дает нам свободу получать и давать любовь другим — это прощение прошлых обид.  Греческое слово "прощение" переводится как "освобождение" </a:t>
            </a:r>
            <a:endParaRPr lang="ru-RU" b="1" dirty="0" smtClean="0">
              <a:ln>
                <a:solidFill>
                  <a:schemeClr val="tx1"/>
                </a:solidFill>
              </a:ln>
              <a:solidFill>
                <a:srgbClr val="FFFF00"/>
              </a:solidFill>
              <a:latin typeface="Arial Black" pitchFamily="34" charset="0"/>
            </a:endParaRPr>
          </a:p>
          <a:p>
            <a:pPr lvl="0" algn="r">
              <a:buNone/>
            </a:pPr>
            <a:r>
              <a:rPr lang="ru-RU" b="1" dirty="0" smtClean="0">
                <a:ln>
                  <a:solidFill>
                    <a:schemeClr val="tx1"/>
                  </a:solidFill>
                </a:ln>
                <a:solidFill>
                  <a:srgbClr val="FFFF00"/>
                </a:solidFill>
                <a:latin typeface="Arial Black" pitchFamily="34" charset="0"/>
              </a:rPr>
              <a:t>Эдди </a:t>
            </a:r>
            <a:r>
              <a:rPr lang="ru-RU" b="1" dirty="0" err="1" smtClean="0">
                <a:ln>
                  <a:solidFill>
                    <a:schemeClr val="tx1"/>
                  </a:solidFill>
                </a:ln>
                <a:solidFill>
                  <a:srgbClr val="FFFF00"/>
                </a:solidFill>
                <a:latin typeface="Arial Black" pitchFamily="34" charset="0"/>
              </a:rPr>
              <a:t>Энсли</a:t>
            </a:r>
            <a:r>
              <a:rPr lang="ru-RU" b="1" dirty="0" smtClean="0">
                <a:ln>
                  <a:solidFill>
                    <a:schemeClr val="tx1"/>
                  </a:solidFill>
                </a:ln>
                <a:solidFill>
                  <a:srgbClr val="FFFF00"/>
                </a:solidFill>
                <a:latin typeface="Arial Black" pitchFamily="34" charset="0"/>
              </a:rPr>
              <a:t>  </a:t>
            </a:r>
            <a:endParaRPr lang="ru-RU" b="1" dirty="0" smtClean="0">
              <a:ln>
                <a:solidFill>
                  <a:schemeClr val="tx1"/>
                </a:solidFill>
              </a:ln>
              <a:solidFill>
                <a:srgbClr val="FFFF00"/>
              </a:solidFill>
              <a:latin typeface="Arial Black" pitchFamily="34" charset="0"/>
            </a:endParaRPr>
          </a:p>
          <a:p>
            <a:pPr lvl="0" algn="r">
              <a:buNone/>
            </a:pPr>
            <a:r>
              <a:rPr lang="ru-RU" b="1" dirty="0" smtClean="0">
                <a:ln>
                  <a:solidFill>
                    <a:schemeClr val="tx1"/>
                  </a:solidFill>
                </a:ln>
                <a:solidFill>
                  <a:srgbClr val="FFFF00"/>
                </a:solidFill>
                <a:latin typeface="Arial Black" pitchFamily="34" charset="0"/>
              </a:rPr>
              <a:t>"</a:t>
            </a:r>
            <a:r>
              <a:rPr lang="ru-RU" b="1" dirty="0" smtClean="0">
                <a:ln>
                  <a:solidFill>
                    <a:schemeClr val="tx1"/>
                  </a:solidFill>
                </a:ln>
                <a:solidFill>
                  <a:srgbClr val="FFFF00"/>
                </a:solidFill>
                <a:latin typeface="Arial Black" pitchFamily="34" charset="0"/>
              </a:rPr>
              <a:t>Молитва, исцеляющая душу", </a:t>
            </a:r>
            <a:r>
              <a:rPr lang="ru-RU" b="1" dirty="0" smtClean="0">
                <a:ln>
                  <a:solidFill>
                    <a:schemeClr val="tx1"/>
                  </a:solidFill>
                </a:ln>
                <a:solidFill>
                  <a:srgbClr val="FFFF00"/>
                </a:solidFill>
                <a:latin typeface="Arial Black" pitchFamily="34" charset="0"/>
              </a:rPr>
              <a:t>с.23,24</a:t>
            </a:r>
            <a:endParaRPr lang="ru-RU" b="1" dirty="0" smtClean="0">
              <a:ln>
                <a:solidFill>
                  <a:schemeClr val="tx1"/>
                </a:solidFill>
              </a:ln>
              <a:solidFill>
                <a:srgbClr val="FFFF00"/>
              </a:solidFill>
              <a:latin typeface="Arial Black" pitchFamily="34" charset="0"/>
            </a:endParaRP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Мои документы\Мои рисунки\шаблоны\30001215.gif"/>
          <p:cNvPicPr>
            <a:picLocks noChangeAspect="1" noChangeArrowheads="1"/>
          </p:cNvPicPr>
          <p:nvPr/>
        </p:nvPicPr>
        <p:blipFill>
          <a:blip r:embed="rId3" cstate="print"/>
          <a:srcRect/>
          <a:stretch>
            <a:fillRect/>
          </a:stretch>
        </p:blipFill>
        <p:spPr bwMode="auto">
          <a:xfrm>
            <a:off x="0" y="0"/>
            <a:ext cx="9132930" cy="6858000"/>
          </a:xfrm>
          <a:prstGeom prst="rect">
            <a:avLst/>
          </a:prstGeom>
          <a:noFill/>
        </p:spPr>
      </p:pic>
      <p:sp>
        <p:nvSpPr>
          <p:cNvPr id="2" name="Заголовок 1"/>
          <p:cNvSpPr>
            <a:spLocks noGrp="1"/>
          </p:cNvSpPr>
          <p:nvPr>
            <p:ph type="title"/>
          </p:nvPr>
        </p:nvSpPr>
        <p:spPr/>
        <p:txBody>
          <a:bodyPr/>
          <a:lstStyle/>
          <a:p>
            <a:r>
              <a:rPr lang="ru-RU" b="1" dirty="0" smtClean="0"/>
              <a:t>Что </a:t>
            </a:r>
            <a:r>
              <a:rPr lang="ru-RU" b="1" u="sng" dirty="0" smtClean="0">
                <a:solidFill>
                  <a:srgbClr val="C00000"/>
                </a:solidFill>
              </a:rPr>
              <a:t>дает</a:t>
            </a:r>
            <a:r>
              <a:rPr lang="ru-RU" b="1" dirty="0" smtClean="0"/>
              <a:t> прощение</a:t>
            </a:r>
            <a:endParaRPr lang="ru-RU" b="1" dirty="0"/>
          </a:p>
        </p:txBody>
      </p:sp>
      <p:sp>
        <p:nvSpPr>
          <p:cNvPr id="3" name="Содержимое 2"/>
          <p:cNvSpPr>
            <a:spLocks noGrp="1"/>
          </p:cNvSpPr>
          <p:nvPr>
            <p:ph idx="1"/>
          </p:nvPr>
        </p:nvSpPr>
        <p:spPr>
          <a:xfrm>
            <a:off x="457200" y="2132856"/>
            <a:ext cx="8229600" cy="3993307"/>
          </a:xfrm>
        </p:spPr>
        <p:txBody>
          <a:bodyPr>
            <a:normAutofit/>
          </a:bodyPr>
          <a:lstStyle/>
          <a:p>
            <a:pPr marL="514350" lvl="0" indent="-514350">
              <a:buFont typeface="+mj-lt"/>
              <a:buAutoNum type="arabicPeriod" startAt="3"/>
            </a:pPr>
            <a:r>
              <a:rPr lang="ru-RU" b="1" i="1" dirty="0" smtClean="0"/>
              <a:t>Прощение ДАЕТ вам </a:t>
            </a:r>
            <a:r>
              <a:rPr lang="ru-RU" b="1" i="1" dirty="0" smtClean="0"/>
              <a:t>благословение</a:t>
            </a:r>
            <a:endParaRPr lang="ru-RU" b="1" dirty="0" smtClean="0"/>
          </a:p>
          <a:p>
            <a:pPr marL="514350" lvl="0" indent="-514350">
              <a:buFont typeface="+mj-lt"/>
              <a:buAutoNum type="arabicPeriod" startAt="3"/>
            </a:pPr>
            <a:r>
              <a:rPr lang="ru-RU" b="1" i="1" dirty="0" smtClean="0"/>
              <a:t>Прощение </a:t>
            </a:r>
            <a:r>
              <a:rPr lang="ru-RU" b="1" dirty="0" smtClean="0"/>
              <a:t>- </a:t>
            </a:r>
            <a:r>
              <a:rPr lang="ru-RU" b="1" i="1" dirty="0" smtClean="0"/>
              <a:t>это </a:t>
            </a:r>
            <a:r>
              <a:rPr lang="ru-RU" b="1" i="1" dirty="0" smtClean="0"/>
              <a:t>РЕШЕНИЕ</a:t>
            </a:r>
            <a:r>
              <a:rPr lang="ru-RU" b="1" dirty="0" smtClean="0"/>
              <a:t> </a:t>
            </a:r>
          </a:p>
          <a:p>
            <a:pPr marL="514350" indent="-514350">
              <a:buFont typeface="+mj-lt"/>
              <a:buAutoNum type="arabicPeriod" startAt="3"/>
            </a:pPr>
            <a:r>
              <a:rPr lang="ru-RU" b="1" i="1" dirty="0" smtClean="0"/>
              <a:t>Прощение УДАЛЯЕТ прошлые </a:t>
            </a:r>
            <a:r>
              <a:rPr lang="ru-RU" b="1" i="1" dirty="0" smtClean="0"/>
              <a:t>обиды.</a:t>
            </a:r>
          </a:p>
          <a:p>
            <a:pPr marL="514350" indent="-514350">
              <a:buFont typeface="+mj-lt"/>
              <a:buAutoNum type="arabicPeriod" startAt="3"/>
            </a:pPr>
            <a:r>
              <a:rPr lang="ru-RU" b="1" dirty="0" smtClean="0"/>
              <a:t>Прощение </a:t>
            </a:r>
            <a:r>
              <a:rPr lang="ru-RU" b="1" dirty="0" smtClean="0"/>
              <a:t>СМОТРИТ в  </a:t>
            </a:r>
            <a:r>
              <a:rPr lang="ru-RU" b="1" i="1" dirty="0" smtClean="0"/>
              <a:t>будущее, а не в прошлое</a:t>
            </a:r>
            <a:r>
              <a:rPr lang="ru-RU" i="1" dirty="0" smtClean="0"/>
              <a:t>.</a:t>
            </a:r>
            <a:r>
              <a:rPr lang="ru-RU" dirty="0" smtClean="0"/>
              <a:t> </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Мои документы\Мои рисунки\шаблоны\0_c386_8ec2986e_XL.png"/>
          <p:cNvPicPr>
            <a:picLocks noChangeAspect="1" noChangeArrowheads="1"/>
          </p:cNvPicPr>
          <p:nvPr/>
        </p:nvPicPr>
        <p:blipFill>
          <a:blip r:embed="rId3" cstate="print"/>
          <a:srcRect/>
          <a:stretch>
            <a:fillRect/>
          </a:stretch>
        </p:blipFill>
        <p:spPr bwMode="auto">
          <a:xfrm>
            <a:off x="0" y="-1"/>
            <a:ext cx="9144000" cy="6859429"/>
          </a:xfrm>
          <a:prstGeom prst="rect">
            <a:avLst/>
          </a:prstGeom>
          <a:noFill/>
        </p:spPr>
      </p:pic>
      <p:sp>
        <p:nvSpPr>
          <p:cNvPr id="3" name="Содержимое 2"/>
          <p:cNvSpPr>
            <a:spLocks noGrp="1"/>
          </p:cNvSpPr>
          <p:nvPr>
            <p:ph idx="1"/>
          </p:nvPr>
        </p:nvSpPr>
        <p:spPr>
          <a:xfrm>
            <a:off x="467544" y="692696"/>
            <a:ext cx="8229600" cy="5933256"/>
          </a:xfrm>
        </p:spPr>
        <p:txBody>
          <a:bodyPr>
            <a:normAutofit fontScale="85000" lnSpcReduction="20000"/>
          </a:bodyPr>
          <a:lstStyle/>
          <a:p>
            <a:pPr>
              <a:buNone/>
            </a:pPr>
            <a:r>
              <a:rPr lang="ru-RU" dirty="0" smtClean="0"/>
              <a:t>	</a:t>
            </a:r>
            <a:r>
              <a:rPr lang="ru-RU" b="1" dirty="0" smtClean="0">
                <a:ln>
                  <a:solidFill>
                    <a:schemeClr val="tx1"/>
                  </a:solidFill>
                </a:ln>
                <a:solidFill>
                  <a:srgbClr val="FFFF00"/>
                </a:solidFill>
                <a:latin typeface="Arial Black" pitchFamily="34" charset="0"/>
              </a:rPr>
              <a:t>"</a:t>
            </a:r>
            <a:r>
              <a:rPr lang="ru-RU" b="1" dirty="0" smtClean="0">
                <a:ln>
                  <a:solidFill>
                    <a:schemeClr val="tx1"/>
                  </a:solidFill>
                </a:ln>
                <a:solidFill>
                  <a:srgbClr val="FFFF00"/>
                </a:solidFill>
                <a:latin typeface="Arial Black" pitchFamily="34" charset="0"/>
              </a:rPr>
              <a:t>Если вы искренни в вашем желании простить себя и других, вы не будете тратить время на </a:t>
            </a:r>
            <a:r>
              <a:rPr lang="ru-RU" b="1" dirty="0" err="1" smtClean="0">
                <a:ln>
                  <a:solidFill>
                    <a:schemeClr val="tx1"/>
                  </a:solidFill>
                </a:ln>
                <a:solidFill>
                  <a:srgbClr val="FFFF00"/>
                </a:solidFill>
                <a:latin typeface="Arial Black" pitchFamily="34" charset="0"/>
              </a:rPr>
              <a:t>пересказывание</a:t>
            </a:r>
            <a:r>
              <a:rPr lang="ru-RU" b="1" dirty="0" smtClean="0">
                <a:ln>
                  <a:solidFill>
                    <a:schemeClr val="tx1"/>
                  </a:solidFill>
                </a:ln>
                <a:solidFill>
                  <a:srgbClr val="FFFF00"/>
                </a:solidFill>
                <a:latin typeface="Arial Black" pitchFamily="34" charset="0"/>
              </a:rPr>
              <a:t> </a:t>
            </a:r>
            <a:r>
              <a:rPr lang="ru-RU" b="1" dirty="0" smtClean="0">
                <a:ln>
                  <a:solidFill>
                    <a:schemeClr val="tx1"/>
                  </a:solidFill>
                </a:ln>
                <a:solidFill>
                  <a:srgbClr val="FFFF00"/>
                </a:solidFill>
                <a:latin typeface="Arial Black" pitchFamily="34" charset="0"/>
              </a:rPr>
              <a:t>старых обвинений объяснений, </a:t>
            </a:r>
            <a:r>
              <a:rPr lang="ru-RU" b="1" dirty="0" smtClean="0">
                <a:ln>
                  <a:solidFill>
                    <a:schemeClr val="tx1"/>
                  </a:solidFill>
                </a:ln>
                <a:solidFill>
                  <a:srgbClr val="FFFF00"/>
                </a:solidFill>
                <a:latin typeface="Arial Black" pitchFamily="34" charset="0"/>
              </a:rPr>
              <a:t>оправданий </a:t>
            </a:r>
            <a:r>
              <a:rPr lang="ru-RU" b="1" dirty="0" smtClean="0">
                <a:ln>
                  <a:solidFill>
                    <a:schemeClr val="tx1"/>
                  </a:solidFill>
                </a:ln>
                <a:solidFill>
                  <a:srgbClr val="FFFF00"/>
                </a:solidFill>
                <a:latin typeface="Arial Black" pitchFamily="34" charset="0"/>
              </a:rPr>
              <a:t>себя или других, что, кто и где сказал. Попытки восстановить картину прошлых обид только расширяют пропасть между людьми вместо того, чтобы уничтожить ее. </a:t>
            </a:r>
            <a:r>
              <a:rPr lang="ru-RU" b="1" u="sng" dirty="0" smtClean="0">
                <a:ln>
                  <a:solidFill>
                    <a:schemeClr val="tx1"/>
                  </a:solidFill>
                </a:ln>
                <a:solidFill>
                  <a:srgbClr val="FFFF00"/>
                </a:solidFill>
                <a:latin typeface="Arial Black" pitchFamily="34" charset="0"/>
              </a:rPr>
              <a:t>Сосредоточьтесь на восстановлении взаимоотношений и вашем желании сделать это. Все остальное возложите на Господа </a:t>
            </a:r>
            <a:endParaRPr lang="ru-RU" b="1" u="sng" dirty="0" smtClean="0">
              <a:ln>
                <a:solidFill>
                  <a:schemeClr val="tx1"/>
                </a:solidFill>
              </a:ln>
              <a:solidFill>
                <a:srgbClr val="FFFF00"/>
              </a:solidFill>
              <a:latin typeface="Arial Black" pitchFamily="34" charset="0"/>
            </a:endParaRPr>
          </a:p>
          <a:p>
            <a:pPr>
              <a:buNone/>
            </a:pPr>
            <a:endParaRPr lang="ru-RU" b="1" dirty="0" smtClean="0">
              <a:ln>
                <a:solidFill>
                  <a:schemeClr val="tx1"/>
                </a:solidFill>
              </a:ln>
              <a:solidFill>
                <a:srgbClr val="FFFF00"/>
              </a:solidFill>
              <a:latin typeface="Arial Black" pitchFamily="34" charset="0"/>
            </a:endParaRPr>
          </a:p>
          <a:p>
            <a:pPr algn="r">
              <a:buNone/>
            </a:pPr>
            <a:r>
              <a:rPr lang="ru-RU" b="1" dirty="0" smtClean="0">
                <a:ln>
                  <a:solidFill>
                    <a:schemeClr val="tx1"/>
                  </a:solidFill>
                </a:ln>
                <a:solidFill>
                  <a:srgbClr val="FFFF00"/>
                </a:solidFill>
                <a:latin typeface="Arial Black" pitchFamily="34" charset="0"/>
              </a:rPr>
              <a:t>"</a:t>
            </a:r>
            <a:r>
              <a:rPr lang="ru-RU" b="1" dirty="0" smtClean="0">
                <a:ln>
                  <a:solidFill>
                    <a:schemeClr val="tx1"/>
                  </a:solidFill>
                </a:ln>
                <a:solidFill>
                  <a:srgbClr val="FFFF00"/>
                </a:solidFill>
                <a:latin typeface="Arial Black" pitchFamily="34" charset="0"/>
              </a:rPr>
              <a:t>Восстановление взаимоотношений с нашими взрослыми деть Карен </a:t>
            </a:r>
            <a:r>
              <a:rPr lang="ru-RU" b="1" dirty="0" err="1" smtClean="0">
                <a:ln>
                  <a:solidFill>
                    <a:schemeClr val="tx1"/>
                  </a:solidFill>
                </a:ln>
                <a:solidFill>
                  <a:srgbClr val="FFFF00"/>
                </a:solidFill>
                <a:latin typeface="Arial Black" pitchFamily="34" charset="0"/>
              </a:rPr>
              <a:t>О’Коннор</a:t>
            </a:r>
            <a:r>
              <a:rPr lang="ru-RU" b="1" dirty="0" smtClean="0">
                <a:ln>
                  <a:solidFill>
                    <a:schemeClr val="tx1"/>
                  </a:solidFill>
                </a:ln>
                <a:solidFill>
                  <a:srgbClr val="FFFF00"/>
                </a:solidFill>
                <a:latin typeface="Arial Black" pitchFamily="34" charset="0"/>
              </a:rPr>
              <a:t>, с. </a:t>
            </a:r>
            <a:r>
              <a:rPr lang="ru-RU" b="1" dirty="0" smtClean="0">
                <a:ln>
                  <a:solidFill>
                    <a:schemeClr val="tx1"/>
                  </a:solidFill>
                </a:ln>
                <a:solidFill>
                  <a:srgbClr val="FFFF00"/>
                </a:solidFill>
                <a:latin typeface="Arial Black" pitchFamily="34" charset="0"/>
              </a:rPr>
              <a:t>174</a:t>
            </a:r>
            <a:endParaRPr lang="ru-RU" b="1" dirty="0">
              <a:ln>
                <a:solidFill>
                  <a:schemeClr val="tx1"/>
                </a:solidFill>
              </a:ln>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42" name="Picture 2" descr="F:\Мои документы\Мои рисунки\Religion\Натан Грин\5.jpg"/>
          <p:cNvPicPr>
            <a:picLocks noGrp="1" noChangeAspect="1" noChangeArrowheads="1"/>
          </p:cNvPicPr>
          <p:nvPr>
            <p:ph idx="1"/>
          </p:nvPr>
        </p:nvPicPr>
        <p:blipFill>
          <a:blip r:embed="rId3" cstate="print"/>
          <a:srcRect/>
          <a:stretch>
            <a:fillRect/>
          </a:stretch>
        </p:blipFill>
        <p:spPr bwMode="auto">
          <a:xfrm>
            <a:off x="1907704" y="0"/>
            <a:ext cx="5256584" cy="68187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Прямоугольник 6"/>
          <p:cNvSpPr/>
          <p:nvPr/>
        </p:nvSpPr>
        <p:spPr>
          <a:xfrm>
            <a:off x="251520" y="980728"/>
            <a:ext cx="3326552"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ru-RU" sz="5400" b="1" i="0" u="none" strike="noStrike" kern="10" cap="none" spc="50" normalizeH="0" baseline="0" noProof="0" dirty="0" smtClean="0">
                <a:ln w="11430"/>
                <a:solidFill>
                  <a:schemeClr val="accent6">
                    <a:lumMod val="75000"/>
                  </a:schemeClr>
                </a:solidFill>
                <a:effectLst>
                  <a:outerShdw blurRad="76200" dist="50800" dir="5400000" algn="tl" rotWithShape="0">
                    <a:srgbClr val="000000">
                      <a:alpha val="65000"/>
                    </a:srgbClr>
                  </a:outerShdw>
                </a:effectLst>
                <a:uLnTx/>
                <a:uFillTx/>
                <a:latin typeface="Impact"/>
                <a:ea typeface="+mj-ea"/>
                <a:cs typeface="+mj-cs"/>
              </a:rPr>
              <a:t>Любящие </a:t>
            </a:r>
          </a:p>
          <a:p>
            <a:pPr algn="ctr"/>
            <a:r>
              <a:rPr kumimoji="0" lang="ru-RU" sz="5400" b="1" i="0" u="none" strike="noStrike" kern="10" cap="none" spc="50" normalizeH="0" baseline="0" noProof="0" dirty="0" smtClean="0">
                <a:ln w="11430"/>
                <a:solidFill>
                  <a:schemeClr val="accent6">
                    <a:lumMod val="75000"/>
                  </a:schemeClr>
                </a:solidFill>
                <a:effectLst>
                  <a:outerShdw blurRad="76200" dist="50800" dir="5400000" algn="tl" rotWithShape="0">
                    <a:srgbClr val="000000">
                      <a:alpha val="65000"/>
                    </a:srgbClr>
                  </a:outerShdw>
                </a:effectLst>
                <a:uLnTx/>
                <a:uFillTx/>
                <a:latin typeface="Impact"/>
                <a:ea typeface="+mj-ea"/>
                <a:cs typeface="+mj-cs"/>
              </a:rPr>
              <a:t>родители</a:t>
            </a:r>
            <a:endParaRPr lang="ru-RU" sz="5400" b="1" cap="none" spc="50" dirty="0">
              <a:ln w="11430"/>
              <a:solidFill>
                <a:schemeClr val="accent6">
                  <a:lumMod val="75000"/>
                </a:schemeClr>
              </a:solidFill>
              <a:effectLst>
                <a:outerShdw blurRad="76200" dist="50800" dir="5400000" algn="tl" rotWithShape="0">
                  <a:srgbClr val="000000">
                    <a:alpha val="65000"/>
                  </a:srgbClr>
                </a:outerShdw>
              </a:effectLst>
            </a:endParaRPr>
          </a:p>
        </p:txBody>
      </p:sp>
      <p:sp>
        <p:nvSpPr>
          <p:cNvPr id="8" name="Прямоугольник 7"/>
          <p:cNvSpPr/>
          <p:nvPr/>
        </p:nvSpPr>
        <p:spPr>
          <a:xfrm>
            <a:off x="5580112" y="2852936"/>
            <a:ext cx="3220753"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kern="10" cap="none" spc="50" dirty="0" smtClean="0">
                <a:ln w="11430"/>
                <a:solidFill>
                  <a:schemeClr val="bg2">
                    <a:lumMod val="50000"/>
                  </a:schemeClr>
                </a:solidFill>
                <a:effectLst>
                  <a:outerShdw blurRad="76200" dist="50800" dir="5400000" algn="tl" rotWithShape="0">
                    <a:srgbClr val="000000">
                      <a:alpha val="65000"/>
                    </a:srgbClr>
                  </a:outerShdw>
                </a:effectLst>
                <a:latin typeface="Impact"/>
              </a:rPr>
              <a:t>Заделанные </a:t>
            </a:r>
          </a:p>
          <a:p>
            <a:pPr algn="ctr"/>
            <a:r>
              <a:rPr lang="ru-RU" sz="4000" b="1" kern="10" cap="none" spc="50" dirty="0" smtClean="0">
                <a:ln w="11430"/>
                <a:solidFill>
                  <a:schemeClr val="bg2">
                    <a:lumMod val="50000"/>
                  </a:schemeClr>
                </a:solidFill>
                <a:effectLst>
                  <a:outerShdw blurRad="76200" dist="50800" dir="5400000" algn="tl" rotWithShape="0">
                    <a:srgbClr val="000000">
                      <a:alpha val="65000"/>
                    </a:srgbClr>
                  </a:outerShdw>
                </a:effectLst>
                <a:latin typeface="Impact"/>
              </a:rPr>
              <a:t>проломы </a:t>
            </a:r>
          </a:p>
          <a:p>
            <a:pPr algn="ctr"/>
            <a:r>
              <a:rPr lang="ru-RU" sz="4000" b="1" kern="10" cap="none" spc="50" dirty="0" smtClean="0">
                <a:ln w="11430"/>
                <a:solidFill>
                  <a:schemeClr val="bg2">
                    <a:lumMod val="50000"/>
                  </a:schemeClr>
                </a:solidFill>
                <a:effectLst>
                  <a:outerShdw blurRad="76200" dist="50800" dir="5400000" algn="tl" rotWithShape="0">
                    <a:srgbClr val="000000">
                      <a:alpha val="65000"/>
                    </a:srgbClr>
                  </a:outerShdw>
                </a:effectLst>
                <a:latin typeface="Impact"/>
              </a:rPr>
              <a:t>в изгороди</a:t>
            </a:r>
            <a:endParaRPr lang="ru-RU" sz="4000" b="1" cap="none" spc="50" dirty="0">
              <a:ln w="11430"/>
              <a:solidFill>
                <a:schemeClr val="bg2">
                  <a:lumMod val="50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F:\Мои документы\Мои рисунки\разное-интересное\181.jpg"/>
          <p:cNvPicPr>
            <a:picLocks noGrp="1" noChangeAspect="1" noChangeArrowheads="1"/>
          </p:cNvPicPr>
          <p:nvPr>
            <p:ph idx="1"/>
          </p:nvPr>
        </p:nvPicPr>
        <p:blipFill>
          <a:blip r:embed="rId3" cstate="print"/>
          <a:srcRect/>
          <a:stretch>
            <a:fillRect/>
          </a:stretch>
        </p:blipFill>
        <p:spPr bwMode="auto">
          <a:xfrm>
            <a:off x="0" y="0"/>
            <a:ext cx="9169474" cy="6858000"/>
          </a:xfrm>
          <a:prstGeom prst="rect">
            <a:avLst/>
          </a:prstGeom>
          <a:noFill/>
        </p:spPr>
      </p:pic>
      <p:sp>
        <p:nvSpPr>
          <p:cNvPr id="5" name="TextBox 4"/>
          <p:cNvSpPr txBox="1"/>
          <p:nvPr/>
        </p:nvSpPr>
        <p:spPr>
          <a:xfrm>
            <a:off x="251520" y="1844824"/>
            <a:ext cx="4968552" cy="2954655"/>
          </a:xfrm>
          <a:prstGeom prst="rect">
            <a:avLst/>
          </a:prstGeom>
          <a:solidFill>
            <a:schemeClr val="accent6">
              <a:lumMod val="60000"/>
              <a:lumOff val="40000"/>
              <a:alpha val="52000"/>
            </a:schemeClr>
          </a:solidFill>
        </p:spPr>
        <p:txBody>
          <a:bodyPr wrap="square" rtlCol="0">
            <a:spAutoFit/>
          </a:bodyPr>
          <a:lstStyle/>
          <a:p>
            <a:pPr lvl="0"/>
            <a:r>
              <a:rPr lang="ru-RU" sz="2400" b="1" dirty="0" smtClean="0"/>
              <a:t> </a:t>
            </a:r>
            <a:r>
              <a:rPr lang="ru-RU" sz="2400" b="1" dirty="0" smtClean="0"/>
              <a:t>"Прощение - это  самый    серьезный    шаг   </a:t>
            </a:r>
            <a:r>
              <a:rPr lang="ru-RU" sz="2400" b="1" dirty="0" smtClean="0"/>
              <a:t>в восстановлении </a:t>
            </a:r>
            <a:r>
              <a:rPr lang="ru-RU" sz="2400" b="1" dirty="0" smtClean="0"/>
              <a:t>взаимоотношений  родителей и их взрослых </a:t>
            </a:r>
            <a:r>
              <a:rPr lang="ru-RU" sz="2400" b="1" dirty="0" smtClean="0"/>
              <a:t>детей»</a:t>
            </a:r>
          </a:p>
          <a:p>
            <a:pPr lvl="0"/>
            <a:endParaRPr lang="ru-RU" b="1" dirty="0" smtClean="0"/>
          </a:p>
          <a:p>
            <a:pPr lvl="0" algn="r"/>
            <a:r>
              <a:rPr lang="ru-RU" b="1" dirty="0" smtClean="0"/>
              <a:t> </a:t>
            </a:r>
            <a:r>
              <a:rPr lang="ru-RU" b="1" dirty="0" smtClean="0"/>
              <a:t>Карен </a:t>
            </a:r>
            <a:r>
              <a:rPr lang="ru-RU" b="1" dirty="0" err="1" smtClean="0"/>
              <a:t>О’Коннор</a:t>
            </a:r>
            <a:r>
              <a:rPr lang="ru-RU" b="1" dirty="0" smtClean="0"/>
              <a:t>.  </a:t>
            </a:r>
            <a:endParaRPr lang="ru-RU" b="1" dirty="0" smtClean="0"/>
          </a:p>
          <a:p>
            <a:pPr lvl="0" algn="r"/>
            <a:r>
              <a:rPr lang="ru-RU" b="1" dirty="0" smtClean="0"/>
              <a:t> </a:t>
            </a:r>
            <a:r>
              <a:rPr lang="ru-RU" b="1" dirty="0" smtClean="0"/>
              <a:t>("Восстановление   взаимоотношений   с   нашими взрослыми детьми, с. 167).</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Мои документы\Мои рисунки\шаблоны\7eedcfbb99969dc6004dc001e9ee6a4b.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 name="Заголовок 1"/>
          <p:cNvSpPr>
            <a:spLocks noGrp="1"/>
          </p:cNvSpPr>
          <p:nvPr>
            <p:ph type="title"/>
          </p:nvPr>
        </p:nvSpPr>
        <p:spPr/>
        <p:txBody>
          <a:bodyPr/>
          <a:lstStyle/>
          <a:p>
            <a:r>
              <a:rPr lang="ru-RU" b="1" dirty="0" smtClean="0"/>
              <a:t>Почему мы должны прощать?</a:t>
            </a:r>
            <a:endParaRPr lang="ru-RU" b="1" dirty="0"/>
          </a:p>
        </p:txBody>
      </p:sp>
      <p:sp>
        <p:nvSpPr>
          <p:cNvPr id="3" name="Содержимое 2"/>
          <p:cNvSpPr>
            <a:spLocks noGrp="1"/>
          </p:cNvSpPr>
          <p:nvPr>
            <p:ph idx="1"/>
          </p:nvPr>
        </p:nvSpPr>
        <p:spPr>
          <a:xfrm>
            <a:off x="457200" y="1600200"/>
            <a:ext cx="8229600" cy="5257800"/>
          </a:xfrm>
        </p:spPr>
        <p:txBody>
          <a:bodyPr>
            <a:normAutofit fontScale="92500" lnSpcReduction="10000"/>
          </a:bodyPr>
          <a:lstStyle/>
          <a:p>
            <a:pPr>
              <a:buNone/>
            </a:pPr>
            <a:r>
              <a:rPr lang="ru-RU" dirty="0" smtClean="0"/>
              <a:t>	</a:t>
            </a:r>
            <a:r>
              <a:rPr lang="ru-RU" dirty="0" smtClean="0">
                <a:ln>
                  <a:solidFill>
                    <a:schemeClr val="accent1"/>
                  </a:solidFill>
                </a:ln>
                <a:solidFill>
                  <a:schemeClr val="accent6">
                    <a:lumMod val="75000"/>
                  </a:schemeClr>
                </a:solidFill>
                <a:latin typeface="Arial Black" pitchFamily="34" charset="0"/>
              </a:rPr>
              <a:t>"</a:t>
            </a:r>
            <a:r>
              <a:rPr lang="ru-RU" dirty="0" smtClean="0">
                <a:ln>
                  <a:solidFill>
                    <a:schemeClr val="accent1"/>
                  </a:solidFill>
                </a:ln>
                <a:solidFill>
                  <a:schemeClr val="accent6">
                    <a:lumMod val="75000"/>
                  </a:schemeClr>
                </a:solidFill>
                <a:latin typeface="Arial Black" pitchFamily="34" charset="0"/>
              </a:rPr>
              <a:t>Будьте друг к другу добры, сострадательны, прощайте друг друга, как и Бог </a:t>
            </a:r>
            <a:r>
              <a:rPr lang="ru-RU" dirty="0" smtClean="0">
                <a:ln>
                  <a:solidFill>
                    <a:schemeClr val="accent1"/>
                  </a:solidFill>
                </a:ln>
                <a:solidFill>
                  <a:schemeClr val="accent6">
                    <a:lumMod val="75000"/>
                  </a:schemeClr>
                </a:solidFill>
                <a:latin typeface="Arial Black" pitchFamily="34" charset="0"/>
              </a:rPr>
              <a:t>во </a:t>
            </a:r>
            <a:r>
              <a:rPr lang="ru-RU" dirty="0" smtClean="0">
                <a:ln>
                  <a:solidFill>
                    <a:schemeClr val="accent1"/>
                  </a:solidFill>
                </a:ln>
                <a:solidFill>
                  <a:schemeClr val="accent6">
                    <a:lumMod val="75000"/>
                  </a:schemeClr>
                </a:solidFill>
                <a:latin typeface="Arial Black" pitchFamily="34" charset="0"/>
              </a:rPr>
              <a:t>Христе простил вас". </a:t>
            </a:r>
            <a:r>
              <a:rPr lang="ru-RU" dirty="0" smtClean="0">
                <a:ln>
                  <a:solidFill>
                    <a:schemeClr val="accent1"/>
                  </a:solidFill>
                </a:ln>
                <a:solidFill>
                  <a:schemeClr val="accent6">
                    <a:lumMod val="75000"/>
                  </a:schemeClr>
                </a:solidFill>
                <a:latin typeface="Arial Black" pitchFamily="34" charset="0"/>
              </a:rPr>
              <a:t>				(</a:t>
            </a:r>
            <a:r>
              <a:rPr lang="ru-RU" dirty="0" smtClean="0">
                <a:ln>
                  <a:solidFill>
                    <a:schemeClr val="accent1"/>
                  </a:solidFill>
                </a:ln>
                <a:solidFill>
                  <a:schemeClr val="accent6">
                    <a:lumMod val="75000"/>
                  </a:schemeClr>
                </a:solidFill>
                <a:latin typeface="Arial Black" pitchFamily="34" charset="0"/>
              </a:rPr>
              <a:t>Еф.4:32</a:t>
            </a:r>
            <a:r>
              <a:rPr lang="ru-RU" dirty="0" smtClean="0">
                <a:ln>
                  <a:solidFill>
                    <a:schemeClr val="accent1"/>
                  </a:solidFill>
                </a:ln>
                <a:solidFill>
                  <a:schemeClr val="accent6">
                    <a:lumMod val="75000"/>
                  </a:schemeClr>
                </a:solidFill>
                <a:latin typeface="Arial Black" pitchFamily="34" charset="0"/>
              </a:rPr>
              <a:t>) </a:t>
            </a:r>
          </a:p>
          <a:p>
            <a:pPr>
              <a:buNone/>
            </a:pPr>
            <a:endParaRPr lang="ru-RU" dirty="0" smtClean="0">
              <a:solidFill>
                <a:schemeClr val="accent6">
                  <a:lumMod val="75000"/>
                </a:schemeClr>
              </a:solidFill>
            </a:endParaRPr>
          </a:p>
          <a:p>
            <a:pPr>
              <a:buNone/>
            </a:pPr>
            <a:r>
              <a:rPr lang="ru-RU" dirty="0" smtClean="0">
                <a:solidFill>
                  <a:schemeClr val="accent6">
                    <a:lumMod val="75000"/>
                  </a:schemeClr>
                </a:solidFill>
              </a:rPr>
              <a:t>	</a:t>
            </a:r>
            <a:r>
              <a:rPr lang="ru-RU" dirty="0" smtClean="0">
                <a:ln>
                  <a:solidFill>
                    <a:schemeClr val="accent1"/>
                  </a:solidFill>
                </a:ln>
                <a:solidFill>
                  <a:schemeClr val="accent6">
                    <a:lumMod val="75000"/>
                  </a:schemeClr>
                </a:solidFill>
                <a:latin typeface="Arial Black" pitchFamily="34" charset="0"/>
              </a:rPr>
              <a:t>"</a:t>
            </a:r>
            <a:r>
              <a:rPr lang="ru-RU" dirty="0" smtClean="0">
                <a:ln>
                  <a:solidFill>
                    <a:schemeClr val="accent1"/>
                  </a:solidFill>
                </a:ln>
                <a:solidFill>
                  <a:schemeClr val="accent6">
                    <a:lumMod val="75000"/>
                  </a:schemeClr>
                </a:solidFill>
                <a:latin typeface="Arial Black" pitchFamily="34" charset="0"/>
              </a:rPr>
              <a:t>Ибо, если вы будете прощать людям согрешения их, то простит и вам Отец ваш Небесный; а если не будете прощать людям согрешения их, то и Отец ваш не простит вам согрешений ваших" </a:t>
            </a:r>
            <a:r>
              <a:rPr lang="ru-RU" dirty="0" smtClean="0">
                <a:ln>
                  <a:solidFill>
                    <a:schemeClr val="accent1"/>
                  </a:solidFill>
                </a:ln>
                <a:solidFill>
                  <a:schemeClr val="accent6">
                    <a:lumMod val="75000"/>
                  </a:schemeClr>
                </a:solidFill>
                <a:latin typeface="Arial Black" pitchFamily="34" charset="0"/>
              </a:rPr>
              <a:t>					(</a:t>
            </a:r>
            <a:r>
              <a:rPr lang="ru-RU" dirty="0" smtClean="0">
                <a:ln>
                  <a:solidFill>
                    <a:schemeClr val="accent1"/>
                  </a:solidFill>
                </a:ln>
                <a:solidFill>
                  <a:schemeClr val="accent6">
                    <a:lumMod val="75000"/>
                  </a:schemeClr>
                </a:solidFill>
                <a:latin typeface="Arial Black" pitchFamily="34" charset="0"/>
              </a:rPr>
              <a:t>Мф.6:14,15)</a:t>
            </a:r>
          </a:p>
          <a:p>
            <a:pPr>
              <a:buNone/>
            </a:pPr>
            <a:endParaRPr lang="ru-RU"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ПРОЩЕНИЕ — ЭТО ЕДИНСТВЕННОЕ СРЕДСТВО ИСЦЕЛЕНИЯ</a:t>
            </a:r>
            <a:endParaRPr lang="ru-RU" b="1" dirty="0"/>
          </a:p>
        </p:txBody>
      </p:sp>
      <p:sp>
        <p:nvSpPr>
          <p:cNvPr id="3" name="Содержимое 2"/>
          <p:cNvSpPr>
            <a:spLocks noGrp="1"/>
          </p:cNvSpPr>
          <p:nvPr>
            <p:ph idx="1"/>
          </p:nvPr>
        </p:nvSpPr>
        <p:spPr>
          <a:xfrm>
            <a:off x="457200" y="1700808"/>
            <a:ext cx="8363272" cy="4968552"/>
          </a:xfrm>
        </p:spPr>
        <p:txBody>
          <a:bodyPr>
            <a:normAutofit fontScale="92500"/>
          </a:bodyPr>
          <a:lstStyle/>
          <a:p>
            <a:pPr>
              <a:buNone/>
            </a:pPr>
            <a:r>
              <a:rPr lang="ru-RU" dirty="0" smtClean="0"/>
              <a:t>	</a:t>
            </a:r>
            <a:r>
              <a:rPr lang="ru-RU" sz="3600" b="1" dirty="0" smtClean="0"/>
              <a:t>"</a:t>
            </a:r>
            <a:r>
              <a:rPr lang="ru-RU" sz="3600" b="1" dirty="0" smtClean="0"/>
              <a:t>Прощение — это единственное имеющееся у нас справедливое средство в этом несправедливом мире; это неожидаемая революция любви против несправедливой боли и только она дает надежду на исцеление тем, кто несправедливо терпит эту боль" </a:t>
            </a:r>
            <a:endParaRPr lang="ru-RU" b="1" dirty="0" smtClean="0"/>
          </a:p>
          <a:p>
            <a:pPr algn="r">
              <a:buNone/>
            </a:pPr>
            <a:r>
              <a:rPr lang="ru-RU" b="1" dirty="0" smtClean="0"/>
              <a:t>	</a:t>
            </a:r>
            <a:r>
              <a:rPr lang="ru-RU" sz="1800" b="1" dirty="0" err="1" smtClean="0"/>
              <a:t>Левис</a:t>
            </a:r>
            <a:r>
              <a:rPr lang="ru-RU" sz="1800" b="1" dirty="0" smtClean="0"/>
              <a:t> </a:t>
            </a:r>
            <a:r>
              <a:rPr lang="ru-RU" sz="1800" b="1" dirty="0" err="1" smtClean="0"/>
              <a:t>Б.Смедес</a:t>
            </a:r>
            <a:r>
              <a:rPr lang="ru-RU" sz="1800" b="1" dirty="0" smtClean="0"/>
              <a:t>. </a:t>
            </a:r>
            <a:endParaRPr lang="ru-RU" sz="1800" b="1" dirty="0" smtClean="0"/>
          </a:p>
          <a:p>
            <a:pPr algn="r">
              <a:buNone/>
            </a:pPr>
            <a:r>
              <a:rPr lang="ru-RU" sz="1800" b="1" dirty="0" smtClean="0"/>
              <a:t>"</a:t>
            </a:r>
            <a:r>
              <a:rPr lang="ru-RU" sz="1800" b="1" dirty="0" smtClean="0"/>
              <a:t>Прости и </a:t>
            </a:r>
            <a:r>
              <a:rPr lang="ru-RU" sz="1800" b="1" dirty="0" err="1" smtClean="0"/>
              <a:t>забудь:исцеление</a:t>
            </a:r>
            <a:r>
              <a:rPr lang="ru-RU" sz="1800" b="1" dirty="0" smtClean="0"/>
              <a:t>, которое </a:t>
            </a:r>
            <a:endParaRPr lang="ru-RU" sz="1800" b="1" dirty="0" smtClean="0"/>
          </a:p>
          <a:p>
            <a:pPr algn="r">
              <a:buNone/>
            </a:pPr>
            <a:r>
              <a:rPr lang="ru-RU" sz="1800" b="1" dirty="0" smtClean="0"/>
              <a:t>мы </a:t>
            </a:r>
            <a:r>
              <a:rPr lang="ru-RU" sz="1800" b="1" dirty="0" smtClean="0"/>
              <a:t>не заслуживаем", с. </a:t>
            </a:r>
            <a:r>
              <a:rPr lang="ru-RU" sz="1800" b="1" dirty="0" smtClean="0"/>
              <a:t>160 </a:t>
            </a:r>
            <a:endParaRPr lang="ru-RU" sz="1800" b="1"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475656" y="5589240"/>
            <a:ext cx="6480720" cy="804862"/>
          </a:xfrm>
        </p:spPr>
        <p:txBody>
          <a:bodyPr>
            <a:noAutofit/>
          </a:bodyPr>
          <a:lstStyle/>
          <a:p>
            <a:pPr algn="ctr"/>
            <a:r>
              <a:rPr lang="ru-RU" sz="2800" b="1" dirty="0" smtClean="0">
                <a:latin typeface="Arial Black" pitchFamily="34" charset="0"/>
              </a:rPr>
              <a:t>Прощение — это избавление от змеи, которая кусает </a:t>
            </a:r>
            <a:r>
              <a:rPr lang="ru-RU" sz="2800" b="1" dirty="0" smtClean="0">
                <a:latin typeface="Arial Black" pitchFamily="34" charset="0"/>
              </a:rPr>
              <a:t>тебя.</a:t>
            </a:r>
            <a:endParaRPr lang="ru-RU" sz="2800" b="1" dirty="0">
              <a:latin typeface="Arial Black" pitchFamily="34" charset="0"/>
            </a:endParaRPr>
          </a:p>
        </p:txBody>
      </p:sp>
      <p:pic>
        <p:nvPicPr>
          <p:cNvPr id="5122" name="Picture 2"/>
          <p:cNvPicPr>
            <a:picLocks noGrp="1" noChangeAspect="1" noChangeArrowheads="1"/>
          </p:cNvPicPr>
          <p:nvPr>
            <p:ph type="pic" idx="1"/>
          </p:nvPr>
        </p:nvPicPr>
        <p:blipFill>
          <a:blip r:embed="rId3" cstate="print"/>
          <a:srcRect/>
          <a:stretch>
            <a:fillRect/>
          </a:stretch>
        </p:blipFill>
        <p:spPr bwMode="auto">
          <a:xfrm>
            <a:off x="1219464" y="212521"/>
            <a:ext cx="6592895" cy="4944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F:\Мои документы\Мои рисунки\шаблоны\385587710.jpg"/>
          <p:cNvPicPr>
            <a:picLocks noChangeAspect="1" noChangeArrowheads="1"/>
          </p:cNvPicPr>
          <p:nvPr/>
        </p:nvPicPr>
        <p:blipFill>
          <a:blip r:embed="rId2" cstate="print"/>
          <a:srcRect/>
          <a:stretch>
            <a:fillRect/>
          </a:stretch>
        </p:blipFill>
        <p:spPr bwMode="auto">
          <a:xfrm>
            <a:off x="0" y="0"/>
            <a:ext cx="9142840" cy="6858000"/>
          </a:xfrm>
          <a:prstGeom prst="rect">
            <a:avLst/>
          </a:prstGeom>
          <a:noFill/>
        </p:spPr>
      </p:pic>
      <p:sp>
        <p:nvSpPr>
          <p:cNvPr id="3" name="Содержимое 2"/>
          <p:cNvSpPr>
            <a:spLocks noGrp="1"/>
          </p:cNvSpPr>
          <p:nvPr>
            <p:ph idx="1"/>
          </p:nvPr>
        </p:nvSpPr>
        <p:spPr>
          <a:xfrm>
            <a:off x="251520" y="476672"/>
            <a:ext cx="8229600" cy="6120680"/>
          </a:xfrm>
        </p:spPr>
        <p:txBody>
          <a:bodyPr>
            <a:normAutofit fontScale="85000" lnSpcReduction="20000"/>
          </a:bodyPr>
          <a:lstStyle/>
          <a:p>
            <a:pPr>
              <a:buNone/>
            </a:pPr>
            <a:r>
              <a:rPr lang="ru-RU" dirty="0" smtClean="0"/>
              <a:t>	</a:t>
            </a:r>
            <a:r>
              <a:rPr lang="ru-RU" b="1" dirty="0" smtClean="0"/>
              <a:t>"</a:t>
            </a:r>
            <a:r>
              <a:rPr lang="ru-RU" b="1" dirty="0" smtClean="0"/>
              <a:t>Ваша собственная память будоражит вашу боль снова и снова — она как видеофильм, который бесконечно прокручивает в вашем сознании застаревшие раны. Единственным средством исцеления от боли, которая не может исцелить саму себя, — это дать прощение человеку, который обидел тебя. Прощение не дает возможности боли повторяться вновь и вновь</a:t>
            </a:r>
            <a:r>
              <a:rPr lang="ru-RU" b="1" dirty="0" smtClean="0"/>
              <a:t>.</a:t>
            </a:r>
            <a:r>
              <a:rPr lang="ru-RU" b="1" dirty="0" smtClean="0"/>
              <a:t> Прощение исцеляет вашу память, когда вы меняете картину вашей памяти. Когда вы избавляете человека от его плохого поступка, вы удаляете злокачественную опухоль вашей внутренней жизни</a:t>
            </a:r>
            <a:r>
              <a:rPr lang="ru-RU" b="1" dirty="0" smtClean="0">
                <a:solidFill>
                  <a:srgbClr val="C00000"/>
                </a:solidFill>
              </a:rPr>
              <a:t>. Вы выпускаете заключенного на свободу, и вы обнаруживаете, что истинным заключенным были вы сами</a:t>
            </a:r>
            <a:r>
              <a:rPr lang="ru-RU" b="1" dirty="0" smtClean="0"/>
              <a:t>".</a:t>
            </a:r>
            <a:r>
              <a:rPr lang="ru-RU" b="1" dirty="0" smtClean="0"/>
              <a:t> </a:t>
            </a:r>
            <a:endParaRPr lang="ru-RU" b="1" dirty="0" smtClean="0"/>
          </a:p>
          <a:p>
            <a:pPr algn="r">
              <a:buNone/>
            </a:pPr>
            <a:r>
              <a:rPr lang="ru-RU" dirty="0" smtClean="0"/>
              <a:t>				</a:t>
            </a:r>
            <a:r>
              <a:rPr lang="ru-RU" dirty="0" err="1" smtClean="0"/>
              <a:t>Смедес</a:t>
            </a:r>
            <a:endParaRPr lang="ru-RU" dirty="0" smtClean="0"/>
          </a:p>
          <a:p>
            <a:pPr algn="r">
              <a:buNone/>
            </a:pPr>
            <a:r>
              <a:rPr lang="ru-RU" dirty="0" smtClean="0"/>
              <a:t>«Прости и забудь» с.170</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1" name="Picture 3" descr="F:\Мои документы\Мои рисунки\шаблоны\30001215.gif"/>
          <p:cNvPicPr>
            <a:picLocks noChangeAspect="1" noChangeArrowheads="1"/>
          </p:cNvPicPr>
          <p:nvPr/>
        </p:nvPicPr>
        <p:blipFill>
          <a:blip r:embed="rId3" cstate="print"/>
          <a:srcRect/>
          <a:stretch>
            <a:fillRect/>
          </a:stretch>
        </p:blipFill>
        <p:spPr bwMode="auto">
          <a:xfrm>
            <a:off x="0" y="0"/>
            <a:ext cx="9132930" cy="6858000"/>
          </a:xfrm>
          <a:prstGeom prst="rect">
            <a:avLst/>
          </a:prstGeom>
          <a:noFill/>
        </p:spPr>
      </p:pic>
      <p:sp>
        <p:nvSpPr>
          <p:cNvPr id="4" name="Заголовок 3"/>
          <p:cNvSpPr>
            <a:spLocks noGrp="1"/>
          </p:cNvSpPr>
          <p:nvPr>
            <p:ph type="title"/>
          </p:nvPr>
        </p:nvSpPr>
        <p:spPr/>
        <p:txBody>
          <a:bodyPr/>
          <a:lstStyle/>
          <a:p>
            <a:r>
              <a:rPr lang="ru-RU" b="1" dirty="0" smtClean="0">
                <a:latin typeface="+mn-lt"/>
              </a:rPr>
              <a:t>Чего прощение </a:t>
            </a:r>
            <a:r>
              <a:rPr lang="ru-RU" b="1" u="sng" dirty="0" smtClean="0">
                <a:solidFill>
                  <a:srgbClr val="C00000"/>
                </a:solidFill>
                <a:latin typeface="+mn-lt"/>
              </a:rPr>
              <a:t>не дает</a:t>
            </a:r>
            <a:r>
              <a:rPr lang="ru-RU" b="1" dirty="0" smtClean="0">
                <a:latin typeface="+mn-lt"/>
              </a:rPr>
              <a:t>:</a:t>
            </a:r>
            <a:endParaRPr lang="ru-RU" b="1" dirty="0">
              <a:latin typeface="+mn-lt"/>
            </a:endParaRPr>
          </a:p>
        </p:txBody>
      </p:sp>
      <p:sp>
        <p:nvSpPr>
          <p:cNvPr id="5" name="Содержимое 4"/>
          <p:cNvSpPr>
            <a:spLocks noGrp="1"/>
          </p:cNvSpPr>
          <p:nvPr>
            <p:ph idx="1"/>
          </p:nvPr>
        </p:nvSpPr>
        <p:spPr>
          <a:xfrm>
            <a:off x="457200" y="1412776"/>
            <a:ext cx="8229600" cy="4968552"/>
          </a:xfrm>
        </p:spPr>
        <p:txBody>
          <a:bodyPr>
            <a:noAutofit/>
          </a:bodyPr>
          <a:lstStyle/>
          <a:p>
            <a:pPr lvl="0"/>
            <a:r>
              <a:rPr lang="ru-RU" sz="2400" i="1" dirty="0" smtClean="0"/>
              <a:t>Прощение НЕ дается просто. </a:t>
            </a:r>
            <a:endParaRPr lang="ru-RU" sz="2400" i="1" dirty="0" smtClean="0"/>
          </a:p>
          <a:p>
            <a:pPr lvl="0"/>
            <a:endParaRPr lang="ru-RU" sz="2400" dirty="0" smtClean="0"/>
          </a:p>
          <a:p>
            <a:pPr lvl="0"/>
            <a:r>
              <a:rPr lang="ru-RU" sz="2400" i="1" dirty="0" smtClean="0"/>
              <a:t>Прощение НЕ считает хорошим тот плохой поступок, который человек совершил по отношению к </a:t>
            </a:r>
            <a:r>
              <a:rPr lang="ru-RU" sz="2400" i="1" dirty="0" smtClean="0"/>
              <a:t>вам</a:t>
            </a:r>
            <a:r>
              <a:rPr lang="ru-RU" sz="2400" dirty="0" smtClean="0"/>
              <a:t> </a:t>
            </a:r>
            <a:endParaRPr lang="ru-RU" sz="2400" dirty="0" smtClean="0"/>
          </a:p>
          <a:p>
            <a:pPr lvl="0">
              <a:buNone/>
            </a:pPr>
            <a:endParaRPr lang="ru-RU" sz="2400" dirty="0" smtClean="0"/>
          </a:p>
          <a:p>
            <a:pPr lvl="0"/>
            <a:r>
              <a:rPr lang="ru-RU" sz="2400" i="1" dirty="0" smtClean="0"/>
              <a:t>Прощение НЕ отрицает ваших чувств гнева и ненависти. </a:t>
            </a:r>
            <a:r>
              <a:rPr lang="ru-RU" sz="2400" dirty="0" smtClean="0"/>
              <a:t>Напротив, прощение знает эти чувства, но принимает решение не отвечать на них. Прощение отдает  предпочтение любви.  Оно также знает, что плохие чувства вернуться; вам может понадобиться простить и себя еще и еще раз. Вам также нужно будет восстановить доверие к себе, как и другому человеку нужно дать возможность восстановить взаимоотношения доверия к вам</a:t>
            </a:r>
            <a:r>
              <a:rPr lang="ru-RU" sz="2400" dirty="0" smtClean="0"/>
              <a:t>.</a:t>
            </a:r>
            <a:endParaRPr lang="ru-RU"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1460</Words>
  <Application>Microsoft Office PowerPoint</Application>
  <PresentationFormat>Экран (4:3)</PresentationFormat>
  <Paragraphs>99</Paragraphs>
  <Slides>17</Slides>
  <Notes>10</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Тема Office</vt:lpstr>
      <vt:lpstr>1_Тема Office</vt:lpstr>
      <vt:lpstr>Слайд 1</vt:lpstr>
      <vt:lpstr>Слайд 2</vt:lpstr>
      <vt:lpstr>Слайд 3</vt:lpstr>
      <vt:lpstr>Слайд 4</vt:lpstr>
      <vt:lpstr>Почему мы должны прощать?</vt:lpstr>
      <vt:lpstr>ПРОЩЕНИЕ — ЭТО ЕДИНСТВЕННОЕ СРЕДСТВО ИСЦЕЛЕНИЯ</vt:lpstr>
      <vt:lpstr>Слайд 7</vt:lpstr>
      <vt:lpstr>Слайд 8</vt:lpstr>
      <vt:lpstr>Чего прощение не дает:</vt:lpstr>
      <vt:lpstr>Чего прощение не дает:</vt:lpstr>
      <vt:lpstr>Что дает прощение</vt:lpstr>
      <vt:lpstr>Если мы хотим, чтобы кто-то был спасен, исцелен и возвращен к жизни, тогда мы должны предоставить ему 3 гарантии:</vt:lpstr>
      <vt:lpstr>Что дает прощение</vt:lpstr>
      <vt:lpstr>Слайд 14</vt:lpstr>
      <vt:lpstr>Что дает прощение</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Лена</dc:creator>
  <cp:lastModifiedBy>Лена</cp:lastModifiedBy>
  <cp:revision>24</cp:revision>
  <dcterms:created xsi:type="dcterms:W3CDTF">2011-01-05T05:43:42Z</dcterms:created>
  <dcterms:modified xsi:type="dcterms:W3CDTF">2011-01-17T11:03:38Z</dcterms:modified>
</cp:coreProperties>
</file>