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0" r:id="rId2"/>
    <p:sldId id="262" r:id="rId3"/>
    <p:sldId id="264" r:id="rId4"/>
    <p:sldId id="265" r:id="rId5"/>
    <p:sldId id="266" r:id="rId6"/>
    <p:sldId id="267" r:id="rId7"/>
    <p:sldId id="270" r:id="rId8"/>
    <p:sldId id="269" r:id="rId9"/>
    <p:sldId id="271" r:id="rId10"/>
    <p:sldId id="275" r:id="rId11"/>
    <p:sldId id="273" r:id="rId12"/>
    <p:sldId id="277" r:id="rId13"/>
    <p:sldId id="278" r:id="rId14"/>
    <p:sldId id="274" r:id="rId15"/>
    <p:sldId id="276" r:id="rId16"/>
    <p:sldId id="279" r:id="rId17"/>
    <p:sldId id="280" r:id="rId18"/>
    <p:sldId id="283" r:id="rId19"/>
    <p:sldId id="284" r:id="rId20"/>
    <p:sldId id="286" r:id="rId21"/>
    <p:sldId id="26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30" autoAdjust="0"/>
  </p:normalViewPr>
  <p:slideViewPr>
    <p:cSldViewPr>
      <p:cViewPr>
        <p:scale>
          <a:sx n="70" d="100"/>
          <a:sy n="70" d="100"/>
        </p:scale>
        <p:origin x="-116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F7DDC-847A-434E-A79B-3866B31ECC36}" type="datetimeFigureOut">
              <a:rPr lang="ru-RU" smtClean="0"/>
              <a:pPr/>
              <a:t>23.01.2011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52267-E15B-4439-9596-F0C888DE75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Пришло время показать вам пример  эффективной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молитвы.    За    примером    мы    обратимся    к Священному Писанию.    Там    мы    найдем    тексты    о    Марии Магдалине, женщине, которая очень нуждалась в изменении. Это одно и то же лицо — Мария Магдалина, Мария, сестра Марфы и  женщина — прелюбодейка, о которой рассказывается в Библии, и  там можно найти свидетельства этому. Представьте себе вместе со   мной,   как это   могло   происходить,   сколько   людей   видело необходимость изменений в ее жизни, как они сами пытались изменить ее. Проследите,  как каждый из  них ходатайствовали  перед Господом за Марию. В чем они поступали неверно в своем ходатайстве?</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Христос увидел надежду и красоту в Марии, когда она еще и сама не видела этого в себе. Он смотрел на положительные стороны ее характера. Он говорил с ней о том добром, что Он видел</a:t>
            </a:r>
            <a:r>
              <a:rPr lang="ru-RU" sz="1200" kern="1200" cap="small"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ней. Он верил в нее. Он верил, что внутри она хотела преодолеть свои слабости. И Он верил, что если ей дать возможность, она сумеет воспользоваться силой, которую Он мог дать ей. Он не пытался заставлять ее измениться, потому что Он верил силу выбора, который Он ей дал. Именно эта вера в Марию дала ей надежду измениться</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Иисус поддерживал Матфея и </a:t>
            </a:r>
            <a:r>
              <a:rPr lang="ru-RU" sz="1200" kern="1200" dirty="0" err="1" smtClean="0">
                <a:solidFill>
                  <a:schemeClr val="tx1"/>
                </a:solidFill>
                <a:latin typeface="+mn-lt"/>
                <a:ea typeface="+mn-ea"/>
                <a:cs typeface="+mn-cs"/>
              </a:rPr>
              <a:t>Захария</a:t>
            </a:r>
            <a:r>
              <a:rPr lang="ru-RU" sz="1200" kern="1200" dirty="0" smtClean="0">
                <a:solidFill>
                  <a:schemeClr val="tx1"/>
                </a:solidFill>
                <a:latin typeface="+mn-lt"/>
                <a:ea typeface="+mn-ea"/>
                <a:cs typeface="+mn-cs"/>
              </a:rPr>
              <a:t>, сборщиков налогов, несмотря на то, что люди отвергали их. Он показал всем, что он принимает их тем, что ел вместе с ними и посещал их' дома. В результате этого мы знаем, что они захотели стать достойными Его доверия. Их сердца восприняли Его слова с благословением, с возрождающей    силой.    В    них    проснулись    новые   чувства   и возможности   новой   жизни   открылись   перед   этими   людьми, отвергаемыми обществом", ("Желания веков", с.274, англ.). </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Доверие Иисуса проявилось и в обращении к </a:t>
            </a:r>
            <a:r>
              <a:rPr lang="ru-RU" sz="1200" kern="1200" dirty="0" err="1" smtClean="0">
                <a:solidFill>
                  <a:schemeClr val="tx1"/>
                </a:solidFill>
                <a:latin typeface="+mn-lt"/>
                <a:ea typeface="+mn-ea"/>
                <a:cs typeface="+mn-cs"/>
              </a:rPr>
              <a:t>самарянке</a:t>
            </a:r>
            <a:r>
              <a:rPr lang="ru-RU" sz="1200" kern="1200" dirty="0" smtClean="0">
                <a:solidFill>
                  <a:schemeClr val="tx1"/>
                </a:solidFill>
                <a:latin typeface="+mn-lt"/>
                <a:ea typeface="+mn-ea"/>
                <a:cs typeface="+mn-cs"/>
              </a:rPr>
              <a:t> с просьбой дать пить, что побудило и в ней доверие к Иисусу. Поделившись истиной о спасении с этой падшей женщиной, Иисус показал Свою веру в то, что она может стать с Его силой прекрасным свидетелем его любви. Она не разочаровала Его. Как сильна Его вера в возможности каждого человека! Его вера в них дала им силы поверить в самих себя</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Посвящение</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Иисус молился перед Отцом за Марию. Он отдал ее в руки Того Единственного, Который мог дать ей силу преодолеть грех. Он молился за нее не один раз, но семь раз и каждый раз эта молитва была особой, искренней и сочувствующей. (Этот пример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молитвы взят из книги </a:t>
            </a:r>
            <a:r>
              <a:rPr lang="ru-RU" sz="1200" kern="1200" dirty="0" err="1" smtClean="0">
                <a:solidFill>
                  <a:schemeClr val="tx1"/>
                </a:solidFill>
                <a:latin typeface="+mn-lt"/>
                <a:ea typeface="+mn-ea"/>
                <a:cs typeface="+mn-cs"/>
              </a:rPr>
              <a:t>Дороти</a:t>
            </a:r>
            <a:r>
              <a:rPr lang="ru-RU" sz="1200" kern="1200" dirty="0" smtClean="0">
                <a:solidFill>
                  <a:schemeClr val="tx1"/>
                </a:solidFill>
                <a:latin typeface="+mn-lt"/>
                <a:ea typeface="+mn-ea"/>
                <a:cs typeface="+mn-cs"/>
              </a:rPr>
              <a:t> Итон </a:t>
            </a:r>
            <a:r>
              <a:rPr lang="ru-RU" sz="1200" kern="1200" dirty="0" err="1" smtClean="0">
                <a:solidFill>
                  <a:schemeClr val="tx1"/>
                </a:solidFill>
                <a:latin typeface="+mn-lt"/>
                <a:ea typeface="+mn-ea"/>
                <a:cs typeface="+mn-cs"/>
              </a:rPr>
              <a:t>Вотс</a:t>
            </a:r>
            <a:r>
              <a:rPr lang="ru-RU" sz="1200" kern="1200" dirty="0" smtClean="0">
                <a:solidFill>
                  <a:schemeClr val="tx1"/>
                </a:solidFill>
                <a:latin typeface="+mn-lt"/>
                <a:ea typeface="+mn-ea"/>
                <a:cs typeface="+mn-cs"/>
              </a:rPr>
              <a:t> "Как сделать себя  лучше").</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"Желание веков" (с.568, англ.) — "Он мог бы лишить ее всякой надежды, но не сделал этого, а, наоборот, поднял ее из глубин отчаяния и погибели. Семь раз она слышала, как Он запрещал нечистым духам, которые владели ее сердцем и умом. Она слышала, как настойчиво Он молил о ней Небесного Отца. Осознав, как Ему, с Его незапятнанной чистотой, отвратителен грех, она свою порочную натуру грешницы победила Его силой. ".</a:t>
            </a:r>
          </a:p>
          <a:p>
            <a:endParaRPr lang="ru-RU" dirty="0"/>
          </a:p>
        </p:txBody>
      </p:sp>
      <p:sp>
        <p:nvSpPr>
          <p:cNvPr id="4" name="Slide Number Placeholder 3"/>
          <p:cNvSpPr>
            <a:spLocks noGrp="1"/>
          </p:cNvSpPr>
          <p:nvPr>
            <p:ph type="sldNum" sz="quarter" idx="10"/>
          </p:nvPr>
        </p:nvSpPr>
        <p:spPr/>
        <p:txBody>
          <a:bodyPr/>
          <a:lstStyle/>
          <a:p>
            <a:fld id="{318D2C67-E4A9-4F94-82F7-524C84B9B38F}"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b="1" kern="1200" dirty="0" smtClean="0">
                <a:solidFill>
                  <a:schemeClr val="tx1"/>
                </a:solidFill>
                <a:latin typeface="+mn-lt"/>
                <a:ea typeface="+mn-ea"/>
                <a:cs typeface="+mn-cs"/>
              </a:rPr>
              <a:t>Простой лист бумаги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Составьте список лиц, за которых вы хотите регулярно молиться. Молитесь за весь этот список, представляя Богу этих людей и их проблемы.</a:t>
            </a:r>
          </a:p>
          <a:p>
            <a:pPr lvl="0"/>
            <a:r>
              <a:rPr lang="ru-RU" sz="1200" b="1" kern="1200" dirty="0" smtClean="0">
                <a:solidFill>
                  <a:schemeClr val="tx1"/>
                </a:solidFill>
                <a:latin typeface="+mn-lt"/>
                <a:ea typeface="+mn-ea"/>
                <a:cs typeface="+mn-cs"/>
              </a:rPr>
              <a:t>Обетования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Составьте список лиц, за которых вы молитесь. Напротив каждого имени запишите библейское обетование, отвечающее на конкретную нужду каждого человека, указанного в списке. Запишите ответы на молитвы. Урок 5 посвящен обетованиям, которые родители могли бы использовать в своих молитвах за детей.</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b="1" kern="1200" dirty="0" smtClean="0">
                <a:solidFill>
                  <a:schemeClr val="tx1"/>
                </a:solidFill>
                <a:latin typeface="+mn-lt"/>
                <a:ea typeface="+mn-ea"/>
                <a:cs typeface="+mn-cs"/>
              </a:rPr>
              <a:t>Фотоальбом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 женщина завела фотоальбом с фотографиями каждого члена семьи, за которых она молится. Каждый день она просматривает этот альбом и молится за всех этих людей, которых она очень любит.</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b="1" kern="1200" dirty="0" smtClean="0">
                <a:solidFill>
                  <a:schemeClr val="tx1"/>
                </a:solidFill>
                <a:latin typeface="+mn-lt"/>
                <a:ea typeface="+mn-ea"/>
                <a:cs typeface="+mn-cs"/>
              </a:rPr>
              <a:t>Дни рождения и памятные даты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Некоторые записывают дни рождения и памятные даты членов своей семьи и молятся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молитвой за них в эти особые дни. Другие молятся в течение недели или месяца, включающие эти особые дни, за своих родных и детей.</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Шкатулочка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Вы   можете заложить записку с просьбой о молитве в особую коробочку, книгу или Библию, показывая ваше доверие Богу и зная, что Он в нужное время   ответит   на   каждую   вашу   молитву</a:t>
            </a:r>
            <a:endParaRPr lang="ru-RU" b="1"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«…намерения Божьи не знают ни спешки, ни промедления». Желание веков с.32. </a:t>
            </a:r>
            <a:r>
              <a:rPr lang="ru-RU" sz="1200" kern="1200" dirty="0" smtClean="0">
                <a:solidFill>
                  <a:schemeClr val="tx1"/>
                </a:solidFill>
                <a:latin typeface="+mn-lt"/>
                <a:ea typeface="+mn-ea"/>
                <a:cs typeface="+mn-cs"/>
              </a:rPr>
              <a:t>Мы приносим к Нему наши просьбы, веря,  что  Он  сделает все  в  нужное  время. </a:t>
            </a:r>
            <a:r>
              <a:rPr lang="ru-RU" dirty="0" smtClean="0"/>
              <a:t> </a:t>
            </a:r>
          </a:p>
          <a:p>
            <a:endParaRPr lang="ru-RU" dirty="0"/>
          </a:p>
        </p:txBody>
      </p:sp>
      <p:sp>
        <p:nvSpPr>
          <p:cNvPr id="4" name="Slide Number Placeholder 3"/>
          <p:cNvSpPr>
            <a:spLocks noGrp="1"/>
          </p:cNvSpPr>
          <p:nvPr>
            <p:ph type="sldNum" sz="quarter" idx="10"/>
          </p:nvPr>
        </p:nvSpPr>
        <p:spPr/>
        <p:txBody>
          <a:bodyPr/>
          <a:lstStyle/>
          <a:p>
            <a:fld id="{318D2C67-E4A9-4F94-82F7-524C84B9B38F}"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Так много нужно сделать! Я должна уже давно накрыть на стол! Я знаю, что Иисус, должно быть, будет сильно голоден после длинного путешествия. Где же эта моя сестра? Некому последить за приготовлением пищи, разложить фрукты, налить вина в кувшины.</a:t>
            </a:r>
          </a:p>
          <a:p>
            <a:r>
              <a:rPr lang="ru-RU" sz="1200" kern="1200" dirty="0" smtClean="0">
                <a:solidFill>
                  <a:schemeClr val="tx1"/>
                </a:solidFill>
                <a:latin typeface="+mn-lt"/>
                <a:ea typeface="+mn-ea"/>
                <a:cs typeface="+mn-cs"/>
              </a:rPr>
              <a:t>Вот она оказывается где! Сидит у ног Иисуса, как будто у нее нет другого дела. Всегда она так поступает — такая безответственная! Она   должна   быть   рядом   со   мной,   помогая   мне!   Какая   она ленивая!   Почему   она   не   похожа   на   меня,   организованную, трудолюбивую, ответственную; я делаю то, что нужно делать, и до тех пор, пока не закончу всю работу! </a:t>
            </a:r>
            <a:r>
              <a:rPr lang="ru-RU" sz="1200" b="1" kern="1200" dirty="0" smtClean="0">
                <a:solidFill>
                  <a:schemeClr val="tx1"/>
                </a:solidFill>
                <a:latin typeface="+mn-lt"/>
                <a:ea typeface="+mn-ea"/>
                <a:cs typeface="+mn-cs"/>
              </a:rPr>
              <a:t>Я много раз говорила ей об этом! Она ничего не слушает! Не знаю, как можно изменить ее. Может быть, попросить Иисуса помочь в этом. С ней было бы гораздо легче жить, если бы она изменилась.</a:t>
            </a:r>
          </a:p>
          <a:p>
            <a:r>
              <a:rPr lang="ru-RU" sz="1200" b="1" kern="1200" dirty="0" smtClean="0">
                <a:solidFill>
                  <a:schemeClr val="tx1"/>
                </a:solidFill>
                <a:latin typeface="+mn-lt"/>
                <a:ea typeface="+mn-ea"/>
                <a:cs typeface="+mn-cs"/>
              </a:rPr>
              <a:t>Несомненно, Марта хотела изменить Марию. Она уже пыталась это сделать: ворчанием, требованиями, ссорами. Она даже пыталась молиться за нее! Она просила Иисуса приказать Марии измениться!</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smtClean="0">
                <a:ln>
                  <a:solidFill>
                    <a:schemeClr val="tx1"/>
                  </a:solidFill>
                </a:ln>
                <a:solidFill>
                  <a:srgbClr val="C00000"/>
                </a:solidFill>
                <a:latin typeface="Arial Black" pitchFamily="34" charset="0"/>
              </a:rPr>
              <a:t>Иисус молит </a:t>
            </a:r>
            <a:r>
              <a:rPr lang="ru-RU" sz="1200" dirty="0" smtClean="0">
                <a:ln>
                  <a:solidFill>
                    <a:schemeClr val="tx1"/>
                  </a:solidFill>
                </a:ln>
                <a:solidFill>
                  <a:srgbClr val="C00000"/>
                </a:solidFill>
                <a:latin typeface="Arial Black" pitchFamily="34" charset="0"/>
              </a:rPr>
              <a:t>Отца</a:t>
            </a:r>
            <a:r>
              <a:rPr lang="ru-RU" sz="1200" baseline="0" dirty="0" smtClean="0">
                <a:ln>
                  <a:solidFill>
                    <a:schemeClr val="tx1"/>
                  </a:solidFill>
                </a:ln>
                <a:solidFill>
                  <a:srgbClr val="C00000"/>
                </a:solidFill>
                <a:latin typeface="Arial Black" pitchFamily="34" charset="0"/>
              </a:rPr>
              <a:t> за каждого из наших детей, когда мы обращаемся к Нему с просьбой о наших детях, но и мы должны поступать так  как поступал Он с Марией Магдалиной. Принимать их такими какие они есть, верить, что Бог все сделает для того, чтобы наши дети стали причастниками  «… Божественного естества», каждый день по 7 раз молится об изгнании бесов, которые мешают нашим детям прийти ко Христу, чтобы поднимал их из глубины отчаяния и погибели. И направлял их взгляд в небеса.</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21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b="1" kern="1200" dirty="0" smtClean="0">
                <a:solidFill>
                  <a:schemeClr val="tx1"/>
                </a:solidFill>
                <a:latin typeface="+mn-lt"/>
                <a:ea typeface="+mn-ea"/>
                <a:cs typeface="+mn-cs"/>
              </a:rPr>
              <a:t>Фарисей</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слышали последние слухи о Марии? Я не могу поверить, что она пошла так далеко! Почему она ведет себя, как прелюбодейка. Это отвратительно! Она из такой хорошей семьи. Как ее семья, вероятно, печалилась о ней. Мне так жаль их. Ее следовало бы забросать камнями за ее поведение, позорящее всю семью! Она стала примером позора и недостойного поведения! Да! Мы будем следить за ней; поймаем ее в прелюбодеянии; проведем ее по улицам; опозорим ее всенародно. Мы приведем ее в суд и накажем ее. Может быть, тогда она станет более походить на нас:   праведных,   покорных, соблюдающих  закон  и  порядки общества. Марии нужны были перемены. Фарисей хотел осуществить эти перемены в ней, опозорив ее, ругая и наказывая ее. Они даже обращались к Иисусу, в </a:t>
            </a:r>
            <a:r>
              <a:rPr lang="ru-RU" sz="1200" kern="1200" dirty="0" err="1" smtClean="0">
                <a:solidFill>
                  <a:schemeClr val="tx1"/>
                </a:solidFill>
                <a:latin typeface="+mn-lt"/>
                <a:ea typeface="+mn-ea"/>
                <a:cs typeface="+mn-cs"/>
              </a:rPr>
              <a:t>ходатайственной</a:t>
            </a:r>
            <a:r>
              <a:rPr lang="ru-RU" sz="1200" kern="1200" dirty="0" smtClean="0">
                <a:solidFill>
                  <a:schemeClr val="tx1"/>
                </a:solidFill>
                <a:latin typeface="+mn-lt"/>
                <a:ea typeface="+mn-ea"/>
                <a:cs typeface="+mn-cs"/>
              </a:rPr>
              <a:t> молитве прося Его помочь им исправить ее!</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не могу поверить своим глазам! Что это за запах? Лавандовое масло! Самое дорогое благовоние! Невиданное расточительство! Она не знает цену деньгам! Она только что, можно сказать, вылила на пол, стоимость труда за целый год!</a:t>
            </a:r>
          </a:p>
          <a:p>
            <a:r>
              <a:rPr lang="ru-RU" sz="1200" kern="1200" dirty="0" smtClean="0">
                <a:solidFill>
                  <a:schemeClr val="tx1"/>
                </a:solidFill>
                <a:latin typeface="+mn-lt"/>
                <a:ea typeface="+mn-ea"/>
                <a:cs typeface="+mn-cs"/>
              </a:rPr>
              <a:t>Я бы никогда не сделал такого! Я знаю, как экономить деньги и накопить</a:t>
            </a:r>
            <a:r>
              <a:rPr lang="ru-RU" sz="1200" kern="1200" cap="small" dirty="0" smtClean="0">
                <a:solidFill>
                  <a:schemeClr val="tx1"/>
                </a:solidFill>
                <a:latin typeface="+mn-lt"/>
                <a:ea typeface="+mn-ea"/>
                <a:cs typeface="+mn-cs"/>
              </a:rPr>
              <a:t> </a:t>
            </a:r>
            <a:r>
              <a:rPr lang="ru-RU" sz="1200" kern="1200" dirty="0" smtClean="0">
                <a:solidFill>
                  <a:schemeClr val="tx1"/>
                </a:solidFill>
                <a:latin typeface="+mn-lt"/>
                <a:ea typeface="+mn-ea"/>
                <a:cs typeface="+mn-cs"/>
              </a:rPr>
              <a:t>их. Лучше бы она вела себя так, как я это делаю: аккуратный, мудрый, уважаемый человек.</a:t>
            </a:r>
          </a:p>
          <a:p>
            <a:r>
              <a:rPr lang="ru-RU" sz="1200" kern="1200" dirty="0" smtClean="0">
                <a:solidFill>
                  <a:schemeClr val="tx1"/>
                </a:solidFill>
                <a:latin typeface="+mn-lt"/>
                <a:ea typeface="+mn-ea"/>
                <a:cs typeface="+mn-cs"/>
              </a:rPr>
              <a:t>Ей не хватает  знаний о деньгах. Возможно, мне следует рассказать ей, как надо тратить деньги. И не только ей, но и тем, кто в толпе следует за Иисусом. Они должны знать, что один сэкономленный грош значит то же, что и один заработанный грош!</a:t>
            </a:r>
          </a:p>
          <a:p>
            <a:r>
              <a:rPr lang="ru-RU" sz="1200" kern="1200" dirty="0" smtClean="0">
                <a:solidFill>
                  <a:schemeClr val="tx1"/>
                </a:solidFill>
                <a:latin typeface="+mn-lt"/>
                <a:ea typeface="+mn-ea"/>
                <a:cs typeface="+mn-cs"/>
              </a:rPr>
              <a:t>О, зачем  она  так  расточительна?   Если  она  мне доверила  это масло,   я   бы   мог  продать   его   за  хорошие  деньги.   Вообразите только, сколько  бедных  людей  можно  было  бы  накормить  за вырученные  деньги...  более тысячи!  Разве Господь не учит нас быть разумными в расходовании наших средств?</a:t>
            </a:r>
          </a:p>
          <a:p>
            <a:r>
              <a:rPr lang="ru-RU" sz="1200" b="1" kern="1200" dirty="0" smtClean="0">
                <a:solidFill>
                  <a:schemeClr val="tx1"/>
                </a:solidFill>
                <a:latin typeface="+mn-lt"/>
                <a:ea typeface="+mn-ea"/>
                <a:cs typeface="+mn-cs"/>
              </a:rPr>
              <a:t>Да, Мария нуждалась в  переменах,  и  Иуда думал,  что  он  знал, как помочь  ей  в  этом:  указать  ей   на   ошибки,  покритиковать ее, поспорить с ней, научить ее. Он даже говорил с Иисусом о том, что Марии нужно измениться, несомненно, думая, что Господь ответит на его </a:t>
            </a:r>
            <a:r>
              <a:rPr lang="ru-RU" sz="1200" b="1" kern="1200" dirty="0" err="1" smtClean="0">
                <a:solidFill>
                  <a:schemeClr val="tx1"/>
                </a:solidFill>
                <a:latin typeface="+mn-lt"/>
                <a:ea typeface="+mn-ea"/>
                <a:cs typeface="+mn-cs"/>
              </a:rPr>
              <a:t>ходатайственную</a:t>
            </a:r>
            <a:r>
              <a:rPr lang="ru-RU" sz="1200" b="1" kern="1200" dirty="0" smtClean="0">
                <a:solidFill>
                  <a:schemeClr val="tx1"/>
                </a:solidFill>
                <a:latin typeface="+mn-lt"/>
                <a:ea typeface="+mn-ea"/>
                <a:cs typeface="+mn-cs"/>
              </a:rPr>
              <a:t> молитву упреками к Марии.</a:t>
            </a:r>
          </a:p>
          <a:p>
            <a:endParaRPr lang="ru-RU" b="1"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 женщина, которой нужны перемены и три человека, которые хотят изменить ее: Марфа, фарисей и Иуда. </a:t>
            </a:r>
            <a:r>
              <a:rPr lang="ru-RU" sz="1200" b="1" i="1" u="none" kern="1200" dirty="0" smtClean="0">
                <a:solidFill>
                  <a:schemeClr val="tx1"/>
                </a:solidFill>
                <a:latin typeface="+mn-lt"/>
                <a:ea typeface="+mn-ea"/>
                <a:cs typeface="+mn-cs"/>
              </a:rPr>
              <a:t>Они испытали все пути, которые вы и я часто используем для того, чтобы изменить людей: ругая их, ворча, споря, требуя, позоря, наказывая, критикуя и поучая. Все они использовали </a:t>
            </a:r>
            <a:r>
              <a:rPr lang="ru-RU" sz="1200" b="1" i="1" u="none" kern="1200" dirty="0" err="1" smtClean="0">
                <a:solidFill>
                  <a:schemeClr val="tx1"/>
                </a:solidFill>
                <a:latin typeface="+mn-lt"/>
                <a:ea typeface="+mn-ea"/>
                <a:cs typeface="+mn-cs"/>
              </a:rPr>
              <a:t>ходатайственную</a:t>
            </a:r>
            <a:r>
              <a:rPr lang="ru-RU" sz="1200" b="1" i="1" u="none" kern="1200" dirty="0" smtClean="0">
                <a:solidFill>
                  <a:schemeClr val="tx1"/>
                </a:solidFill>
                <a:latin typeface="+mn-lt"/>
                <a:ea typeface="+mn-ea"/>
                <a:cs typeface="+mn-cs"/>
              </a:rPr>
              <a:t> молитву. Они все представляли эту проблему перемен в Марии перед Богом, но они неверно ее понимали.</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Да, Мария нуждалась в переменах и она изменилась. Но как произошли эти изменения? Только тогда, когда она сама обратилась к Богу. </a:t>
            </a:r>
            <a:r>
              <a:rPr lang="ru-RU" sz="1200" b="1" i="1" u="sng" kern="1200" dirty="0" smtClean="0">
                <a:solidFill>
                  <a:schemeClr val="tx1"/>
                </a:solidFill>
                <a:latin typeface="+mn-lt"/>
                <a:ea typeface="+mn-ea"/>
                <a:cs typeface="+mn-cs"/>
              </a:rPr>
              <a:t>Это было ее собственный выбор позволить Богу преобразовать слабость ее личности в силу Его славы.</a:t>
            </a:r>
          </a:p>
          <a:p>
            <a:r>
              <a:rPr lang="ru-RU" sz="1200" kern="1200" dirty="0" smtClean="0">
                <a:solidFill>
                  <a:schemeClr val="tx1"/>
                </a:solidFill>
                <a:latin typeface="+mn-lt"/>
                <a:ea typeface="+mn-ea"/>
                <a:cs typeface="+mn-cs"/>
              </a:rPr>
              <a:t>Вы и я никогда не сможем изменить другого человека, даже ребенка. Только Бог может сделать это. </a:t>
            </a:r>
            <a:r>
              <a:rPr lang="ru-RU" sz="1200" b="1" kern="1200" dirty="0" smtClean="0">
                <a:solidFill>
                  <a:schemeClr val="tx1"/>
                </a:solidFill>
                <a:latin typeface="+mn-lt"/>
                <a:ea typeface="+mn-ea"/>
                <a:cs typeface="+mn-cs"/>
              </a:rPr>
              <a:t>Однако мы можем усилить это желание к переменам.</a:t>
            </a:r>
          </a:p>
          <a:p>
            <a:r>
              <a:rPr lang="ru-RU" sz="1200" kern="1200" dirty="0" smtClean="0">
                <a:solidFill>
                  <a:schemeClr val="tx1"/>
                </a:solidFill>
                <a:latin typeface="+mn-lt"/>
                <a:ea typeface="+mn-ea"/>
                <a:cs typeface="+mn-cs"/>
              </a:rPr>
              <a:t>Как пример усиления желания перемен через </a:t>
            </a:r>
            <a:r>
              <a:rPr lang="ru-RU" sz="1200" kern="1200" dirty="0" err="1" smtClean="0">
                <a:solidFill>
                  <a:schemeClr val="tx1"/>
                </a:solidFill>
                <a:latin typeface="+mn-lt"/>
                <a:ea typeface="+mn-ea"/>
                <a:cs typeface="+mn-cs"/>
              </a:rPr>
              <a:t>ходатайственную</a:t>
            </a:r>
            <a:r>
              <a:rPr lang="ru-RU" sz="1200" kern="1200" dirty="0" smtClean="0">
                <a:solidFill>
                  <a:schemeClr val="tx1"/>
                </a:solidFill>
                <a:latin typeface="+mn-lt"/>
                <a:ea typeface="+mn-ea"/>
                <a:cs typeface="+mn-cs"/>
              </a:rPr>
              <a:t> молитву мы должны обратиться не к Марфе, не к фарисею и не к Иуде, но к Христу. Давайте посмотрим, как Он помог Марии измениться.</a:t>
            </a:r>
          </a:p>
          <a:p>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Принятие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Прежде всего, Он принимал ее такой, какая она есть, со всеми ее достоинствами и недостатками. Она объединяла в себе все, и Он любил ее и принимал ее, как человека в целом, утверждая ее хорошие черты и не подчеркивая ее прошлые ошибки. Он принимал ее любовью без всяких условий. Именно поэтому Мария нашла силы, которые заставили ее возжелать перемен в себе</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Вера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Второе, что сделал Иисус — Он поверил в Марию и в силу ее выбора. </a:t>
            </a:r>
            <a:endParaRPr lang="ru-RU" dirty="0"/>
          </a:p>
        </p:txBody>
      </p:sp>
      <p:sp>
        <p:nvSpPr>
          <p:cNvPr id="4" name="Номер слайда 3"/>
          <p:cNvSpPr>
            <a:spLocks noGrp="1"/>
          </p:cNvSpPr>
          <p:nvPr>
            <p:ph type="sldNum" sz="quarter" idx="10"/>
          </p:nvPr>
        </p:nvSpPr>
        <p:spPr/>
        <p:txBody>
          <a:bodyPr/>
          <a:lstStyle/>
          <a:p>
            <a:fld id="{7CA52267-E15B-4439-9596-F0C888DE759C}"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318D2C67-E4A9-4F94-82F7-524C84B9B38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EA65E7A-BFEF-4E6F-B6DF-CBD35F296909}"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9B1A8-545A-43F1-81D7-8EA5FF244C1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2101ED-6C23-4003-B814-9A2E8184A7BA}"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C96747F-0001-47CE-83D2-DB3FEB45B05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90B834-F089-4053-AAAB-D0763EE64894}"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FAAC537-1B81-429A-9F87-0691096A3A1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80171-07A0-40D4-97DB-BCD57001F3DE}"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04B2075-5173-48A7-861A-6A22CF333E0E}"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8A68500-BB19-422D-B51A-51591A41D65D}"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0040EF-572D-4027-8558-4C9064F04963}"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8EE4452-393E-4B38-8A17-E94B0CDA09C7}"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0396C0-9485-44E2-A7D6-50B3E512188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B1DE33-5F5C-4D96-A60F-193433CE05C2}" type="datetimeFigureOut">
              <a:rPr lang="ru-RU">
                <a:solidFill>
                  <a:prstClr val="black">
                    <a:tint val="75000"/>
                  </a:prstClr>
                </a:solidFill>
              </a:rPr>
              <a:pPr>
                <a:defRPr/>
              </a:pPr>
              <a:t>23.01.2011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5374B66-D57A-41BD-9380-C08CA019E3B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040A51C-A837-4CE5-AF02-858570ABC00A}" type="datetimeFigureOut">
              <a:rPr lang="ru-RU">
                <a:solidFill>
                  <a:prstClr val="black">
                    <a:tint val="75000"/>
                  </a:prstClr>
                </a:solidFill>
              </a:rPr>
              <a:pPr>
                <a:defRPr/>
              </a:pPr>
              <a:t>23.01.2011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29BCA0A-B357-4CE7-806D-CFF65DBE5D2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11E6FA-8258-4395-BD1C-ACA91328C443}" type="datetimeFigureOut">
              <a:rPr lang="ru-RU">
                <a:solidFill>
                  <a:prstClr val="black">
                    <a:tint val="75000"/>
                  </a:prstClr>
                </a:solidFill>
              </a:rPr>
              <a:pPr>
                <a:defRPr/>
              </a:pPr>
              <a:t>23.01.2011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D10748D-9406-4F3B-AB50-883D6CE9D56D}"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DC039D-5C3F-4634-BCE6-BEC4145FA4B1}"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A1DA986-4EC8-41CB-86FE-A8D51CA8AEBC}"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A4BFC5-7ECB-4AB0-A0D9-B82AC32E3AF1}" type="datetimeFigureOut">
              <a:rPr lang="ru-RU">
                <a:solidFill>
                  <a:prstClr val="black">
                    <a:tint val="75000"/>
                  </a:prstClr>
                </a:solidFill>
              </a:rPr>
              <a:pPr>
                <a:defRPr/>
              </a:pPr>
              <a:t>23.01.2011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EE6A1E2-56AB-4D3E-8C0C-6E7FCFFFDE5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B34EBD-3416-4B09-8B2E-D2DC3B962321}" type="datetimeFigureOut">
              <a:rPr lang="ru-RU">
                <a:solidFill>
                  <a:prstClr val="black">
                    <a:tint val="75000"/>
                  </a:prstClr>
                </a:solidFill>
              </a:rPr>
              <a:pPr>
                <a:defRPr/>
              </a:pPr>
              <a:t>23.01.2011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A6406AF-1E96-4511-947A-FF0E6FA2DA8E}"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chemeClr val="accent2">
                <a:shade val="45000"/>
                <a:satMod val="165000"/>
              </a:schemeClr>
            </a:gs>
          </a:gsLst>
          <a:lin ang="0" scaled="0"/>
          <a:tileRect/>
        </a:gradFill>
        <a:effectLst/>
      </p:bgPr>
    </p:bg>
    <p:spTree>
      <p:nvGrpSpPr>
        <p:cNvPr id="1" name=""/>
        <p:cNvGrpSpPr/>
        <p:nvPr/>
      </p:nvGrpSpPr>
      <p:grpSpPr>
        <a:xfrm>
          <a:off x="0" y="0"/>
          <a:ext cx="0" cy="0"/>
          <a:chOff x="0" y="0"/>
          <a:chExt cx="0" cy="0"/>
        </a:xfrm>
      </p:grpSpPr>
      <p:pic>
        <p:nvPicPr>
          <p:cNvPr id="2050" name="Picture 2" descr="F:\Мои документы\Мои рисунки\цветы обои для стола\157371_3149nothumb500.jpg"/>
          <p:cNvPicPr>
            <a:picLocks noChangeAspect="1" noChangeArrowheads="1"/>
          </p:cNvPicPr>
          <p:nvPr/>
        </p:nvPicPr>
        <p:blipFill>
          <a:blip r:embed="rId2" cstate="print"/>
          <a:srcRect b="2981"/>
          <a:stretch>
            <a:fillRect/>
          </a:stretch>
        </p:blipFill>
        <p:spPr bwMode="auto">
          <a:xfrm>
            <a:off x="467544" y="476672"/>
            <a:ext cx="3857625" cy="5544616"/>
          </a:xfrm>
          <a:prstGeom prst="roundRect">
            <a:avLst/>
          </a:prstGeom>
          <a:ln>
            <a:noFill/>
          </a:ln>
          <a:effectLst>
            <a:softEdge rad="112500"/>
          </a:effectLst>
        </p:spPr>
      </p:pic>
      <p:sp>
        <p:nvSpPr>
          <p:cNvPr id="5" name="Прямоугольник 4"/>
          <p:cNvSpPr/>
          <p:nvPr/>
        </p:nvSpPr>
        <p:spPr>
          <a:xfrm>
            <a:off x="4693574" y="1268760"/>
            <a:ext cx="3843040" cy="3416320"/>
          </a:xfrm>
          <a:prstGeom prst="rect">
            <a:avLst/>
          </a:prstGeom>
          <a:noFill/>
        </p:spPr>
        <p:txBody>
          <a:bodyPr wrap="none">
            <a:spAutoFit/>
          </a:bodyPr>
          <a:lstStyle/>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МОЛИТВА</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И </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ЛЮБОВЬ</a:t>
            </a:r>
          </a:p>
          <a:p>
            <a:pPr algn="ctr">
              <a:defRPr/>
            </a:pPr>
            <a:r>
              <a:rPr lang="ru-RU" sz="5400" b="1" spc="50" dirty="0">
                <a:ln w="28575">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cs typeface="Arial" charset="0"/>
              </a:rPr>
              <a:t>СПАСАЮТ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 name="Содержимое 2"/>
          <p:cNvSpPr txBox="1">
            <a:spLocks/>
          </p:cNvSpPr>
          <p:nvPr/>
        </p:nvSpPr>
        <p:spPr bwMode="auto">
          <a:xfrm>
            <a:off x="457200" y="548680"/>
            <a:ext cx="8229600" cy="6048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«По человеческим понятиям, Мария была безнадежной грешницей, Христос же видел хорошие задатки в ее душе, ее добрые черты. План спасения открыл перед человечеством великие возможности. Эти возможности должны были осуществиться и в Марии. По Его благодати она стала причастницей Божественной природы».</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Желание веков, с.568</a:t>
            </a:r>
            <a:endParaRPr kumimoji="0" lang="ru-RU" sz="2800" b="0" i="0" u="none" strike="noStrike" kern="1200" cap="none" spc="0" normalizeH="0" baseline="0" noProof="0" dirty="0">
              <a:ln>
                <a:solidFill>
                  <a:schemeClr val="tx1"/>
                </a:solidFill>
              </a:ln>
              <a:solidFill>
                <a:srgbClr val="C00000"/>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graphicFrame>
        <p:nvGraphicFramePr>
          <p:cNvPr id="6146" name="Object 2"/>
          <p:cNvGraphicFramePr>
            <a:graphicFrameLocks noChangeAspect="1"/>
          </p:cNvGraphicFramePr>
          <p:nvPr/>
        </p:nvGraphicFramePr>
        <p:xfrm>
          <a:off x="4044950" y="3200400"/>
          <a:ext cx="1052513" cy="455613"/>
        </p:xfrm>
        <a:graphic>
          <a:graphicData uri="http://schemas.openxmlformats.org/presentationml/2006/ole">
            <p:oleObj spid="_x0000_s6146" name="Объект упаковщика для оболочки" showAsIcon="1" r:id="rId4" imgW="1053000" imgH="455760" progId="Package">
              <p:embed/>
            </p:oleObj>
          </a:graphicData>
        </a:graphic>
      </p:graphicFrame>
      <p:pic>
        <p:nvPicPr>
          <p:cNvPr id="5" name="Picture 2" descr="F:\Мои документы\Мои рисунки\Religion\Иисус-крест\служение\22853214_Hristos_u_Marfuy_i_Marii.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0962" name="Picture 2" descr="F:\Мои документы\Мои рисунки\Religion\Иисус-крест\апостолы и Христос\58011141_upravlajushij2.jpg"/>
          <p:cNvPicPr>
            <a:picLocks noChangeAspect="1" noChangeArrowheads="1"/>
          </p:cNvPicPr>
          <p:nvPr/>
        </p:nvPicPr>
        <p:blipFill>
          <a:blip r:embed="rId4" cstate="print">
            <a:lum contrast="10000"/>
          </a:blip>
          <a:srcRect/>
          <a:stretch>
            <a:fillRect/>
          </a:stretch>
        </p:blipFill>
        <p:spPr bwMode="auto">
          <a:xfrm>
            <a:off x="4975650" y="548680"/>
            <a:ext cx="3924944" cy="4644517"/>
          </a:xfrm>
          <a:prstGeom prst="rect">
            <a:avLst/>
          </a:prstGeom>
          <a:noFill/>
        </p:spPr>
      </p:pic>
      <p:pic>
        <p:nvPicPr>
          <p:cNvPr id="6" name="Picture 2" descr="F:\Мои документы\Мои рисунки\Religion\библ.герои\_1_~1.JPG"/>
          <p:cNvPicPr>
            <a:picLocks noChangeAspect="1" noChangeArrowheads="1"/>
          </p:cNvPicPr>
          <p:nvPr/>
        </p:nvPicPr>
        <p:blipFill>
          <a:blip r:embed="rId5" cstate="print"/>
          <a:srcRect r="37400"/>
          <a:stretch>
            <a:fillRect/>
          </a:stretch>
        </p:blipFill>
        <p:spPr bwMode="auto">
          <a:xfrm>
            <a:off x="467544" y="1196752"/>
            <a:ext cx="4304524" cy="51571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3010" name="Picture 2" descr="F:\Мои документы\Мои рисунки\Religion\Иисус-крест\служение\Христос и самарянка.jpg"/>
          <p:cNvPicPr>
            <a:picLocks noGrp="1" noChangeAspect="1" noChangeArrowheads="1"/>
          </p:cNvPicPr>
          <p:nvPr>
            <p:ph idx="1"/>
          </p:nvPr>
        </p:nvPicPr>
        <p:blipFill>
          <a:blip r:embed="rId3" cstate="print"/>
          <a:srcRect/>
          <a:stretch>
            <a:fillRect/>
          </a:stretch>
        </p:blipFill>
        <p:spPr bwMode="auto">
          <a:xfrm>
            <a:off x="0" y="-1"/>
            <a:ext cx="9144000" cy="687461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ru-RU" sz="6600" dirty="0" smtClean="0">
                <a:ln>
                  <a:solidFill>
                    <a:schemeClr val="tx1"/>
                  </a:solidFill>
                </a:ln>
                <a:solidFill>
                  <a:schemeClr val="accent6">
                    <a:lumMod val="50000"/>
                  </a:schemeClr>
                </a:solidFill>
                <a:latin typeface="Arial Black" pitchFamily="34" charset="0"/>
              </a:rPr>
              <a:t>ПОСВЯЩЕНИЕ</a:t>
            </a:r>
            <a:endParaRPr lang="ru-RU" sz="6600" dirty="0">
              <a:ln>
                <a:solidFill>
                  <a:schemeClr val="tx1"/>
                </a:solidFill>
              </a:ln>
              <a:solidFill>
                <a:schemeClr val="accent6">
                  <a:lumMod val="50000"/>
                </a:schemeClr>
              </a:solidFill>
              <a:latin typeface="Arial Black" pitchFamily="34" charset="0"/>
            </a:endParaRPr>
          </a:p>
        </p:txBody>
      </p:sp>
      <p:pic>
        <p:nvPicPr>
          <p:cNvPr id="7170" name="Picture 2" descr="F:\Мои документы\Мои рисунки\Religion\Иисус-крест\Христос молится\the-lords-prayer.jpg"/>
          <p:cNvPicPr>
            <a:picLocks noGrp="1" noChangeAspect="1" noChangeArrowheads="1"/>
          </p:cNvPicPr>
          <p:nvPr>
            <p:ph idx="1"/>
          </p:nvPr>
        </p:nvPicPr>
        <p:blipFill>
          <a:blip r:embed="rId4" cstate="print"/>
          <a:srcRect/>
          <a:stretch>
            <a:fillRect/>
          </a:stretch>
        </p:blipFill>
        <p:spPr bwMode="auto">
          <a:xfrm>
            <a:off x="2627784" y="1268760"/>
            <a:ext cx="4248471" cy="54097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 name="Содержимое 2"/>
          <p:cNvSpPr txBox="1">
            <a:spLocks/>
          </p:cNvSpPr>
          <p:nvPr/>
        </p:nvSpPr>
        <p:spPr bwMode="auto">
          <a:xfrm>
            <a:off x="539552" y="404664"/>
            <a:ext cx="8229600" cy="6453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20000"/>
              </a:spcBef>
              <a:spcAft>
                <a:spcPct val="0"/>
              </a:spcAft>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ru-RU" sz="2800" dirty="0" smtClean="0">
                <a:ln>
                  <a:solidFill>
                    <a:schemeClr val="tx1"/>
                  </a:solidFill>
                </a:ln>
                <a:solidFill>
                  <a:srgbClr val="C00000"/>
                </a:solidFill>
                <a:latin typeface="Arial Black" pitchFamily="34" charset="0"/>
              </a:rPr>
              <a:t>«Он мог бы лишить ее всякой надежды, но не сделал этого, а, наоборот, поднял ее из глубин отчаяния и погибели. Семь раз она слышала, как Он запрещал нечистым духам, которые владели ее сердцем и умом. Она слышала, как настойчиво Он молил о ней Небесного Отца. Осознав, как Ему, с Его незапятнанной чистотой, отвратителен грех, она свою порочную натуру грешницы победила Его силой».</a:t>
            </a:r>
            <a:endPar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Желание веков, с.568</a:t>
            </a:r>
            <a:endParaRPr kumimoji="0" lang="ru-RU" sz="2800" b="0" i="0" u="none" strike="noStrike" kern="1200" cap="none" spc="0" normalizeH="0" baseline="0" noProof="0" dirty="0">
              <a:ln>
                <a:solidFill>
                  <a:schemeClr val="tx1"/>
                </a:solidFill>
              </a:ln>
              <a:solidFill>
                <a:srgbClr val="C00000"/>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132856"/>
          </a:xfrm>
        </p:spPr>
        <p:txBody>
          <a:bodyPr/>
          <a:lstStyle/>
          <a:p>
            <a:r>
              <a:rPr lang="ru-RU" dirty="0" smtClean="0">
                <a:ln>
                  <a:solidFill>
                    <a:schemeClr val="tx1"/>
                  </a:solidFill>
                </a:ln>
                <a:solidFill>
                  <a:schemeClr val="accent6">
                    <a:lumMod val="50000"/>
                  </a:schemeClr>
                </a:solidFill>
                <a:latin typeface="Arial Black" pitchFamily="34" charset="0"/>
              </a:rPr>
              <a:t>ТИПЫ ХОДАТАЙСТВЕННОЙ МОЛИТВЫ</a:t>
            </a:r>
            <a:endParaRPr lang="ru-RU" dirty="0">
              <a:ln>
                <a:solidFill>
                  <a:schemeClr val="tx1"/>
                </a:solidFill>
              </a:ln>
              <a:solidFill>
                <a:schemeClr val="accent6">
                  <a:lumMod val="50000"/>
                </a:schemeClr>
              </a:solidFill>
              <a:latin typeface="Arial Black" pitchFamily="34" charset="0"/>
            </a:endParaRPr>
          </a:p>
        </p:txBody>
      </p:sp>
      <p:pic>
        <p:nvPicPr>
          <p:cNvPr id="44034" name="Picture 2" descr="F:\Мои документы\Мои рисунки\рамки\reverford34.jpg"/>
          <p:cNvPicPr>
            <a:picLocks noGrp="1" noChangeAspect="1" noChangeArrowheads="1"/>
          </p:cNvPicPr>
          <p:nvPr>
            <p:ph idx="1"/>
          </p:nvPr>
        </p:nvPicPr>
        <p:blipFill>
          <a:blip r:embed="rId3" cstate="print"/>
          <a:srcRect/>
          <a:stretch>
            <a:fillRect/>
          </a:stretch>
        </p:blipFill>
        <p:spPr bwMode="auto">
          <a:xfrm>
            <a:off x="2051720" y="1959933"/>
            <a:ext cx="5328592" cy="48916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Мои документы\Мои рисунки\рамки\a4178aa806f7.jpg"/>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p:spPr>
      </p:pic>
      <p:pic>
        <p:nvPicPr>
          <p:cNvPr id="6" name="Picture 2" descr="F:\Фото\от Маричи\Ура! Настя приехала))) 2-5.10\DSC00048.JPG"/>
          <p:cNvPicPr>
            <a:picLocks noChangeAspect="1" noChangeArrowheads="1"/>
          </p:cNvPicPr>
          <p:nvPr/>
        </p:nvPicPr>
        <p:blipFill>
          <a:blip r:embed="rId4" cstate="print"/>
          <a:srcRect l="23748" t="3814" r="34488" b="43683"/>
          <a:stretch>
            <a:fillRect/>
          </a:stretch>
        </p:blipFill>
        <p:spPr bwMode="auto">
          <a:xfrm>
            <a:off x="5754675" y="548680"/>
            <a:ext cx="2367537" cy="2232248"/>
          </a:xfrm>
          <a:prstGeom prst="rect">
            <a:avLst/>
          </a:prstGeom>
          <a:ln>
            <a:noFill/>
          </a:ln>
          <a:effectLst>
            <a:softEdge rad="112500"/>
          </a:effectLst>
        </p:spPr>
      </p:pic>
      <p:pic>
        <p:nvPicPr>
          <p:cNvPr id="7" name="Picture 3" descr="F:\Фото\Отпуск 2010\DSC05773.JPG"/>
          <p:cNvPicPr>
            <a:picLocks noChangeAspect="1" noChangeArrowheads="1"/>
          </p:cNvPicPr>
          <p:nvPr/>
        </p:nvPicPr>
        <p:blipFill>
          <a:blip r:embed="rId5" cstate="print"/>
          <a:srcRect l="35681" t="11769" r="23749" b="26182"/>
          <a:stretch>
            <a:fillRect/>
          </a:stretch>
        </p:blipFill>
        <p:spPr bwMode="auto">
          <a:xfrm rot="20426960">
            <a:off x="6101786" y="3523842"/>
            <a:ext cx="2315508" cy="2656025"/>
          </a:xfrm>
          <a:prstGeom prst="rect">
            <a:avLst/>
          </a:prstGeom>
          <a:ln>
            <a:noFill/>
          </a:ln>
          <a:effectLst>
            <a:softEdge rad="112500"/>
          </a:effectLst>
        </p:spPr>
      </p:pic>
      <p:pic>
        <p:nvPicPr>
          <p:cNvPr id="8" name="Picture 5"/>
          <p:cNvPicPr>
            <a:picLocks noChangeAspect="1" noChangeArrowheads="1"/>
          </p:cNvPicPr>
          <p:nvPr/>
        </p:nvPicPr>
        <p:blipFill>
          <a:blip r:embed="rId6" cstate="print">
            <a:lum bright="-10000" contrast="10000"/>
          </a:blip>
          <a:srcRect l="16500" t="21315" r="11714" b="16636"/>
          <a:stretch>
            <a:fillRect/>
          </a:stretch>
        </p:blipFill>
        <p:spPr bwMode="auto">
          <a:xfrm>
            <a:off x="1403648" y="514116"/>
            <a:ext cx="2808312" cy="38941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Мои документы\Мои рисунки\рамки\ramky_narod_ru042.jpg"/>
          <p:cNvPicPr>
            <a:picLocks noGrp="1" noChangeAspect="1" noChangeArrowheads="1"/>
          </p:cNvPicPr>
          <p:nvPr>
            <p:ph idx="1"/>
          </p:nvPr>
        </p:nvPicPr>
        <p:blipFill>
          <a:blip r:embed="rId3" cstate="print"/>
          <a:srcRect/>
          <a:stretch>
            <a:fillRect/>
          </a:stretch>
        </p:blipFill>
        <p:spPr bwMode="auto">
          <a:xfrm>
            <a:off x="0" y="0"/>
            <a:ext cx="9298746" cy="6858000"/>
          </a:xfrm>
          <a:prstGeom prst="rect">
            <a:avLst/>
          </a:prstGeom>
          <a:noFill/>
        </p:spPr>
      </p:pic>
      <p:pic>
        <p:nvPicPr>
          <p:cNvPr id="11" name="Picture 6" descr="F:\Фото\Отпуск 2010\DSC05731.JPG"/>
          <p:cNvPicPr>
            <a:picLocks noChangeAspect="1" noChangeArrowheads="1"/>
          </p:cNvPicPr>
          <p:nvPr/>
        </p:nvPicPr>
        <p:blipFill>
          <a:blip r:embed="rId4" cstate="print"/>
          <a:srcRect/>
          <a:stretch>
            <a:fillRect/>
          </a:stretch>
        </p:blipFill>
        <p:spPr bwMode="auto">
          <a:xfrm>
            <a:off x="2915816" y="1556792"/>
            <a:ext cx="5376598" cy="40324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9155" name="Picture 3"/>
          <p:cNvPicPr>
            <a:picLocks noGrp="1" noChangeAspect="1" noChangeArrowheads="1"/>
          </p:cNvPicPr>
          <p:nvPr>
            <p:ph idx="1"/>
          </p:nvPr>
        </p:nvPicPr>
        <p:blipFill>
          <a:blip r:embed="rId4" cstate="print"/>
          <a:srcRect/>
          <a:stretch>
            <a:fillRect/>
          </a:stretch>
        </p:blipFill>
        <p:spPr bwMode="auto">
          <a:xfrm>
            <a:off x="-1" y="980728"/>
            <a:ext cx="4242145" cy="3168352"/>
          </a:xfrm>
          <a:prstGeom prst="rect">
            <a:avLst/>
          </a:prstGeom>
          <a:ln>
            <a:noFill/>
          </a:ln>
          <a:effectLst>
            <a:softEdge rad="112500"/>
          </a:effectLst>
        </p:spPr>
      </p:pic>
      <p:pic>
        <p:nvPicPr>
          <p:cNvPr id="49156" name="Picture 4"/>
          <p:cNvPicPr>
            <a:picLocks noChangeAspect="1" noChangeArrowheads="1"/>
          </p:cNvPicPr>
          <p:nvPr/>
        </p:nvPicPr>
        <p:blipFill>
          <a:blip r:embed="rId5" cstate="print"/>
          <a:srcRect/>
          <a:stretch>
            <a:fillRect/>
          </a:stretch>
        </p:blipFill>
        <p:spPr bwMode="auto">
          <a:xfrm>
            <a:off x="4211960" y="260648"/>
            <a:ext cx="4704523" cy="3528392"/>
          </a:xfrm>
          <a:prstGeom prst="rect">
            <a:avLst/>
          </a:prstGeom>
          <a:ln>
            <a:noFill/>
          </a:ln>
          <a:effectLst>
            <a:softEdge rad="112500"/>
          </a:effectLst>
        </p:spPr>
      </p:pic>
      <p:pic>
        <p:nvPicPr>
          <p:cNvPr id="49157" name="Picture 5"/>
          <p:cNvPicPr>
            <a:picLocks noChangeAspect="1" noChangeArrowheads="1"/>
          </p:cNvPicPr>
          <p:nvPr/>
        </p:nvPicPr>
        <p:blipFill>
          <a:blip r:embed="rId6" cstate="print"/>
          <a:srcRect/>
          <a:stretch>
            <a:fillRect/>
          </a:stretch>
        </p:blipFill>
        <p:spPr bwMode="auto">
          <a:xfrm>
            <a:off x="2915816" y="4049942"/>
            <a:ext cx="3744077" cy="28080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F:\Мои документы\Мои рисунки\Religion\Иисус-крест\служение\22853214_Hristos_u_Marfuy_i_Mari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755576" y="4509120"/>
            <a:ext cx="6431569" cy="1938992"/>
          </a:xfrm>
          <a:prstGeom prst="rect">
            <a:avLst/>
          </a:prstGeom>
          <a:noFill/>
        </p:spPr>
        <p:txBody>
          <a:bodyPr wrap="none" lIns="91440" tIns="45720" rIns="91440" bIns="45720">
            <a:spAutoFit/>
          </a:bodyPr>
          <a:lstStyle/>
          <a:p>
            <a:pPr algn="ctr"/>
            <a:r>
              <a:rPr lang="ru-RU" sz="4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ПРИМЕР </a:t>
            </a:r>
          </a:p>
          <a:p>
            <a:pPr algn="ctr"/>
            <a:r>
              <a:rPr lang="ru-RU" sz="4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ХАДАТАЙСТВЕННОЙ </a:t>
            </a:r>
          </a:p>
          <a:p>
            <a:pPr algn="ctr"/>
            <a:r>
              <a:rPr lang="ru-RU" sz="40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МОЛИТВЫ</a:t>
            </a:r>
            <a:endParaRPr lang="ru-RU" sz="36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 name="Содержимое 2"/>
          <p:cNvSpPr txBox="1">
            <a:spLocks/>
          </p:cNvSpPr>
          <p:nvPr/>
        </p:nvSpPr>
        <p:spPr bwMode="auto">
          <a:xfrm>
            <a:off x="539552" y="404664"/>
            <a:ext cx="8229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20000"/>
              </a:spcBef>
              <a:spcAft>
                <a:spcPct val="0"/>
              </a:spcAft>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ru-RU" sz="5400" dirty="0" smtClean="0">
                <a:ln>
                  <a:solidFill>
                    <a:schemeClr val="tx1"/>
                  </a:solidFill>
                </a:ln>
                <a:solidFill>
                  <a:srgbClr val="C00000"/>
                </a:solidFill>
                <a:latin typeface="Arial Black" pitchFamily="34" charset="0"/>
              </a:rPr>
              <a:t>«…намерения Божьи не знают ни спешки, ни промедления»</a:t>
            </a:r>
            <a:endParaRPr kumimoji="0" lang="ru-RU" sz="5400" b="0" i="0" u="none" strike="noStrike" kern="1200" cap="none" spc="0" normalizeH="0" baseline="0" noProof="0" dirty="0" smtClean="0">
              <a:ln>
                <a:solidFill>
                  <a:schemeClr val="tx1"/>
                </a:solidFill>
              </a:ln>
              <a:solidFill>
                <a:srgbClr val="C00000"/>
              </a:solidFill>
              <a:effectLst/>
              <a:uLnTx/>
              <a:uFillTx/>
              <a:latin typeface="Arial Black" pitchFamily="34" charset="0"/>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endParaRPr>
          </a:p>
          <a:p>
            <a:pPr marL="0" marR="0" lvl="0" indent="0" algn="r" defTabSz="914400" rtl="0" eaLnBrk="0" fontAlgn="base" latinLnBrk="0" hangingPunct="0">
              <a:lnSpc>
                <a:spcPct val="100000"/>
              </a:lnSpc>
              <a:spcBef>
                <a:spcPct val="20000"/>
              </a:spcBef>
              <a:spcAft>
                <a:spcPct val="0"/>
              </a:spcAft>
              <a:buClrTx/>
              <a:buSzTx/>
              <a:buFont typeface="Arial" charset="0"/>
              <a:buNone/>
              <a:tabLst/>
              <a:defRPr/>
            </a:pP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Желание </a:t>
            </a: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веков, </a:t>
            </a:r>
            <a:r>
              <a:rPr kumimoji="0" lang="ru-RU" sz="2800" b="0" i="0" u="none" strike="noStrike" kern="1200" cap="none" spc="0" normalizeH="0" baseline="0" noProof="0" dirty="0" smtClean="0">
                <a:ln>
                  <a:solidFill>
                    <a:schemeClr val="tx1"/>
                  </a:solidFill>
                </a:ln>
                <a:solidFill>
                  <a:srgbClr val="C00000"/>
                </a:solidFill>
                <a:effectLst/>
                <a:uLnTx/>
                <a:uFillTx/>
                <a:latin typeface="Arial Black" pitchFamily="34" charset="0"/>
                <a:ea typeface="+mn-ea"/>
                <a:cs typeface="+mn-cs"/>
              </a:rPr>
              <a:t>с.32</a:t>
            </a:r>
            <a:endParaRPr kumimoji="0" lang="ru-RU" sz="2800" b="0" i="0" u="none" strike="noStrike" kern="1200" cap="none" spc="0" normalizeH="0" baseline="0" noProof="0" dirty="0">
              <a:ln>
                <a:solidFill>
                  <a:schemeClr val="tx1"/>
                </a:solidFill>
              </a:ln>
              <a:solidFill>
                <a:srgbClr val="C00000"/>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Содержимое 6"/>
          <p:cNvSpPr>
            <a:spLocks noGrp="1"/>
          </p:cNvSpPr>
          <p:nvPr>
            <p:ph idx="1"/>
          </p:nvPr>
        </p:nvSpPr>
        <p:spPr/>
        <p:txBody>
          <a:bodyPr/>
          <a:lstStyle/>
          <a:p>
            <a:endParaRPr lang="ru-RU"/>
          </a:p>
        </p:txBody>
      </p:sp>
      <p:pic>
        <p:nvPicPr>
          <p:cNvPr id="1026" name="Picture 2" descr="F:\Мои документы\Мои рисунки\Religion\Натан Грин\8.jpg"/>
          <p:cNvPicPr>
            <a:picLocks noChangeAspect="1" noChangeArrowheads="1"/>
          </p:cNvPicPr>
          <p:nvPr/>
        </p:nvPicPr>
        <p:blipFill>
          <a:blip r:embed="rId3" cstate="print"/>
          <a:srcRect/>
          <a:stretch>
            <a:fillRect/>
          </a:stretch>
        </p:blipFill>
        <p:spPr bwMode="auto">
          <a:xfrm>
            <a:off x="-1" y="0"/>
            <a:ext cx="9200483" cy="685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1026" name="Picture 2" descr="F:\Мои документы\Мои рисунки\Religion\Натан Грин\nathan_greene-at_jesus_feet.jpg"/>
          <p:cNvPicPr>
            <a:picLocks noChangeAspect="1" noChangeArrowheads="1"/>
          </p:cNvPicPr>
          <p:nvPr/>
        </p:nvPicPr>
        <p:blipFill>
          <a:blip r:embed="rId3" cstate="print"/>
          <a:srcRect/>
          <a:stretch>
            <a:fillRect/>
          </a:stretch>
        </p:blipFill>
        <p:spPr bwMode="auto">
          <a:xfrm>
            <a:off x="0" y="0"/>
            <a:ext cx="5220072" cy="6880401"/>
          </a:xfrm>
          <a:prstGeom prst="rect">
            <a:avLst/>
          </a:prstGeom>
          <a:ln>
            <a:noFill/>
          </a:ln>
          <a:effectLst>
            <a:softEdge rad="112500"/>
          </a:effectLst>
        </p:spPr>
      </p:pic>
      <p:sp>
        <p:nvSpPr>
          <p:cNvPr id="5" name="Заголовок 1"/>
          <p:cNvSpPr>
            <a:spLocks noGrp="1"/>
          </p:cNvSpPr>
          <p:nvPr>
            <p:ph type="title"/>
          </p:nvPr>
        </p:nvSpPr>
        <p:spPr>
          <a:xfrm>
            <a:off x="5652120" y="188640"/>
            <a:ext cx="3250704" cy="1656184"/>
          </a:xfrm>
        </p:spPr>
        <p:txBody>
          <a:bodyPr/>
          <a:lstStyle/>
          <a:p>
            <a:r>
              <a:rPr lang="ru-RU" sz="3200" dirty="0" smtClean="0">
                <a:ln>
                  <a:solidFill>
                    <a:schemeClr val="tx1"/>
                  </a:solidFill>
                </a:ln>
                <a:solidFill>
                  <a:schemeClr val="accent6">
                    <a:lumMod val="50000"/>
                  </a:schemeClr>
                </a:solidFill>
                <a:latin typeface="Arial Black" pitchFamily="34" charset="0"/>
              </a:rPr>
              <a:t>НЕ ВЕРНЫЙ ПУТЬ</a:t>
            </a:r>
            <a:endParaRPr lang="ru-RU" sz="3200" dirty="0">
              <a:ln>
                <a:solidFill>
                  <a:schemeClr val="tx1"/>
                </a:solidFill>
              </a:ln>
              <a:solidFill>
                <a:schemeClr val="accent6">
                  <a:lumMod val="50000"/>
                </a:schemeClr>
              </a:solidFill>
              <a:latin typeface="Arial Black" pitchFamily="34" charset="0"/>
            </a:endParaRPr>
          </a:p>
        </p:txBody>
      </p:sp>
      <p:sp>
        <p:nvSpPr>
          <p:cNvPr id="6" name="TextBox 5"/>
          <p:cNvSpPr txBox="1"/>
          <p:nvPr/>
        </p:nvSpPr>
        <p:spPr>
          <a:xfrm>
            <a:off x="5436096" y="2456795"/>
            <a:ext cx="3707904" cy="4401205"/>
          </a:xfrm>
          <a:prstGeom prst="rect">
            <a:avLst/>
          </a:prstGeom>
          <a:noFill/>
        </p:spPr>
        <p:txBody>
          <a:bodyPr wrap="square" rtlCol="0">
            <a:spAutoFit/>
          </a:bodyPr>
          <a:lstStyle/>
          <a:p>
            <a:r>
              <a:rPr lang="ru-RU" sz="2800" dirty="0" smtClean="0">
                <a:ln>
                  <a:solidFill>
                    <a:schemeClr val="tx1"/>
                  </a:solidFill>
                </a:ln>
                <a:solidFill>
                  <a:srgbClr val="C00000"/>
                </a:solidFill>
                <a:latin typeface="Arial Black" pitchFamily="34" charset="0"/>
              </a:rPr>
              <a:t>«… Господи! или Тебе нужды нет, что сестра моя одну меня оставила служить? скажи ей, чтобы помогла мне».</a:t>
            </a:r>
          </a:p>
          <a:p>
            <a:endParaRPr lang="ru-RU" sz="2800" dirty="0" smtClean="0">
              <a:ln>
                <a:solidFill>
                  <a:schemeClr val="tx1"/>
                </a:solidFill>
              </a:ln>
              <a:solidFill>
                <a:srgbClr val="C00000"/>
              </a:solidFill>
              <a:latin typeface="Arial Black" pitchFamily="34" charset="0"/>
            </a:endParaRPr>
          </a:p>
          <a:p>
            <a:r>
              <a:rPr lang="ru-RU" sz="2800" dirty="0" smtClean="0">
                <a:ln>
                  <a:solidFill>
                    <a:schemeClr val="tx1"/>
                  </a:solidFill>
                </a:ln>
                <a:solidFill>
                  <a:srgbClr val="C00000"/>
                </a:solidFill>
                <a:latin typeface="Arial Black" pitchFamily="34" charset="0"/>
              </a:rPr>
              <a:t>	Лук .10:40</a:t>
            </a:r>
            <a:endParaRPr lang="ru-RU" sz="2000" dirty="0">
              <a:ln>
                <a:solidFill>
                  <a:schemeClr val="tx1"/>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0" y="692696"/>
            <a:ext cx="9093262" cy="561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16016" y="6309320"/>
            <a:ext cx="4427984" cy="369332"/>
          </a:xfrm>
          <a:prstGeom prst="rect">
            <a:avLst/>
          </a:prstGeom>
          <a:noFill/>
        </p:spPr>
        <p:txBody>
          <a:bodyPr wrap="square" rtlCol="0">
            <a:spAutoFit/>
          </a:bodyPr>
          <a:lstStyle/>
          <a:p>
            <a:r>
              <a:rPr lang="ru-RU" b="1" dirty="0" smtClean="0"/>
              <a:t>Василий Дмитриевич Поленов 1887г.</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http://dic.academic.ru/pictures/wiki/files/65/Anointing_william_hole.jpg"/>
          <p:cNvPicPr>
            <a:picLocks noChangeAspect="1" noChangeArrowheads="1"/>
          </p:cNvPicPr>
          <p:nvPr/>
        </p:nvPicPr>
        <p:blipFill>
          <a:blip r:embed="rId3" cstate="print">
            <a:lum contrast="10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4" cstate="print"/>
          <a:srcRect l="46411" t="14667" r="29070" b="14667"/>
          <a:stretch>
            <a:fillRect/>
          </a:stretch>
        </p:blipFill>
        <p:spPr bwMode="auto">
          <a:xfrm>
            <a:off x="0" y="548680"/>
            <a:ext cx="2736304" cy="5179433"/>
          </a:xfrm>
          <a:prstGeom prst="rect">
            <a:avLst/>
          </a:prstGeom>
          <a:ln>
            <a:noFill/>
          </a:ln>
          <a:effectLst>
            <a:softEdge rad="112500"/>
          </a:effectLst>
        </p:spPr>
      </p:pic>
      <p:pic>
        <p:nvPicPr>
          <p:cNvPr id="1027" name="Picture 3"/>
          <p:cNvPicPr>
            <a:picLocks noChangeAspect="1" noChangeArrowheads="1"/>
          </p:cNvPicPr>
          <p:nvPr/>
        </p:nvPicPr>
        <p:blipFill>
          <a:blip r:embed="rId5" cstate="print"/>
          <a:srcRect l="9096" t="5860" r="41380" b="23042"/>
          <a:stretch>
            <a:fillRect/>
          </a:stretch>
        </p:blipFill>
        <p:spPr bwMode="auto">
          <a:xfrm>
            <a:off x="3491880" y="4011782"/>
            <a:ext cx="2299147" cy="2846218"/>
          </a:xfrm>
          <a:prstGeom prst="rect">
            <a:avLst/>
          </a:prstGeom>
          <a:ln>
            <a:noFill/>
          </a:ln>
          <a:effectLst>
            <a:softEdge rad="112500"/>
          </a:effectLst>
        </p:spPr>
      </p:pic>
      <p:pic>
        <p:nvPicPr>
          <p:cNvPr id="1029" name="Picture 5" descr="F:\Мои документы\Мои рисунки\Religion\Иисус-крест\служение\jesus_woman_washes_feet.jpg"/>
          <p:cNvPicPr>
            <a:picLocks noChangeAspect="1" noChangeArrowheads="1"/>
          </p:cNvPicPr>
          <p:nvPr/>
        </p:nvPicPr>
        <p:blipFill>
          <a:blip r:embed="rId6" cstate="print"/>
          <a:srcRect/>
          <a:stretch>
            <a:fillRect/>
          </a:stretch>
        </p:blipFill>
        <p:spPr bwMode="auto">
          <a:xfrm>
            <a:off x="2267744" y="188640"/>
            <a:ext cx="5207562" cy="3905672"/>
          </a:xfrm>
          <a:prstGeom prst="rect">
            <a:avLst/>
          </a:prstGeom>
          <a:noFill/>
        </p:spPr>
      </p:pic>
      <p:pic>
        <p:nvPicPr>
          <p:cNvPr id="8" name="Picture 2" descr="F:\Мои документы\Мои рисунки\Religion\Натан Грин\nathan_greene-at_jesus_feet.jpg"/>
          <p:cNvPicPr>
            <a:picLocks noChangeAspect="1" noChangeArrowheads="1"/>
          </p:cNvPicPr>
          <p:nvPr/>
        </p:nvPicPr>
        <p:blipFill>
          <a:blip r:embed="rId7" cstate="print"/>
          <a:srcRect t="6279" r="57237" b="33020"/>
          <a:stretch>
            <a:fillRect/>
          </a:stretch>
        </p:blipFill>
        <p:spPr bwMode="auto">
          <a:xfrm flipH="1">
            <a:off x="6732240" y="2681536"/>
            <a:ext cx="2232248" cy="4176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smtClean="0">
                <a:latin typeface="Arial Black" pitchFamily="34" charset="0"/>
              </a:rPr>
              <a:t>ВЕРНЫЙ ПУТЬ</a:t>
            </a:r>
            <a:endParaRPr lang="ru-RU" sz="6600" dirty="0">
              <a:latin typeface="Arial Black" pitchFamily="34" charset="0"/>
            </a:endParaRPr>
          </a:p>
        </p:txBody>
      </p:sp>
      <p:pic>
        <p:nvPicPr>
          <p:cNvPr id="5" name="Picture 5" descr="F:\Мои документы\Мои рисунки\Religion\Иисус-крест\служение\jesus_woman_washes_feet.jpg"/>
          <p:cNvPicPr>
            <a:picLocks noGrp="1" noChangeAspect="1" noChangeArrowheads="1"/>
          </p:cNvPicPr>
          <p:nvPr>
            <p:ph idx="1"/>
          </p:nvPr>
        </p:nvPicPr>
        <p:blipFill>
          <a:blip r:embed="rId3" cstate="print"/>
          <a:srcRect/>
          <a:stretch>
            <a:fillRect/>
          </a:stretch>
        </p:blipFill>
        <p:spPr bwMode="auto">
          <a:xfrm>
            <a:off x="1115616" y="1412776"/>
            <a:ext cx="6723591" cy="5042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smtClean="0">
                <a:ln>
                  <a:solidFill>
                    <a:schemeClr val="tx1"/>
                  </a:solidFill>
                </a:ln>
                <a:solidFill>
                  <a:schemeClr val="accent6">
                    <a:lumMod val="50000"/>
                  </a:schemeClr>
                </a:solidFill>
                <a:latin typeface="Arial Black" pitchFamily="34" charset="0"/>
              </a:rPr>
              <a:t>ПРИНЯТИЕ</a:t>
            </a:r>
            <a:endParaRPr lang="ru-RU" sz="6600" dirty="0">
              <a:ln>
                <a:solidFill>
                  <a:schemeClr val="tx1"/>
                </a:solidFill>
              </a:ln>
              <a:solidFill>
                <a:schemeClr val="accent6">
                  <a:lumMod val="50000"/>
                </a:schemeClr>
              </a:solidFill>
              <a:latin typeface="Arial Black" pitchFamily="34" charset="0"/>
            </a:endParaRPr>
          </a:p>
        </p:txBody>
      </p:sp>
      <p:pic>
        <p:nvPicPr>
          <p:cNvPr id="4098" name="Picture 2" descr="F:\Мои документы\Мои рисунки\Religion\Иисус-крест\служение\jesus-and-mary2.jpg"/>
          <p:cNvPicPr>
            <a:picLocks noGrp="1" noChangeAspect="1" noChangeArrowheads="1"/>
          </p:cNvPicPr>
          <p:nvPr>
            <p:ph idx="1"/>
          </p:nvPr>
        </p:nvPicPr>
        <p:blipFill>
          <a:blip r:embed="rId4" cstate="print"/>
          <a:srcRect/>
          <a:stretch>
            <a:fillRect/>
          </a:stretch>
        </p:blipFill>
        <p:spPr bwMode="auto">
          <a:xfrm>
            <a:off x="1907704" y="1628800"/>
            <a:ext cx="5760640" cy="43616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smtClean="0">
                <a:ln>
                  <a:solidFill>
                    <a:schemeClr val="tx1"/>
                  </a:solidFill>
                </a:ln>
                <a:solidFill>
                  <a:schemeClr val="accent6">
                    <a:lumMod val="50000"/>
                  </a:schemeClr>
                </a:solidFill>
                <a:latin typeface="Arial Black" pitchFamily="34" charset="0"/>
              </a:rPr>
              <a:t>ВЕРА</a:t>
            </a:r>
            <a:endParaRPr lang="ru-RU" sz="6600" dirty="0">
              <a:ln>
                <a:solidFill>
                  <a:schemeClr val="tx1"/>
                </a:solidFill>
              </a:ln>
              <a:solidFill>
                <a:schemeClr val="accent6">
                  <a:lumMod val="50000"/>
                </a:schemeClr>
              </a:solidFill>
              <a:latin typeface="Arial Black" pitchFamily="34" charset="0"/>
            </a:endParaRPr>
          </a:p>
        </p:txBody>
      </p:sp>
      <p:pic>
        <p:nvPicPr>
          <p:cNvPr id="5123" name="Picture 3" descr="F:\Мои документы\Мои рисунки\Religion\Иисус-крест\служение\35725942.jpg"/>
          <p:cNvPicPr>
            <a:picLocks noGrp="1" noChangeAspect="1" noChangeArrowheads="1"/>
          </p:cNvPicPr>
          <p:nvPr>
            <p:ph idx="1"/>
          </p:nvPr>
        </p:nvPicPr>
        <p:blipFill>
          <a:blip r:embed="rId4" cstate="print"/>
          <a:srcRect/>
          <a:stretch>
            <a:fillRect/>
          </a:stretch>
        </p:blipFill>
        <p:spPr bwMode="auto">
          <a:xfrm>
            <a:off x="899592" y="1484784"/>
            <a:ext cx="7638016" cy="44936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1799</Words>
  <Application>Microsoft Office PowerPoint</Application>
  <PresentationFormat>Экран (4:3)</PresentationFormat>
  <Paragraphs>84</Paragraphs>
  <Slides>21</Slides>
  <Notes>20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1_Тема Office</vt:lpstr>
      <vt:lpstr>Объект упаковщика для оболочки</vt:lpstr>
      <vt:lpstr>Слайд 1</vt:lpstr>
      <vt:lpstr>Слайд 2</vt:lpstr>
      <vt:lpstr>НЕ ВЕРНЫЙ ПУТЬ</vt:lpstr>
      <vt:lpstr>Слайд 4</vt:lpstr>
      <vt:lpstr>Слайд 5</vt:lpstr>
      <vt:lpstr>Слайд 6</vt:lpstr>
      <vt:lpstr>ВЕРНЫЙ ПУТЬ</vt:lpstr>
      <vt:lpstr>ПРИНЯТИЕ</vt:lpstr>
      <vt:lpstr>ВЕРА</vt:lpstr>
      <vt:lpstr>Слайд 10</vt:lpstr>
      <vt:lpstr>Слайд 11</vt:lpstr>
      <vt:lpstr>Слайд 12</vt:lpstr>
      <vt:lpstr>Слайд 13</vt:lpstr>
      <vt:lpstr>ПОСВЯЩЕНИЕ</vt:lpstr>
      <vt:lpstr>Слайд 15</vt:lpstr>
      <vt:lpstr>ТИПЫ ХОДАТАЙСТВЕННОЙ МОЛИТВЫ</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117</cp:revision>
  <dcterms:created xsi:type="dcterms:W3CDTF">2011-01-05T05:43:42Z</dcterms:created>
  <dcterms:modified xsi:type="dcterms:W3CDTF">2011-01-23T18:07:34Z</dcterms:modified>
</cp:coreProperties>
</file>