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3.bin" ContentType="application/vnd.openxmlformats-officedocument.oleObject"/>
  <Override PartName="/ppt/notesSlides/notesSlide5.xml" ContentType="application/vnd.openxmlformats-officedocument.presentationml.notesSlide+xml"/>
  <Override PartName="/ppt/embeddings/oleObject4.bin" ContentType="application/vnd.openxmlformats-officedocument.oleObjec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embeddings/oleObject5.bin" ContentType="application/vnd.openxmlformats-officedocument.oleObject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embeddings/oleObject6.bin" ContentType="application/vnd.openxmlformats-officedocument.oleObject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70" r:id="rId2"/>
  </p:sldMasterIdLst>
  <p:notesMasterIdLst>
    <p:notesMasterId r:id="rId49"/>
  </p:notesMasterIdLst>
  <p:handoutMasterIdLst>
    <p:handoutMasterId r:id="rId50"/>
  </p:handoutMasterIdLst>
  <p:sldIdLst>
    <p:sldId id="775" r:id="rId3"/>
    <p:sldId id="778" r:id="rId4"/>
    <p:sldId id="722" r:id="rId5"/>
    <p:sldId id="725" r:id="rId6"/>
    <p:sldId id="724" r:id="rId7"/>
    <p:sldId id="777" r:id="rId8"/>
    <p:sldId id="727" r:id="rId9"/>
    <p:sldId id="313" r:id="rId10"/>
    <p:sldId id="728" r:id="rId11"/>
    <p:sldId id="764" r:id="rId12"/>
    <p:sldId id="730" r:id="rId13"/>
    <p:sldId id="765" r:id="rId14"/>
    <p:sldId id="731" r:id="rId15"/>
    <p:sldId id="766" r:id="rId16"/>
    <p:sldId id="767" r:id="rId17"/>
    <p:sldId id="768" r:id="rId18"/>
    <p:sldId id="769" r:id="rId19"/>
    <p:sldId id="770" r:id="rId20"/>
    <p:sldId id="771" r:id="rId21"/>
    <p:sldId id="772" r:id="rId22"/>
    <p:sldId id="750" r:id="rId23"/>
    <p:sldId id="751" r:id="rId24"/>
    <p:sldId id="773" r:id="rId25"/>
    <p:sldId id="752" r:id="rId26"/>
    <p:sldId id="753" r:id="rId27"/>
    <p:sldId id="734" r:id="rId28"/>
    <p:sldId id="736" r:id="rId29"/>
    <p:sldId id="774" r:id="rId30"/>
    <p:sldId id="737" r:id="rId31"/>
    <p:sldId id="749" r:id="rId32"/>
    <p:sldId id="757" r:id="rId33"/>
    <p:sldId id="739" r:id="rId34"/>
    <p:sldId id="740" r:id="rId35"/>
    <p:sldId id="741" r:id="rId36"/>
    <p:sldId id="754" r:id="rId37"/>
    <p:sldId id="756" r:id="rId38"/>
    <p:sldId id="776" r:id="rId39"/>
    <p:sldId id="755" r:id="rId40"/>
    <p:sldId id="742" r:id="rId41"/>
    <p:sldId id="743" r:id="rId42"/>
    <p:sldId id="760" r:id="rId43"/>
    <p:sldId id="744" r:id="rId44"/>
    <p:sldId id="746" r:id="rId45"/>
    <p:sldId id="747" r:id="rId46"/>
    <p:sldId id="748" r:id="rId47"/>
    <p:sldId id="779" r:id="rId48"/>
  </p:sldIdLst>
  <p:sldSz cx="9144000" cy="6858000" type="screen4x3"/>
  <p:notesSz cx="6648450" cy="98504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0066"/>
    <a:srgbClr val="000099"/>
    <a:srgbClr val="339933"/>
    <a:srgbClr val="CC9900"/>
    <a:srgbClr val="33CCCC"/>
    <a:srgbClr val="0099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13" autoAdjust="0"/>
    <p:restoredTop sz="81404" autoAdjust="0"/>
  </p:normalViewPr>
  <p:slideViewPr>
    <p:cSldViewPr>
      <p:cViewPr>
        <p:scale>
          <a:sx n="50" d="100"/>
          <a:sy n="50" d="100"/>
        </p:scale>
        <p:origin x="-2048" y="-592"/>
      </p:cViewPr>
      <p:guideLst>
        <p:guide orient="horz" pos="2160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65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50" Type="http://schemas.openxmlformats.org/officeDocument/2006/relationships/handoutMaster" Target="handoutMasters/handoutMaster1.xml"/><Relationship Id="rId51" Type="http://schemas.openxmlformats.org/officeDocument/2006/relationships/printerSettings" Target="printerSettings/printerSettings1.bin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47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7138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47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47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7138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076C1BD9-2221-4383-8BA0-3703ACA0D696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6871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7138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3600" y="739775"/>
            <a:ext cx="4922838" cy="3692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5163" y="4678363"/>
            <a:ext cx="5318125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7138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DA2AF157-E53C-41A2-A75F-A22564DC03D4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520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de.wikipedia.org/wiki/1688" TargetMode="External"/><Relationship Id="rId4" Type="http://schemas.openxmlformats.org/officeDocument/2006/relationships/hyperlink" Target="http://de.wikipedia.org/wiki/30._Mai" TargetMode="External"/><Relationship Id="rId5" Type="http://schemas.openxmlformats.org/officeDocument/2006/relationships/hyperlink" Target="http://de.wikipedia.org/wiki/1744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Это очевидно проще, предъявлять претензию о прощении, чем самому простить.</a:t>
            </a:r>
          </a:p>
          <a:p>
            <a:r>
              <a:rPr lang="ru-RU" dirty="0" smtClean="0"/>
              <a:t>Фон: произошло от Джорджа </a:t>
            </a:r>
            <a:r>
              <a:rPr lang="ru-RU" dirty="0" err="1" smtClean="0"/>
              <a:t>Хораса</a:t>
            </a:r>
            <a:r>
              <a:rPr lang="ru-RU" dirty="0" smtClean="0"/>
              <a:t> </a:t>
            </a:r>
            <a:r>
              <a:rPr lang="ru-RU" dirty="0" err="1" smtClean="0"/>
              <a:t>Галапа</a:t>
            </a:r>
            <a:r>
              <a:rPr lang="ru-RU" dirty="0" smtClean="0"/>
              <a:t> </a:t>
            </a:r>
            <a:r>
              <a:rPr lang="ru-RU" dirty="0" err="1" smtClean="0"/>
              <a:t>Gallup</a:t>
            </a:r>
            <a:r>
              <a:rPr lang="ru-RU" dirty="0" smtClean="0"/>
              <a:t> (1901-1948), который  разработал опрос, позволяющий делать выводы социальных мнений населения (или потребительского поведения, политических убеждений и выборов). </a:t>
            </a:r>
            <a:r>
              <a:rPr lang="ru-RU" dirty="0" err="1" smtClean="0"/>
              <a:t>Gallup</a:t>
            </a:r>
            <a:r>
              <a:rPr lang="ru-RU" dirty="0" smtClean="0"/>
              <a:t> иногда используют как синоним слова «опрос».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AF157-E53C-41A2-A75F-A22564DC03D4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0788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886FA02-0BB9-4733-8589-B52389EEF2CA}" type="slidenum">
              <a:rPr lang="de-DE" altLang="de-DE"/>
              <a:pPr/>
              <a:t>11</a:t>
            </a:fld>
            <a:endParaRPr lang="de-DE" altLang="de-DE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mtClean="0">
                <a:cs typeface="Times New Roman" pitchFamily="18" charset="0"/>
              </a:rPr>
              <a:t>Если прощение так важно, почему нам не проводят никаких курсов, лекций о том, как же научиться прощать? Прощению можно научиться! Обучение, другими словами, инвестирование. Инвестирование времени и сил.</a:t>
            </a:r>
            <a:endParaRPr lang="de-DE" altLang="de-DE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70CE8E8F-797C-4B22-B0FA-50B7FF9D0D47}" type="slidenum">
              <a:rPr lang="de-DE" altLang="de-DE"/>
              <a:pPr/>
              <a:t>12</a:t>
            </a:fld>
            <a:endParaRPr lang="de-DE" altLang="de-DE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mtClean="0"/>
              <a:t>Для руководителей: в маленькой группе, я останавливаю слайд и обговариваю вопросы со всеми.</a:t>
            </a:r>
            <a:endParaRPr lang="de-CH" altLang="de-DE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6EC85E5-E34E-4C13-A8A4-6F76A98EF04F}" type="slidenum">
              <a:rPr lang="de-DE" altLang="de-DE"/>
              <a:pPr/>
              <a:t>13</a:t>
            </a:fld>
            <a:endParaRPr lang="de-DE" altLang="de-DE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de-DE" smtClean="0">
              <a:cs typeface="Times New Roman" pitchFamily="18" charset="0"/>
            </a:endParaRPr>
          </a:p>
          <a:p>
            <a:pPr eaLnBrk="1" hangingPunct="1"/>
            <a:r>
              <a:rPr lang="ru-RU" altLang="de-DE" smtClean="0">
                <a:cs typeface="Times New Roman" pitchFamily="18" charset="0"/>
              </a:rPr>
              <a:t>Основные травмы, как правило, связаны с глубоким волнением. В результате, они очень важны для нас. Забыть это вряд ли возможно , а «отодвинуть на потом», не решает проблему.</a:t>
            </a:r>
          </a:p>
          <a:p>
            <a:pPr eaLnBrk="1" hangingPunct="1"/>
            <a:endParaRPr lang="ru-RU" altLang="de-DE" smtClean="0">
              <a:cs typeface="Times New Roman" pitchFamily="18" charset="0"/>
            </a:endParaRPr>
          </a:p>
          <a:p>
            <a:pPr eaLnBrk="1" hangingPunct="1"/>
            <a:r>
              <a:rPr lang="ru-RU" altLang="de-DE" smtClean="0">
                <a:cs typeface="Times New Roman" pitchFamily="18" charset="0"/>
              </a:rPr>
              <a:t>Будьте осторожны с отрицанием, оно создает правду из лжи. " О, не беспокойтесь об этом , " это не прощение .</a:t>
            </a:r>
          </a:p>
          <a:p>
            <a:pPr eaLnBrk="1" hangingPunct="1"/>
            <a:endParaRPr lang="ru-RU" altLang="de-DE" smtClean="0">
              <a:cs typeface="Times New Roman" pitchFamily="18" charset="0"/>
            </a:endParaRPr>
          </a:p>
          <a:p>
            <a:pPr eaLnBrk="1" hangingPunct="1"/>
            <a:r>
              <a:rPr lang="ru-RU" altLang="de-DE" smtClean="0">
                <a:cs typeface="Times New Roman" pitchFamily="18" charset="0"/>
              </a:rPr>
              <a:t>Для прощения требуются определенные правоотношения:</a:t>
            </a:r>
          </a:p>
          <a:p>
            <a:pPr eaLnBrk="1" hangingPunct="1"/>
            <a:endParaRPr lang="ru-RU" altLang="de-DE" smtClean="0">
              <a:cs typeface="Times New Roman" pitchFamily="18" charset="0"/>
            </a:endParaRPr>
          </a:p>
          <a:p>
            <a:pPr eaLnBrk="1" hangingPunct="1"/>
            <a:r>
              <a:rPr lang="ru-RU" altLang="de-DE" smtClean="0">
                <a:cs typeface="Times New Roman" pitchFamily="18" charset="0"/>
              </a:rPr>
              <a:t>1. Когда передо мной, на пешеходном переходе, проезжает автомобиль, я могу его простить. Но это никак не повлияет  на его наказание я никак не могу. Будучи жертвой я никак не могу его наказать( штрафом, арестом, забрать водительские права-все это не в моих силах. Это скорее административные меры)</a:t>
            </a:r>
          </a:p>
          <a:p>
            <a:pPr eaLnBrk="1" hangingPunct="1"/>
            <a:r>
              <a:rPr lang="ru-RU" altLang="de-DE" smtClean="0">
                <a:cs typeface="Times New Roman" pitchFamily="18" charset="0"/>
              </a:rPr>
              <a:t>В США, например, может человек приговоренный к смертной казни быть помилован губернатором. Мера преступления  здесь здесь не имеет никакого значения..</a:t>
            </a:r>
            <a:endParaRPr lang="de-DE" altLang="de-DE" smtClean="0"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07A6D63-96E1-489F-BE35-4727FC54C08E}" type="slidenum">
              <a:rPr lang="de-DE" altLang="de-DE"/>
              <a:pPr/>
              <a:t>14</a:t>
            </a:fld>
            <a:endParaRPr lang="de-DE" altLang="de-DE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C2CD3DC-E57A-47A4-9A4E-CC045FB8F9AB}" type="slidenum">
              <a:rPr lang="de-DE" altLang="de-DE"/>
              <a:pPr/>
              <a:t>15</a:t>
            </a:fld>
            <a:endParaRPr lang="de-DE" altLang="de-DE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mtClean="0">
                <a:cs typeface="Times New Roman" pitchFamily="18" charset="0"/>
              </a:rPr>
              <a:t>Интраперсональный (интрапсихический) уровень, я могу сам контролировать</a:t>
            </a:r>
            <a:r>
              <a:rPr lang="de-CH" altLang="de-DE" smtClean="0">
                <a:cs typeface="Times New Roman" pitchFamily="18" charset="0"/>
              </a:rPr>
              <a:t> </a:t>
            </a:r>
            <a:r>
              <a:rPr lang="de-CH" altLang="de-DE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ru-RU" altLang="de-DE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здесь возможно отпускающее или примиряющее</a:t>
            </a:r>
            <a:r>
              <a:rPr lang="de-CH" altLang="de-DE" smtClean="0">
                <a:cs typeface="Times New Roman" pitchFamily="18" charset="0"/>
              </a:rPr>
              <a:t> </a:t>
            </a:r>
            <a:r>
              <a:rPr lang="ru-RU" altLang="de-DE" smtClean="0">
                <a:cs typeface="Times New Roman" pitchFamily="18" charset="0"/>
              </a:rPr>
              <a:t>прощение.</a:t>
            </a:r>
            <a:endParaRPr lang="de-CH" altLang="de-DE" smtClean="0">
              <a:cs typeface="Times New Roman" pitchFamily="18" charset="0"/>
            </a:endParaRPr>
          </a:p>
          <a:p>
            <a:pPr eaLnBrk="1" hangingPunct="1"/>
            <a:r>
              <a:rPr lang="ru-RU" altLang="de-DE" smtClean="0">
                <a:cs typeface="Times New Roman" pitchFamily="18" charset="0"/>
              </a:rPr>
              <a:t>Интерперсональный уровень, я не могу контролировать сам</a:t>
            </a:r>
            <a:r>
              <a:rPr lang="de-CH" altLang="de-DE" smtClean="0">
                <a:cs typeface="Times New Roman" pitchFamily="18" charset="0"/>
              </a:rPr>
              <a:t> </a:t>
            </a:r>
            <a:r>
              <a:rPr lang="de-CH" altLang="de-DE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de-CH" altLang="de-DE" smtClean="0">
                <a:cs typeface="Times New Roman" pitchFamily="18" charset="0"/>
              </a:rPr>
              <a:t> </a:t>
            </a:r>
            <a:r>
              <a:rPr lang="ru-RU" altLang="de-DE" smtClean="0">
                <a:cs typeface="Times New Roman" pitchFamily="18" charset="0"/>
              </a:rPr>
              <a:t>для примиряющего прощения необходим ответ другого.</a:t>
            </a:r>
            <a:endParaRPr lang="de-DE" altLang="de-DE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34E9E-3A73-4A7E-AEC7-1BD23559A3B3}" type="slidenum">
              <a:rPr lang="de-DE" altLang="de-DE"/>
              <a:pPr/>
              <a:t>16</a:t>
            </a:fld>
            <a:endParaRPr lang="de-DE" altLang="de-DE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mtClean="0">
                <a:cs typeface="Times New Roman" pitchFamily="18" charset="0"/>
              </a:rPr>
              <a:t>Интерперсональное прощение (межличностный уровень)</a:t>
            </a:r>
            <a:r>
              <a:rPr lang="de-CH" altLang="de-DE" smtClean="0">
                <a:cs typeface="Times New Roman" pitchFamily="18" charset="0"/>
              </a:rPr>
              <a:t>. </a:t>
            </a:r>
            <a:r>
              <a:rPr lang="ru-RU" altLang="de-DE" smtClean="0">
                <a:cs typeface="Times New Roman" pitchFamily="18" charset="0"/>
              </a:rPr>
              <a:t>Без прощения сотрудничество- невозможно. Прощение помогает гам оставаться одним целым в церкви или семье.</a:t>
            </a:r>
            <a:endParaRPr lang="de-CH" altLang="de-DE" smtClean="0">
              <a:cs typeface="Times New Roman" pitchFamily="18" charset="0"/>
            </a:endParaRPr>
          </a:p>
          <a:p>
            <a:pPr eaLnBrk="1" hangingPunct="1"/>
            <a:r>
              <a:rPr lang="ru-RU" altLang="de-DE" smtClean="0">
                <a:cs typeface="Times New Roman" pitchFamily="18" charset="0"/>
              </a:rPr>
              <a:t>Прощение занимает важное место в церкви и семье.</a:t>
            </a:r>
            <a:endParaRPr lang="de-DE" altLang="de-DE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30DFE4B-979D-4790-B665-F26DB51D3446}" type="slidenum">
              <a:rPr lang="de-DE" altLang="de-DE"/>
              <a:pPr/>
              <a:t>17</a:t>
            </a:fld>
            <a:endParaRPr lang="de-DE" altLang="de-DE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42733A2-EB65-4618-A672-56B1BDC6A848}" type="slidenum">
              <a:rPr lang="de-DE" altLang="de-DE"/>
              <a:pPr/>
              <a:t>18</a:t>
            </a:fld>
            <a:endParaRPr lang="de-DE" altLang="de-DE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mtClean="0"/>
              <a:t>Восстановление доверия между двумя львами, которые обычно сражаются друг с другом, как соперники.</a:t>
            </a:r>
            <a:endParaRPr lang="de-CH" altLang="de-DE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F86B257-F029-4E63-90E1-8FE2F8802281}" type="slidenum">
              <a:rPr lang="de-DE" altLang="de-DE"/>
              <a:pPr/>
              <a:t>19</a:t>
            </a:fld>
            <a:endParaRPr lang="de-DE" altLang="de-DE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mtClean="0">
                <a:cs typeface="Times New Roman" pitchFamily="18" charset="0"/>
              </a:rPr>
              <a:t>Интраперсональный уровень</a:t>
            </a:r>
            <a:r>
              <a:rPr lang="de-CH" altLang="de-DE" smtClean="0">
                <a:cs typeface="Times New Roman" pitchFamily="18" charset="0"/>
              </a:rPr>
              <a:t>: </a:t>
            </a:r>
            <a:r>
              <a:rPr lang="ru-RU" altLang="de-DE" smtClean="0">
                <a:cs typeface="Times New Roman" pitchFamily="18" charset="0"/>
              </a:rPr>
              <a:t>касается только меня. Возможно, это покажется даже эгоистичным. Но многие люди выбирают этот уровень.</a:t>
            </a:r>
            <a:endParaRPr lang="de-DE" altLang="de-DE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0099"/>
                </a:solidFill>
                <a:latin typeface="Arial" charset="0"/>
              </a:defRPr>
            </a:lvl1pPr>
            <a:lvl2pPr marL="742950" indent="-285750">
              <a:defRPr>
                <a:solidFill>
                  <a:srgbClr val="000099"/>
                </a:solidFill>
                <a:latin typeface="Arial" charset="0"/>
              </a:defRPr>
            </a:lvl2pPr>
            <a:lvl3pPr marL="1143000" indent="-228600">
              <a:defRPr>
                <a:solidFill>
                  <a:srgbClr val="000099"/>
                </a:solidFill>
                <a:latin typeface="Arial" charset="0"/>
              </a:defRPr>
            </a:lvl3pPr>
            <a:lvl4pPr marL="1600200" indent="-228600">
              <a:defRPr>
                <a:solidFill>
                  <a:srgbClr val="000099"/>
                </a:solidFill>
                <a:latin typeface="Arial" charset="0"/>
              </a:defRPr>
            </a:lvl4pPr>
            <a:lvl5pPr marL="2057400" indent="-228600">
              <a:defRPr>
                <a:solidFill>
                  <a:srgbClr val="000099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9pPr>
          </a:lstStyle>
          <a:p>
            <a:fld id="{61A9B8C0-F4DC-4AFC-827A-F877CB02DD12}" type="slidenum">
              <a:rPr lang="de-DE">
                <a:solidFill>
                  <a:schemeClr val="tx1"/>
                </a:solidFill>
              </a:rPr>
              <a:pPr/>
              <a:t>20</a:t>
            </a:fld>
            <a:endParaRPr lang="de-DE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258E591-0D5C-49E1-B1AA-1952326E467E}" type="slidenum">
              <a:rPr lang="de-DE" altLang="de-DE">
                <a:solidFill>
                  <a:srgbClr val="000000"/>
                </a:solidFill>
              </a:rPr>
              <a:pPr/>
              <a:t>3</a:t>
            </a:fld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z="2000" smtClean="0"/>
              <a:t>Будучи студентом медицинского университета, в первом семестре, я считал, что это выражение немного преувеличено. Сегодня, работая врачом в области психосоматики, имея опыт более 20 лет, я понимаю, что оно вполне соответствует реальности, особенно  рассматривая понятие «страдание». Субъективное страдание, вызванное психическими расстройствами, намного больше вредит человеку, чем физические заболевания.</a:t>
            </a:r>
            <a:r>
              <a:rPr lang="de-CH" altLang="de-DE" sz="2000" smtClean="0"/>
              <a:t> (</a:t>
            </a:r>
            <a:r>
              <a:rPr lang="ru-RU" altLang="de-DE" sz="2000" smtClean="0"/>
              <a:t>доктор медецины Руди Бродбек</a:t>
            </a:r>
            <a:r>
              <a:rPr lang="de-CH" altLang="de-DE" sz="2000" smtClean="0"/>
              <a:t>)</a:t>
            </a:r>
          </a:p>
          <a:p>
            <a:pPr eaLnBrk="1" hangingPunct="1"/>
            <a:endParaRPr lang="de-DE" altLang="de-DE" sz="180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D7FD7A5-A06A-43F0-A947-EE30EA6F0EA9}" type="slidenum">
              <a:rPr lang="de-DE" altLang="de-DE"/>
              <a:pPr/>
              <a:t>21</a:t>
            </a:fld>
            <a:endParaRPr lang="de-DE" altLang="de-DE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9602866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6AD319D-8B5A-4A27-A5F9-A5D174988911}" type="slidenum">
              <a:rPr lang="de-DE" altLang="de-DE"/>
              <a:pPr/>
              <a:t>22</a:t>
            </a:fld>
            <a:endParaRPr lang="de-DE" altLang="de-DE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/>
          </a:p>
        </p:txBody>
      </p:sp>
    </p:spTree>
    <p:extLst>
      <p:ext uri="{BB962C8B-B14F-4D97-AF65-F5344CB8AC3E}">
        <p14:creationId xmlns:p14="http://schemas.microsoft.com/office/powerpoint/2010/main" val="28690713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7E6AF82-85C3-42CC-8A92-E864570CC742}" type="slidenum">
              <a:rPr lang="de-DE" altLang="de-DE"/>
              <a:pPr/>
              <a:t>23</a:t>
            </a:fld>
            <a:endParaRPr lang="de-DE" altLang="de-DE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C298CDF-7DB4-4D12-AA27-09B1215243F6}" type="slidenum">
              <a:rPr lang="de-DE" altLang="de-DE"/>
              <a:pPr/>
              <a:t>24</a:t>
            </a:fld>
            <a:endParaRPr lang="de-DE" altLang="de-DE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/>
          </a:p>
        </p:txBody>
      </p:sp>
    </p:spTree>
    <p:extLst>
      <p:ext uri="{BB962C8B-B14F-4D97-AF65-F5344CB8AC3E}">
        <p14:creationId xmlns:p14="http://schemas.microsoft.com/office/powerpoint/2010/main" val="10270469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817750-5642-45EA-9BD2-043813EC2142}" type="slidenum">
              <a:rPr lang="de-DE" altLang="de-DE"/>
              <a:pPr/>
              <a:t>25</a:t>
            </a:fld>
            <a:endParaRPr lang="de-DE" altLang="de-DE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5870545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ACF1D5EA-180B-4649-AB7F-AF0FDB2491F4}" type="slidenum">
              <a:rPr lang="de-DE" altLang="de-DE"/>
              <a:pPr/>
              <a:t>26</a:t>
            </a:fld>
            <a:endParaRPr lang="de-DE" altLang="de-DE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2013" y="738188"/>
            <a:ext cx="4927600" cy="3695700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163" y="4678363"/>
            <a:ext cx="5318125" cy="44338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mtClean="0"/>
              <a:t>В какой-то степени все люди могут научиться прощать. Для христиан это проще. Тот кто смотрит на обидчика с иной перспективы, кому Господь простил его вину, тому легче прощать ( в духовном контексте = рефрейминг ). (см. Притча о жестком……. в Mф. 18:21- 35 ) .</a:t>
            </a:r>
            <a:endParaRPr lang="de-DE" altLang="de-DE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7AFC1D24-536C-4C11-818E-FC054A2C4FF4}" type="slidenum">
              <a:rPr lang="de-DE" altLang="de-DE"/>
              <a:pPr/>
              <a:t>27</a:t>
            </a:fld>
            <a:endParaRPr lang="de-DE" altLang="de-DE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mtClean="0"/>
              <a:t>Попыти избежать боли не исцелит. В психотерапии такое понятие называется «Невротическое поведение». Иногда мы должны быть готовыми пережить боль, чтобы исцелиться. Например: хирургические операции или другие медицинские вмешательства.</a:t>
            </a:r>
            <a:endParaRPr lang="de-CH" altLang="de-DE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84C454B-F4B0-44F9-B565-1FE92235F355}" type="slidenum">
              <a:rPr lang="de-DE" altLang="de-DE"/>
              <a:pPr/>
              <a:t>28</a:t>
            </a:fld>
            <a:endParaRPr lang="de-DE" altLang="de-DE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</a:pPr>
            <a:endParaRPr lang="ru-RU" altLang="de-DE" smtClean="0"/>
          </a:p>
          <a:p>
            <a:pPr marL="228600" indent="-228600" eaLnBrk="1" hangingPunct="1">
              <a:lnSpc>
                <a:spcPct val="90000"/>
              </a:lnSpc>
            </a:pPr>
            <a:endParaRPr lang="ru-RU" altLang="de-DE" smtClean="0"/>
          </a:p>
          <a:p>
            <a:pPr marL="228600" indent="-228600" eaLnBrk="1" hangingPunct="1">
              <a:lnSpc>
                <a:spcPct val="90000"/>
              </a:lnSpc>
            </a:pPr>
            <a:r>
              <a:rPr lang="ru-RU" altLang="de-DE" smtClean="0"/>
              <a:t>Внимание: С кем говорить о прощении?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ru-RU" altLang="de-DE" smtClean="0"/>
              <a:t>Речь идет о прощении внутриличностного уровня. Часто здесь возникает тревожный вопрос, я должен поговорить с тем, кого я хочу простить( обидчик?). Этот вопрос относится к межличностному уровню, в зависимости от отношений с обидчиком и текущей ситуации ( возникает зависимое поведение, где обидчик может осуществлять власть над жертвой, где он причиняет боль жертве осознанно или оспаривает свои поступки) должен быть разговор с обидчиком (= конфронтация), где он будет предупрежден. Есть опасность в  том, что обидчик будет причинять боль жертве снова. Для того, чтобы работать в направлении прощения на межличностном уровне, возникают вопросы, которые не являются частью данного семинара.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ru-RU" altLang="de-DE" smtClean="0"/>
              <a:t>Так вот: С кем поговорить?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ru-RU" altLang="de-DE" smtClean="0"/>
              <a:t>Либо с консультантом, с терапевтом либо с человеком, которому доверяете,  или, по крайней мере, с самим собой, возможно даже в письменной форме. Очень важно сосредоточить внимание на том, что было высказано, и конкретно назвать как была нанесена быль, чтобы прояснить чувства.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ru-RU" altLang="de-DE" smtClean="0"/>
              <a:t>Последнее, но не менее важное: без решения простить не бывает прощения.</a:t>
            </a:r>
            <a:endParaRPr lang="de-CH" altLang="de-DE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AB81867-5877-4AD1-B1E3-E63FCC031565}" type="slidenum">
              <a:rPr lang="de-DE" altLang="de-DE"/>
              <a:pPr/>
              <a:t>29</a:t>
            </a:fld>
            <a:endParaRPr lang="de-DE" altLang="de-DE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mtClean="0"/>
              <a:t>Каждая жизненная ситуация имеет две стороны. Роковую  и настраиваемую . Пока человек находится в сознании , у него еще есть возможность решать. В зависимости от внешней ситуации ( тюрьмы , интенсивной терапии и т.д.) возможность решений сужается, но все же решения всегда за нами..</a:t>
            </a:r>
            <a:endParaRPr lang="de-DE" altLang="de-DE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E6728DC-DF51-4071-B2EF-579B3A2652C9}" type="slidenum">
              <a:rPr lang="de-DE" altLang="de-DE"/>
              <a:pPr/>
              <a:t>30</a:t>
            </a:fld>
            <a:endParaRPr lang="de-DE" altLang="de-DE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/>
              <a:t>Каждая жизненная ситуация имеет две стороны. Роковую  и настраиваемую . Пока человек находится в сознании , у него еще есть возможность решать. В зависимости от внешней ситуации ( тюрьмы , интенсивной терапии и т.д.) возможность решений сужается, но все же решения всегда за нами..</a:t>
            </a:r>
            <a:endParaRPr lang="de-DE" altLang="de-DE" dirty="0" smtClean="0"/>
          </a:p>
          <a:p>
            <a:pPr eaLnBrk="1" hangingPunct="1"/>
            <a:endParaRPr lang="de-DE" altLang="de-DE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C70753C-1BBC-42D3-8CBD-CDCCA0A2EC54}" type="slidenum">
              <a:rPr lang="de-DE" altLang="de-DE">
                <a:solidFill>
                  <a:srgbClr val="000000"/>
                </a:solidFill>
              </a:rPr>
              <a:pPr/>
              <a:t>4</a:t>
            </a:fld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mtClean="0"/>
              <a:t>Интервью из Бернской газеты от 06.04.02</a:t>
            </a:r>
            <a:r>
              <a:rPr lang="de-CH" altLang="de-DE" smtClean="0"/>
              <a:t> </a:t>
            </a:r>
          </a:p>
          <a:p>
            <a:pPr eaLnBrk="1" hangingPunct="1"/>
            <a:r>
              <a:rPr lang="ru-RU" altLang="de-DE" smtClean="0"/>
              <a:t>Доктор медицины Иаков Беш – главный врач психиатрической клиники Кантон в Базеле,  Швейцария.</a:t>
            </a:r>
            <a:endParaRPr lang="de-CH" altLang="de-DE" smtClean="0"/>
          </a:p>
          <a:p>
            <a:pPr eaLnBrk="1" hangingPunct="1"/>
            <a:endParaRPr lang="de-DE" altLang="de-DE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0182D23-0F45-4323-B38D-2C0B875C7B07}" type="slidenum">
              <a:rPr lang="de-DE" altLang="de-DE"/>
              <a:pPr/>
              <a:t>31</a:t>
            </a:fld>
            <a:endParaRPr lang="de-DE" altLang="de-DE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/>
              <a:t>Если я не хочу прощать, но буду мстить, мне будет очень трудно,</a:t>
            </a:r>
            <a:r>
              <a:rPr lang="ru-RU" altLang="de-DE" baseline="0" dirty="0" smtClean="0"/>
              <a:t> почти </a:t>
            </a:r>
            <a:r>
              <a:rPr lang="ru-RU" altLang="de-DE" dirty="0" smtClean="0"/>
              <a:t>невозможно посетить место успокоения. Такое место помогает мне найти</a:t>
            </a:r>
            <a:r>
              <a:rPr lang="ru-RU" altLang="de-DE" baseline="0" dirty="0" smtClean="0"/>
              <a:t> </a:t>
            </a:r>
            <a:r>
              <a:rPr lang="ru-RU" altLang="de-DE" dirty="0" smtClean="0"/>
              <a:t>мир и простить.</a:t>
            </a:r>
          </a:p>
          <a:p>
            <a:pPr eaLnBrk="1" hangingPunct="1"/>
            <a:r>
              <a:rPr lang="ru-RU" altLang="de-DE" dirty="0" smtClean="0"/>
              <a:t>Конечно, моя жизнь не</a:t>
            </a:r>
            <a:r>
              <a:rPr lang="ru-RU" altLang="de-DE" baseline="0" dirty="0" smtClean="0"/>
              <a:t> состоит только из результата моих решений</a:t>
            </a:r>
            <a:r>
              <a:rPr lang="ru-RU" altLang="de-DE" dirty="0" smtClean="0"/>
              <a:t>. Но</a:t>
            </a:r>
            <a:r>
              <a:rPr lang="ru-RU" altLang="de-DE" baseline="0" dirty="0" smtClean="0"/>
              <a:t> к</a:t>
            </a:r>
            <a:r>
              <a:rPr lang="ru-RU" altLang="de-DE" dirty="0" smtClean="0"/>
              <a:t>аждое принятое решение открывает</a:t>
            </a:r>
            <a:r>
              <a:rPr lang="ru-RU" altLang="de-DE" baseline="0" dirty="0" smtClean="0"/>
              <a:t> мне новые возможности</a:t>
            </a:r>
            <a:r>
              <a:rPr lang="ru-RU" altLang="de-DE" dirty="0" smtClean="0"/>
              <a:t>.</a:t>
            </a: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8429907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9567A7E-909D-422E-8540-123DD6A5F6D4}" type="slidenum">
              <a:rPr lang="de-DE" altLang="de-DE"/>
              <a:pPr/>
              <a:t>32</a:t>
            </a:fld>
            <a:endParaRPr lang="de-DE" altLang="de-DE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68377E9-E6F4-4274-956E-71327F0B016E}" type="slidenum">
              <a:rPr lang="de-DE" altLang="de-DE"/>
              <a:pPr/>
              <a:t>33</a:t>
            </a:fld>
            <a:endParaRPr lang="de-DE" altLang="de-DE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de-DE" smtClean="0"/>
          </a:p>
          <a:p>
            <a:pPr eaLnBrk="1" hangingPunct="1"/>
            <a:r>
              <a:rPr lang="ru-RU" altLang="de-DE" smtClean="0"/>
              <a:t>6) Этот пункт может привести к недоразумениям и необходимости объяснения:</a:t>
            </a:r>
          </a:p>
          <a:p>
            <a:pPr eaLnBrk="1" hangingPunct="1"/>
            <a:r>
              <a:rPr lang="ru-RU" altLang="de-DE" smtClean="0"/>
              <a:t>Я несу ответственность за свои чувства, потому что существует тесная связь между моими мыслями и чувствами. Однако, эта связь является более сложной, чем то, что я просто  решил чувствовать себя счастливым, или просто  испытать соответствующие эмоции. Если мне, например, грустно, я не могу просто себе приказать чувствовать себя моментально счастливым сейчас. Тем не менее, чувства следуют моим мысли, что говорит о том, что чувства, которые во мне возникают зависят от того, что я думаю. Если я хочу изменить мои чувства, тогда мне нужно изменить свое мышление. Если я передумаю (откажусь от ложных ожиданий или условностей), то буду по-другому себя чувствовать, возникнут другие эмоции. Отрицательные эмоции также могут быть вызваны внутренними чувствами (я в настоящее время не осознанно) или принципами. Они нуждаются в корректировке. В этом смысле, каждый несет ответственность только за  свои чувства.</a:t>
            </a:r>
            <a:endParaRPr lang="de-DE" altLang="de-DE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40D2FA54-14B9-4678-A0AD-E68BF5043D83}" type="slidenum">
              <a:rPr lang="de-DE" altLang="de-DE"/>
              <a:pPr/>
              <a:t>34</a:t>
            </a:fld>
            <a:endParaRPr lang="de-DE" altLang="de-DE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de-DE" smtClean="0"/>
          </a:p>
          <a:p>
            <a:pPr eaLnBrk="1" hangingPunct="1"/>
            <a:r>
              <a:rPr lang="ru-RU" altLang="de-DE" smtClean="0"/>
              <a:t>6) Этот пункт может привести к недоразумениям и необходимости объяснения:</a:t>
            </a:r>
          </a:p>
          <a:p>
            <a:pPr eaLnBrk="1" hangingPunct="1"/>
            <a:r>
              <a:rPr lang="ru-RU" altLang="de-DE" smtClean="0"/>
              <a:t>Я несу ответственность за свои чувства, потому что существует тесная связь между моими мыслями и чувствами. Однако, эта связь является более сложной, чем то, что я просто себе решил чувствовать себя счастливым, или просто  испытать соответствующие эмоции. Если мне, например, грустно, я не могу просто себе приказать чувствовать себя моментально счастливым сейчас. Тем не менее, чувства следуют моим мысли, что говорит о том, что чувства, которые во мне возникают зависят от того, что я думаю. Если я хочу изменить мои чувства, тогда мне нужно изменить свое мышление. Если я передумаю (откажусь от ложных ожиданий или условностей), то буду по-другому себя чувствовать, возникнут другие эмоции. Отрицательные эмоции также могут быть вызваны внутренними чувствами (я в настоящее время не осознанно) или принципами. Они нуждаются в корректировке. В этом смысле, каждый несет ответственность только за  свои чувства.</a:t>
            </a:r>
            <a:endParaRPr lang="de-DE" altLang="de-DE" smtClean="0"/>
          </a:p>
          <a:p>
            <a:pPr eaLnBrk="1" hangingPunct="1"/>
            <a:endParaRPr lang="de-DE" altLang="de-DE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E2C5794-65F4-4386-8859-D6D0A7C851CF}" type="slidenum">
              <a:rPr lang="de-DE" altLang="de-DE"/>
              <a:pPr/>
              <a:t>35</a:t>
            </a:fld>
            <a:endParaRPr lang="de-DE" altLang="de-DE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6851705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078FFB9-B8B8-44B5-A921-7BAA2AE88C1A}" type="slidenum">
              <a:rPr lang="de-DE" altLang="de-DE"/>
              <a:pPr/>
              <a:t>36</a:t>
            </a:fld>
            <a:endParaRPr lang="de-DE" alt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3381072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15F488D-BE43-45DE-A89D-A3E2786B7102}" type="slidenum">
              <a:rPr lang="de-DE" altLang="de-DE"/>
              <a:pPr/>
              <a:t>38</a:t>
            </a:fld>
            <a:endParaRPr lang="de-DE" altLang="de-DE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/>
              <a:t>Иисус</a:t>
            </a:r>
            <a:r>
              <a:rPr lang="ru-RU" altLang="de-DE" baseline="0" dirty="0" smtClean="0"/>
              <a:t> </a:t>
            </a:r>
            <a:r>
              <a:rPr lang="ru-RU" altLang="de-DE" baseline="0" smtClean="0"/>
              <a:t>приглашает нас </a:t>
            </a:r>
            <a:r>
              <a:rPr lang="ru-RU" altLang="de-DE" baseline="0" dirty="0" smtClean="0"/>
              <a:t>к сотрудничеству с ним.</a:t>
            </a:r>
            <a:endParaRPr lang="de-DE" altLang="de-DE" dirty="0" smtClean="0"/>
          </a:p>
          <a:p>
            <a:pPr eaLnBrk="1" hangingPunct="1"/>
            <a:r>
              <a:rPr lang="de-DE" altLang="de-DE" dirty="0" smtClean="0"/>
              <a:t>„</a:t>
            </a:r>
            <a:r>
              <a:rPr lang="ru-RU" altLang="de-DE" dirty="0" smtClean="0"/>
              <a:t>Придите ко мне</a:t>
            </a:r>
            <a:r>
              <a:rPr lang="de-DE" altLang="de-DE" dirty="0" smtClean="0"/>
              <a:t> …“ </a:t>
            </a:r>
            <a:r>
              <a:rPr lang="ru-RU" altLang="de-DE" dirty="0" smtClean="0"/>
              <a:t>Мф.</a:t>
            </a:r>
            <a:r>
              <a:rPr lang="de-DE" altLang="de-DE" sz="800" i="1" dirty="0" smtClean="0">
                <a:solidFill>
                  <a:srgbClr val="000099"/>
                </a:solidFill>
              </a:rPr>
              <a:t> 11:28</a:t>
            </a:r>
            <a:endParaRPr lang="de-DE" altLang="de-DE" sz="800" dirty="0" smtClean="0">
              <a:solidFill>
                <a:srgbClr val="000099"/>
              </a:solidFill>
            </a:endParaRPr>
          </a:p>
          <a:p>
            <a:pPr eaLnBrk="1" hangingPunct="1"/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92609094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880A54F3-DF5B-41FE-90AF-30233ADF4A3C}" type="slidenum">
              <a:rPr lang="de-DE" altLang="de-DE"/>
              <a:pPr/>
              <a:t>39</a:t>
            </a:fld>
            <a:endParaRPr lang="de-DE" altLang="de-DE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85FFA24-BC72-40AD-98E1-935CC7019137}" type="slidenum">
              <a:rPr lang="de-DE" altLang="de-DE"/>
              <a:pPr/>
              <a:t>40</a:t>
            </a:fld>
            <a:endParaRPr lang="de-DE" altLang="de-DE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Вылавливание обезьян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950D0-314E-45A6-B474-39F9B3D803E2}" type="slidenum">
              <a:rPr lang="uk-UA" smtClean="0"/>
              <a:pPr/>
              <a:t>41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62847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B10D0C-D46C-472C-819E-FE59CBC923FB}" type="slidenum">
              <a:rPr lang="de-DE" altLang="de-DE">
                <a:solidFill>
                  <a:srgbClr val="000000"/>
                </a:solidFill>
              </a:rPr>
              <a:pPr/>
              <a:t>5</a:t>
            </a:fld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0413" cy="3427412"/>
          </a:xfrm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z="800" dirty="0" smtClean="0"/>
              <a:t>Несколько лет назад в госпитале Флориды под руководством доктора Дика </a:t>
            </a:r>
            <a:r>
              <a:rPr lang="ru-RU" altLang="de-DE" sz="800" dirty="0" err="1" smtClean="0"/>
              <a:t>Тоббиса</a:t>
            </a:r>
            <a:r>
              <a:rPr lang="ru-RU" altLang="de-DE" sz="800" dirty="0" smtClean="0"/>
              <a:t> было проведено интересное исследование. Доктор </a:t>
            </a:r>
            <a:r>
              <a:rPr lang="ru-RU" altLang="de-DE" sz="800" dirty="0" err="1" smtClean="0"/>
              <a:t>Тоббис</a:t>
            </a:r>
            <a:r>
              <a:rPr lang="ru-RU" altLang="de-DE" sz="800" dirty="0" smtClean="0"/>
              <a:t> задал себе вопрос, стабилизируется ли повышенное давление у пациентов, которые посетят семинар о прощении. Для этого исследования был и разработан семинар, который мы сегодня с вами посещаем. При этом он еще и доказал, что посетившие  данный семинар </a:t>
            </a:r>
            <a:r>
              <a:rPr lang="ru-RU" altLang="de-DE" sz="800" u="sng" dirty="0" smtClean="0"/>
              <a:t>не только</a:t>
            </a:r>
            <a:r>
              <a:rPr lang="de-CH" altLang="de-DE" sz="800" u="sng" dirty="0" smtClean="0"/>
              <a:t> </a:t>
            </a:r>
            <a:r>
              <a:rPr lang="ru-RU" altLang="de-DE" sz="800" u="sng" dirty="0" smtClean="0"/>
              <a:t>смогут научиться прощать, но и также контролировать свой гнев, </a:t>
            </a:r>
            <a:r>
              <a:rPr lang="ru-RU" altLang="de-DE" sz="800" dirty="0" smtClean="0"/>
              <a:t>а также как поступать в сложных жизненных обстоятельствах. Многие, но далеко не все смогли стабилизировать свое повышенное давление.</a:t>
            </a:r>
            <a:endParaRPr lang="de-CH" altLang="de-DE" sz="800" dirty="0" smtClean="0"/>
          </a:p>
          <a:p>
            <a:pPr eaLnBrk="1" hangingPunct="1"/>
            <a:endParaRPr lang="de-CH" altLang="de-DE" sz="800" dirty="0" smtClean="0"/>
          </a:p>
          <a:p>
            <a:pPr eaLnBrk="1" hangingPunct="1"/>
            <a:r>
              <a:rPr lang="ru-RU" altLang="de-DE" sz="800" dirty="0" smtClean="0"/>
              <a:t>Повышенное давление также имеет свои причины, поэтому не всем удалось достичь желаемого результата. Большинство пациентов из этого числа были как раз те , кто таили в себе гнев и обиду. Причиной их повышенного давления  был гнев. На следующем файле мы посмотрим результаты.</a:t>
            </a:r>
            <a:r>
              <a:rPr lang="de-CH" altLang="de-DE" sz="800" dirty="0" smtClean="0"/>
              <a:t> </a:t>
            </a:r>
            <a:r>
              <a:rPr lang="ru-RU" altLang="de-DE" sz="800" dirty="0" smtClean="0"/>
              <a:t> </a:t>
            </a:r>
            <a:r>
              <a:rPr lang="de-CH" altLang="de-DE" sz="800" dirty="0" smtClean="0"/>
              <a:t>Es sind eben genau die Patienten, bei denen der Ärger am meisten zur Entstehung ihres Bluthochdrucks beiträgt. Auf der nächsten Folie sind deren Resultate zusammengestellt:</a:t>
            </a:r>
          </a:p>
          <a:p>
            <a:pPr eaLnBrk="1" hangingPunct="1"/>
            <a:endParaRPr lang="de-CH" altLang="de-DE" sz="800" dirty="0" smtClean="0"/>
          </a:p>
          <a:p>
            <a:pPr eaLnBrk="1" hangingPunct="1"/>
            <a:r>
              <a:rPr lang="ru-RU" altLang="de-DE" sz="800" b="1" dirty="0" smtClean="0"/>
              <a:t>Для руководителя семинара</a:t>
            </a:r>
            <a:r>
              <a:rPr lang="de-CH" altLang="de-DE" sz="800" dirty="0" smtClean="0"/>
              <a:t>: </a:t>
            </a:r>
            <a:r>
              <a:rPr lang="ru-RU" altLang="de-DE" sz="800" dirty="0" smtClean="0"/>
              <a:t>Само исследование будет представлено в отдельной презентации( исследование понятия прощения).</a:t>
            </a:r>
            <a:endParaRPr lang="de-CH" altLang="de-DE" sz="800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  <p:sp>
        <p:nvSpPr>
          <p:cNvPr id="12698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B057FD4-EE4D-4F37-8647-7320119B42A2}" type="slidenum">
              <a:rPr lang="de-DE" altLang="de-DE"/>
              <a:pPr/>
              <a:t>43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AF157-E53C-41A2-A75F-A22564DC03D4}" type="slidenum">
              <a:rPr lang="de-DE" smtClean="0"/>
              <a:pPr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367014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Это очевидно проще, предъявлять претензию о прощении, чем самому простить.</a:t>
            </a:r>
          </a:p>
          <a:p>
            <a:r>
              <a:rPr lang="ru-RU" dirty="0" smtClean="0"/>
              <a:t>Фон: произошло от Джорджа </a:t>
            </a:r>
            <a:r>
              <a:rPr lang="ru-RU" dirty="0" err="1" smtClean="0"/>
              <a:t>Хораса</a:t>
            </a:r>
            <a:r>
              <a:rPr lang="ru-RU" dirty="0" smtClean="0"/>
              <a:t> </a:t>
            </a:r>
            <a:r>
              <a:rPr lang="ru-RU" dirty="0" err="1" smtClean="0"/>
              <a:t>Галапа</a:t>
            </a:r>
            <a:r>
              <a:rPr lang="ru-RU" dirty="0" smtClean="0"/>
              <a:t> </a:t>
            </a:r>
            <a:r>
              <a:rPr lang="ru-RU" dirty="0" err="1" smtClean="0"/>
              <a:t>Gallup</a:t>
            </a:r>
            <a:r>
              <a:rPr lang="ru-RU" dirty="0" smtClean="0"/>
              <a:t> (1901-1948), который  разработал опрос, позволяющий делать выводы социальных мнений населения (или потребительского поведения, политических убеждений и выборов). </a:t>
            </a:r>
            <a:r>
              <a:rPr lang="ru-RU" dirty="0" err="1" smtClean="0"/>
              <a:t>Gallup</a:t>
            </a:r>
            <a:r>
              <a:rPr lang="ru-RU" dirty="0" smtClean="0"/>
              <a:t> иногда используют как синоним слова «опрос».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AF157-E53C-41A2-A75F-A22564DC03D4}" type="slidenum">
              <a:rPr lang="de-DE" smtClean="0"/>
              <a:pPr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0788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B10D0C-D46C-472C-819E-FE59CBC923FB}" type="slidenum">
              <a:rPr lang="de-DE" altLang="de-DE">
                <a:solidFill>
                  <a:srgbClr val="000000"/>
                </a:solidFill>
              </a:rPr>
              <a:pPr/>
              <a:t>6</a:t>
            </a:fld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0413" cy="3427412"/>
          </a:xfrm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z="800" dirty="0" smtClean="0"/>
              <a:t>Несколько лет назад в госпитале Флориды под руководством доктора Дика </a:t>
            </a:r>
            <a:r>
              <a:rPr lang="ru-RU" altLang="de-DE" sz="800" dirty="0" err="1" smtClean="0"/>
              <a:t>Тоббиса</a:t>
            </a:r>
            <a:r>
              <a:rPr lang="ru-RU" altLang="de-DE" sz="800" dirty="0" smtClean="0"/>
              <a:t> было проведено интересное исследование. Доктор </a:t>
            </a:r>
            <a:r>
              <a:rPr lang="ru-RU" altLang="de-DE" sz="800" dirty="0" err="1" smtClean="0"/>
              <a:t>Тоббис</a:t>
            </a:r>
            <a:r>
              <a:rPr lang="ru-RU" altLang="de-DE" sz="800" dirty="0" smtClean="0"/>
              <a:t> задал себе вопрос, стабилизируется ли повышенное давление у пациентов, которые посетят семинар о прощении. Для этого исследования был и разработан семинар, который мы сегодня с вами посещаем. При этом он еще и доказал, что посетившие  данный семинар </a:t>
            </a:r>
            <a:r>
              <a:rPr lang="ru-RU" altLang="de-DE" sz="800" u="sng" dirty="0" smtClean="0"/>
              <a:t>не только</a:t>
            </a:r>
            <a:r>
              <a:rPr lang="de-CH" altLang="de-DE" sz="800" u="sng" dirty="0" smtClean="0"/>
              <a:t> </a:t>
            </a:r>
            <a:r>
              <a:rPr lang="ru-RU" altLang="de-DE" sz="800" u="sng" dirty="0" smtClean="0"/>
              <a:t>смогут научиться прощать, но и также контролировать свой гнев, </a:t>
            </a:r>
            <a:r>
              <a:rPr lang="ru-RU" altLang="de-DE" sz="800" dirty="0" smtClean="0"/>
              <a:t>а также как поступать в сложных жизненных обстоятельствах. Многие, но далеко не все смогли стабилизировать свое повышенное давление.</a:t>
            </a:r>
            <a:endParaRPr lang="de-CH" altLang="de-DE" sz="800" dirty="0" smtClean="0"/>
          </a:p>
          <a:p>
            <a:pPr eaLnBrk="1" hangingPunct="1"/>
            <a:endParaRPr lang="de-CH" altLang="de-DE" sz="800" dirty="0" smtClean="0"/>
          </a:p>
          <a:p>
            <a:pPr eaLnBrk="1" hangingPunct="1"/>
            <a:r>
              <a:rPr lang="ru-RU" altLang="de-DE" sz="800" dirty="0" smtClean="0"/>
              <a:t>Повышенное давление также имеет свои причины, поэтому не всем удалось достичь желаемого результата. Большинство пациентов из этого числа были как раз те , кто таили в себе гнев и обиду. Причиной их повышенного давления  был гнев. На следующем файле мы посмотрим результаты.</a:t>
            </a:r>
            <a:r>
              <a:rPr lang="de-CH" altLang="de-DE" sz="800" dirty="0" smtClean="0"/>
              <a:t> </a:t>
            </a:r>
            <a:r>
              <a:rPr lang="ru-RU" altLang="de-DE" sz="800" dirty="0" smtClean="0"/>
              <a:t> </a:t>
            </a:r>
            <a:r>
              <a:rPr lang="de-CH" altLang="de-DE" sz="800" dirty="0" smtClean="0"/>
              <a:t>Es sind eben genau die Patienten, bei denen der Ärger am meisten zur Entstehung ihres Bluthochdrucks beiträgt. Auf der nächsten Folie sind deren Resultate zusammengestellt:</a:t>
            </a:r>
          </a:p>
          <a:p>
            <a:pPr eaLnBrk="1" hangingPunct="1"/>
            <a:endParaRPr lang="de-CH" altLang="de-DE" sz="800" dirty="0" smtClean="0"/>
          </a:p>
          <a:p>
            <a:pPr eaLnBrk="1" hangingPunct="1"/>
            <a:r>
              <a:rPr lang="ru-RU" altLang="de-DE" sz="800" b="1" dirty="0" smtClean="0"/>
              <a:t>Для руководителя семинара</a:t>
            </a:r>
            <a:r>
              <a:rPr lang="de-CH" altLang="de-DE" sz="800" dirty="0" smtClean="0"/>
              <a:t>: </a:t>
            </a:r>
            <a:r>
              <a:rPr lang="ru-RU" altLang="de-DE" sz="800" dirty="0" smtClean="0"/>
              <a:t>Само исследование будет представлено в отдельной презентации( исследование понятия прощения).</a:t>
            </a:r>
            <a:endParaRPr lang="de-CH" altLang="de-DE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z.B</a:t>
            </a:r>
            <a:r>
              <a:rPr lang="ru-RU" dirty="0" smtClean="0"/>
              <a:t>. Например транспортное движение,  ты, наверняка, так тоже не раз обгонял кого-то не заметив.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AF157-E53C-41A2-A75F-A22564DC03D4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9745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Это очевидно проще, предъявлять претензию о прощении, чем самому простить.</a:t>
            </a:r>
          </a:p>
          <a:p>
            <a:r>
              <a:rPr lang="ru-RU" dirty="0" smtClean="0"/>
              <a:t>Фон: произошло от Джорджа </a:t>
            </a:r>
            <a:r>
              <a:rPr lang="ru-RU" dirty="0" err="1" smtClean="0"/>
              <a:t>Хораса</a:t>
            </a:r>
            <a:r>
              <a:rPr lang="ru-RU" dirty="0" smtClean="0"/>
              <a:t> </a:t>
            </a:r>
            <a:r>
              <a:rPr lang="ru-RU" dirty="0" err="1" smtClean="0"/>
              <a:t>Галапа</a:t>
            </a:r>
            <a:r>
              <a:rPr lang="ru-RU" dirty="0" smtClean="0"/>
              <a:t> </a:t>
            </a:r>
            <a:r>
              <a:rPr lang="ru-RU" dirty="0" err="1" smtClean="0"/>
              <a:t>Gallup</a:t>
            </a:r>
            <a:r>
              <a:rPr lang="ru-RU" dirty="0" smtClean="0"/>
              <a:t> (1901-1948), который  разработал опрос, позволяющий делать выводы социальных мнений населения (или потребительского поведения, политических убеждений и выборов). </a:t>
            </a:r>
            <a:r>
              <a:rPr lang="ru-RU" dirty="0" err="1" smtClean="0"/>
              <a:t>Gallup</a:t>
            </a:r>
            <a:r>
              <a:rPr lang="ru-RU" dirty="0" smtClean="0"/>
              <a:t> иногда используют как синоним слова «опрос».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AF157-E53C-41A2-A75F-A22564DC03D4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0788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86D6BE-F92A-4A9A-AF31-F77303C2E139}" type="slidenum">
              <a:rPr lang="de-DE" altLang="de-DE"/>
              <a:pPr/>
              <a:t>9</a:t>
            </a:fld>
            <a:endParaRPr lang="de-DE" altLang="de-DE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b="1" smtClean="0"/>
              <a:t>Александр Попу</a:t>
            </a:r>
            <a:r>
              <a:rPr lang="de-CH" altLang="de-DE" smtClean="0"/>
              <a:t> (* 21. </a:t>
            </a:r>
            <a:r>
              <a:rPr lang="ru-RU" altLang="de-DE" smtClean="0"/>
              <a:t>мая</a:t>
            </a:r>
            <a:r>
              <a:rPr lang="de-CH" altLang="de-DE" smtClean="0"/>
              <a:t> </a:t>
            </a:r>
            <a:r>
              <a:rPr lang="de-CH" altLang="de-DE" smtClean="0">
                <a:hlinkClick r:id="rId3" tooltip="1688"/>
              </a:rPr>
              <a:t>1688</a:t>
            </a:r>
            <a:r>
              <a:rPr lang="de-CH" altLang="de-DE" smtClean="0"/>
              <a:t> </a:t>
            </a:r>
            <a:r>
              <a:rPr lang="ru-RU" altLang="de-DE" smtClean="0"/>
              <a:t>в Лондоне</a:t>
            </a:r>
            <a:r>
              <a:rPr lang="de-CH" altLang="de-DE" smtClean="0"/>
              <a:t>; † </a:t>
            </a:r>
            <a:r>
              <a:rPr lang="de-CH" altLang="de-DE" smtClean="0">
                <a:hlinkClick r:id="rId4" tooltip="30. Mai"/>
              </a:rPr>
              <a:t>30. Mai</a:t>
            </a:r>
            <a:r>
              <a:rPr lang="de-CH" altLang="de-DE" smtClean="0"/>
              <a:t> </a:t>
            </a:r>
            <a:r>
              <a:rPr lang="de-CH" altLang="de-DE" smtClean="0">
                <a:hlinkClick r:id="rId5" tooltip="1744"/>
              </a:rPr>
              <a:t>1744</a:t>
            </a:r>
            <a:r>
              <a:rPr lang="de-CH" altLang="de-DE" smtClean="0"/>
              <a:t> </a:t>
            </a:r>
            <a:r>
              <a:rPr lang="ru-RU" altLang="de-DE" smtClean="0"/>
              <a:t>в Твикенхам</a:t>
            </a:r>
            <a:r>
              <a:rPr lang="de-CH" altLang="de-DE" smtClean="0"/>
              <a:t>,</a:t>
            </a:r>
            <a:r>
              <a:rPr lang="ru-RU" altLang="de-DE" smtClean="0"/>
              <a:t> сегодняшняя часть Лондона) был английским поэтом, переводчиком и писателем в ранний период просвещения.</a:t>
            </a:r>
            <a:endParaRPr lang="de-CH" altLang="de-DE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83A011E2-1014-473E-A5B0-CF068C30E0A8}" type="slidenum">
              <a:rPr lang="de-DE" altLang="de-DE"/>
              <a:pPr/>
              <a:t>10</a:t>
            </a:fld>
            <a:endParaRPr lang="de-DE" altLang="de-DE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de-DE" smtClean="0">
                <a:cs typeface="Times New Roman" pitchFamily="18" charset="0"/>
              </a:rPr>
              <a:t>Прощение – самая важная теологическая истина адветистской церкви, потому что без прощения мы не можем быть примиренными</a:t>
            </a:r>
            <a:r>
              <a:rPr lang="de-CH" altLang="de-DE" smtClean="0"/>
              <a:t>. (</a:t>
            </a:r>
            <a:r>
              <a:rPr lang="ru-RU" altLang="de-DE" smtClean="0"/>
              <a:t>Дик Тиббитс</a:t>
            </a:r>
            <a:r>
              <a:rPr lang="de-CH" altLang="de-DE" smtClean="0"/>
              <a:t>). </a:t>
            </a:r>
            <a:r>
              <a:rPr lang="ru-RU" altLang="de-DE" smtClean="0"/>
              <a:t>Это также можно сформулировать глядя с широкого контекста: прощение/примирение-это центральная  весть христианства.</a:t>
            </a:r>
            <a:endParaRPr lang="de-DE" alt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6" Type="http://schemas.openxmlformats.org/officeDocument/2006/relationships/image" Target="../media/image3.jpeg"/><Relationship Id="rId1" Type="http://schemas.openxmlformats.org/officeDocument/2006/relationships/vmlDrawing" Target="../drawings/vmlDrawing2.vml"/><Relationship Id="rId2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3440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5434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2439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10445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405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6 Rectángulo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5" name="7 Rectángulo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6" name="8 Rectángulo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57B46-F94F-4897-A74B-B3C07319F2AA}" type="slidenum">
              <a:rPr lang="es-MX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MX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115100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s-ES"/>
              <a:t>Haga clic para modificar el estilo de texto del patrón</a:t>
            </a:r>
            <a:endParaRPr lang="es-MX"/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6 Rectángulo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5" name="7 Rectángulo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6" name="8 Rectángulo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D0AE4-6154-4832-8193-C3DA78375D7C}" type="slidenum">
              <a:rPr lang="es-MX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MX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38500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  <a:endParaRPr lang="es-MX"/>
          </a:p>
        </p:txBody>
      </p:sp>
      <p:sp>
        <p:nvSpPr>
          <p:cNvPr id="4" name="6 Rectángulo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5" name="7 Rectángulo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6" name="8 Rectángulo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0D617-F586-42FE-93EF-81926DA8BD4E}" type="slidenum">
              <a:rPr lang="es-MX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MX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345472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  <a:endParaRPr lang="es-MX"/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  <a:endParaRPr lang="es-MX"/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3 Rectángulo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6" name="4 Rectángulo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7" name="8 Rectángulo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3DD74-AC83-486F-82CA-E7FD5A20AFFE}" type="slidenum">
              <a:rPr lang="es-MX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MX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576924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  <a:endParaRPr lang="es-MX"/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  <a:endParaRPr lang="es-MX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  <a:endParaRPr lang="es-MX"/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3 Rectángulo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8" name="4 Rectángulo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9" name="8 Rectángulo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0263-EF02-49D5-B19A-5949C5199B69}" type="slidenum">
              <a:rPr lang="es-MX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MX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91782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3 Rectángulo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4" name="4 Rectángulo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5" name="8 Rectángulo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C6F2E-843A-43A7-A8B0-B0B1C29DC31E}" type="slidenum">
              <a:rPr lang="es-MX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MX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32981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40722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Rectángulo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3" name="4 Rectángulo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4" name="8 Rectángulo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5EDF8-C0F1-4A13-8570-F38B157D030B}" type="slidenum">
              <a:rPr lang="es-MX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MX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879077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  <a:endParaRPr lang="es-MX"/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  <a:endParaRPr lang="es-MX"/>
          </a:p>
        </p:txBody>
      </p:sp>
      <p:sp>
        <p:nvSpPr>
          <p:cNvPr id="5" name="3 Rectángulo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6" name="4 Rectángulo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7" name="8 Rectángulo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69C1B-5C43-4BED-AF1F-4BAC25E055B3}" type="slidenum">
              <a:rPr lang="es-MX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MX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532504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  <a:endParaRPr lang="es-MX"/>
          </a:p>
        </p:txBody>
      </p:sp>
      <p:sp>
        <p:nvSpPr>
          <p:cNvPr id="5" name="3 Rectángulo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6" name="4 Rectángulo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7" name="8 Rectángulo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C1A2D-F8DE-46F5-90BF-DD523FA4CEE3}" type="slidenum">
              <a:rPr lang="es-MX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MX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288727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s-ES"/>
              <a:t>Haga clic para modificar el estilo de texto del patrón</a:t>
            </a:r>
            <a:endParaRPr lang="es-MX"/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6 Rectángulo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5" name="7 Rectángulo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>
              <a:solidFill>
                <a:srgbClr val="000000"/>
              </a:solidFill>
            </a:endParaRPr>
          </a:p>
        </p:txBody>
      </p:sp>
      <p:sp>
        <p:nvSpPr>
          <p:cNvPr id="6" name="8 Rectángulo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37989-F6BC-4F9D-8E3B-6DD1DAC3596E}" type="slidenum">
              <a:rPr lang="es-MX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MX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030844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998754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6125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53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7"/>
          <p:cNvGraphicFramePr>
            <a:graphicFrameLocks noChangeAspect="1"/>
          </p:cNvGraphicFramePr>
          <p:nvPr userDrawn="1"/>
        </p:nvGraphicFramePr>
        <p:xfrm>
          <a:off x="0" y="-26988"/>
          <a:ext cx="9180513" cy="860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28" name="Image" r:id="rId3" imgW="10260317" imgH="964739" progId="Photoshop.Image.7">
                  <p:embed/>
                </p:oleObj>
              </mc:Choice>
              <mc:Fallback>
                <p:oleObj name="Image" r:id="rId3" imgW="10260317" imgH="964739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80513" cy="8604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9" descr="gold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242050"/>
            <a:ext cx="4508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11863" y="6453188"/>
            <a:ext cx="18002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rgbClr val="000099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000099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defRPr/>
            </a:pPr>
            <a:r>
              <a:rPr lang="de-DE" sz="1200" smtClean="0">
                <a:solidFill>
                  <a:schemeClr val="tx1"/>
                </a:solidFill>
              </a:rPr>
              <a:t>     </a:t>
            </a:r>
          </a:p>
        </p:txBody>
      </p:sp>
      <p:sp>
        <p:nvSpPr>
          <p:cNvPr id="6" name="Text Box 15"/>
          <p:cNvSpPr txBox="1">
            <a:spLocks noChangeArrowheads="1"/>
          </p:cNvSpPr>
          <p:nvPr userDrawn="1"/>
        </p:nvSpPr>
        <p:spPr bwMode="auto">
          <a:xfrm>
            <a:off x="6011863" y="6453188"/>
            <a:ext cx="18002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rgbClr val="000099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000099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defRPr/>
            </a:pPr>
            <a:r>
              <a:rPr lang="de-DE" sz="1200" smtClean="0">
                <a:solidFill>
                  <a:schemeClr val="tx1"/>
                </a:solidFill>
              </a:rPr>
              <a:t>          </a:t>
            </a:r>
          </a:p>
        </p:txBody>
      </p:sp>
      <p:sp>
        <p:nvSpPr>
          <p:cNvPr id="7" name="Text Box 17"/>
          <p:cNvSpPr txBox="1">
            <a:spLocks noChangeArrowheads="1"/>
          </p:cNvSpPr>
          <p:nvPr userDrawn="1"/>
        </p:nvSpPr>
        <p:spPr bwMode="auto">
          <a:xfrm>
            <a:off x="6011863" y="6453188"/>
            <a:ext cx="18002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rgbClr val="000099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000099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sz="1200" smtClean="0">
                <a:solidFill>
                  <a:schemeClr val="tx1"/>
                </a:solidFill>
              </a:rPr>
              <a:t>              </a:t>
            </a:r>
            <a:endParaRPr lang="de-DE" smtClean="0"/>
          </a:p>
        </p:txBody>
      </p:sp>
      <p:pic>
        <p:nvPicPr>
          <p:cNvPr id="8" name="Picture 3" descr="C:\Users\Ruedi\Documents\Eigene Dateien Ruedi alt\Eigene Bilder\LLG\LLG_Gras LOGO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497513"/>
            <a:ext cx="9398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Ruedi\Documents\Eigene Dateien Ruedi alt\Eigene Bilder\LLG\LLG_Gras LOGO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497513"/>
            <a:ext cx="9398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1791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327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238336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0814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vmlDrawing" Target="../drawings/vmlDrawing1.vml"/><Relationship Id="rId16" Type="http://schemas.openxmlformats.org/officeDocument/2006/relationships/oleObject" Target="../embeddings/oleObject1.bin"/><Relationship Id="rId17" Type="http://schemas.openxmlformats.org/officeDocument/2006/relationships/image" Target="../media/image1.png"/><Relationship Id="rId18" Type="http://schemas.openxmlformats.org/officeDocument/2006/relationships/image" Target="../media/image2.jpeg"/><Relationship Id="rId19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Relationship Id="rId11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7"/>
          <p:cNvGraphicFramePr>
            <a:graphicFrameLocks noChangeAspect="1"/>
          </p:cNvGraphicFramePr>
          <p:nvPr userDrawn="1"/>
        </p:nvGraphicFramePr>
        <p:xfrm>
          <a:off x="0" y="-26988"/>
          <a:ext cx="9180513" cy="860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Image" r:id="rId16" imgW="10260317" imgH="964739" progId="Photoshop.Image.7">
                  <p:embed/>
                </p:oleObj>
              </mc:Choice>
              <mc:Fallback>
                <p:oleObj name="Image" r:id="rId16" imgW="10260317" imgH="964739" progId="Photoshop.Image.7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6988"/>
                        <a:ext cx="9180513" cy="8604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9" descr="gold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242050"/>
            <a:ext cx="4508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030" name="Text Box 13"/>
          <p:cNvSpPr txBox="1">
            <a:spLocks noChangeArrowheads="1"/>
          </p:cNvSpPr>
          <p:nvPr userDrawn="1"/>
        </p:nvSpPr>
        <p:spPr bwMode="auto">
          <a:xfrm>
            <a:off x="6011863" y="6453188"/>
            <a:ext cx="18002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rgbClr val="000099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000099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defRPr/>
            </a:pPr>
            <a:r>
              <a:rPr lang="de-DE" sz="1200" smtClean="0">
                <a:solidFill>
                  <a:schemeClr val="tx1"/>
                </a:solidFill>
              </a:rPr>
              <a:t>     </a:t>
            </a:r>
          </a:p>
        </p:txBody>
      </p:sp>
      <p:sp>
        <p:nvSpPr>
          <p:cNvPr id="1031" name="Text Box 15"/>
          <p:cNvSpPr txBox="1">
            <a:spLocks noChangeArrowheads="1"/>
          </p:cNvSpPr>
          <p:nvPr userDrawn="1"/>
        </p:nvSpPr>
        <p:spPr bwMode="auto">
          <a:xfrm>
            <a:off x="6011863" y="6453188"/>
            <a:ext cx="18002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rgbClr val="000099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000099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defRPr/>
            </a:pPr>
            <a:r>
              <a:rPr lang="de-DE" sz="1200" smtClean="0">
                <a:solidFill>
                  <a:schemeClr val="tx1"/>
                </a:solidFill>
              </a:rPr>
              <a:t>          </a:t>
            </a: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6011863" y="6453188"/>
            <a:ext cx="18002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rgbClr val="000099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000099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000099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rgbClr val="000099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sz="1200" smtClean="0">
                <a:solidFill>
                  <a:schemeClr val="tx1"/>
                </a:solidFill>
              </a:rPr>
              <a:t>              </a:t>
            </a:r>
            <a:endParaRPr lang="de-DE" smtClean="0"/>
          </a:p>
        </p:txBody>
      </p:sp>
      <p:pic>
        <p:nvPicPr>
          <p:cNvPr id="1033" name="Picture 3" descr="C:\Users\Ruedi\Documents\Eigene Dateien Ruedi alt\Eigene Bilder\LLG\LLG_Gras LOGO.jpg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497513"/>
            <a:ext cx="9398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  <p:sldLayoutId id="2147483959" r:id="rId3"/>
    <p:sldLayoutId id="2147483960" r:id="rId4"/>
    <p:sldLayoutId id="2147483961" r:id="rId5"/>
    <p:sldLayoutId id="2147483969" r:id="rId6"/>
    <p:sldLayoutId id="2147483962" r:id="rId7"/>
    <p:sldLayoutId id="2147483963" r:id="rId8"/>
    <p:sldLayoutId id="2147483964" r:id="rId9"/>
    <p:sldLayoutId id="2147483965" r:id="rId10"/>
    <p:sldLayoutId id="2147483966" r:id="rId11"/>
    <p:sldLayoutId id="2147483967" r:id="rId12"/>
    <p:sldLayoutId id="2147483968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66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66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66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66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025 Rectángulo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1026 Rectángulo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1027 Rectángulo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1" hangingPunct="1"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1028 Rectángulo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1" hangingPunct="1"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1029 Rectángulo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1" hangingPunct="1">
              <a:defRPr/>
            </a:pPr>
            <a:fld id="{DC208300-93CD-43C5-BB1B-A6B1B25A57BE}" type="slidenum">
              <a:rPr lang="es-MX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91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</p:sldLayoutIdLst>
  <p:transition xmlns:p14="http://schemas.microsoft.com/office/powerpoint/2010/main">
    <p:fade/>
  </p:transition>
  <p:txStyles>
    <p:titleStyle>
      <a:lvl1pPr marL="342900" indent="-342900" algn="ctr" defTabSz="-138731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marL="342900" indent="-342900" algn="ctr" defTabSz="-138731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2pPr>
      <a:lvl3pPr marL="342900" indent="-342900" algn="ctr" defTabSz="-138731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3pPr>
      <a:lvl4pPr marL="342900" indent="-342900" algn="ctr" defTabSz="-138731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4pPr>
      <a:lvl5pPr marL="342900" indent="-342900" algn="ctr" defTabSz="-138731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</a:defRPr>
      </a:lvl5pPr>
      <a:lvl6pPr marL="4572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6pPr>
      <a:lvl7pPr marL="9144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7pPr>
      <a:lvl8pPr marL="13716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8pPr>
      <a:lvl9pPr marL="18288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9pPr>
    </p:titleStyle>
    <p:bodyStyle>
      <a:lvl1pPr marL="342900" indent="-342900" algn="l" defTabSz="-13873163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-13873163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defTabSz="-13873163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defTabSz="-13873163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defTabSz="-13873163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0" fontAlgn="base" hangingPunct="0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0" fontAlgn="base" hangingPunct="0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0" fontAlgn="base" hangingPunct="0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0" fontAlgn="base" hangingPunct="0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0" fontAlgn="base" hangingPunct="0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0" fontAlgn="base" hangingPunct="0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0" fontAlgn="base" hangingPunct="0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0" fontAlgn="base" hangingPunct="0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0" fontAlgn="base" hangingPunct="0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4" Type="http://schemas.openxmlformats.org/officeDocument/2006/relationships/image" Target="../media/image7.jpeg"/><Relationship Id="rId5" Type="http://schemas.openxmlformats.org/officeDocument/2006/relationships/oleObject" Target="../embeddings/oleObject6.bin"/><Relationship Id="rId6" Type="http://schemas.openxmlformats.org/officeDocument/2006/relationships/image" Target="../media/image21.w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2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3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32.jpeg"/><Relationship Id="rId5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9.jpeg"/><Relationship Id="rId5" Type="http://schemas.openxmlformats.org/officeDocument/2006/relationships/image" Target="../media/image12.jpeg"/><Relationship Id="rId6" Type="http://schemas.openxmlformats.org/officeDocument/2006/relationships/oleObject" Target="../embeddings/oleObject3.bin"/><Relationship Id="rId7" Type="http://schemas.openxmlformats.org/officeDocument/2006/relationships/image" Target="../media/image11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image" Target="../media/image9.jpeg"/><Relationship Id="rId5" Type="http://schemas.openxmlformats.org/officeDocument/2006/relationships/image" Target="../media/image12.jpeg"/><Relationship Id="rId6" Type="http://schemas.openxmlformats.org/officeDocument/2006/relationships/oleObject" Target="../embeddings/oleObject4.bin"/><Relationship Id="rId7" Type="http://schemas.openxmlformats.org/officeDocument/2006/relationships/image" Target="../media/image11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9.jpeg"/><Relationship Id="rId5" Type="http://schemas.openxmlformats.org/officeDocument/2006/relationships/oleObject" Target="../embeddings/oleObject5.bin"/><Relationship Id="rId6" Type="http://schemas.openxmlformats.org/officeDocument/2006/relationships/image" Target="../media/image13.w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5" descr="PH02412K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628775"/>
            <a:ext cx="6624637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269" name="Picture 4" descr="PH02412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841875"/>
            <a:ext cx="180022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0" name="Picture 2" descr="D:\Reklama\ОтделЗдоровья\мих\222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16001" cy="69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62940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82296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</a:rPr>
              <a:t>От «должен» к  «можешь»</a:t>
            </a:r>
            <a:endParaRPr lang="de-CH" dirty="0" smtClean="0">
              <a:solidFill>
                <a:srgbClr val="CC0000"/>
              </a:solidFill>
            </a:endParaRPr>
          </a:p>
        </p:txBody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060847"/>
            <a:ext cx="7633344" cy="4031977"/>
          </a:xfrm>
        </p:spPr>
        <p:txBody>
          <a:bodyPr/>
          <a:lstStyle/>
          <a:p>
            <a:pPr eaLnBrk="1" hangingPunct="1"/>
            <a:r>
              <a:rPr lang="ru-RU" altLang="de-DE" dirty="0" smtClean="0">
                <a:solidFill>
                  <a:srgbClr val="000099"/>
                </a:solidFill>
              </a:rPr>
              <a:t>Все религии мира учат, что мы должны прощать.</a:t>
            </a:r>
            <a:endParaRPr lang="de-DE" altLang="de-DE" dirty="0" smtClean="0">
              <a:solidFill>
                <a:srgbClr val="000099"/>
              </a:solidFill>
            </a:endParaRPr>
          </a:p>
          <a:p>
            <a:pPr eaLnBrk="1" hangingPunct="1"/>
            <a:r>
              <a:rPr lang="ru-RU" altLang="de-DE" dirty="0" smtClean="0">
                <a:solidFill>
                  <a:srgbClr val="000099"/>
                </a:solidFill>
              </a:rPr>
              <a:t>Но никто не учит, как это можно сделать.</a:t>
            </a:r>
            <a:endParaRPr lang="de-DE" altLang="de-DE" dirty="0" smtClean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053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72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82296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</a:rPr>
              <a:t>Хорошая новость</a:t>
            </a:r>
            <a:endParaRPr lang="de-CH" dirty="0" smtClean="0">
              <a:solidFill>
                <a:srgbClr val="CC0000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817092"/>
            <a:ext cx="4608512" cy="3340100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altLang="de-DE" sz="4800" dirty="0" smtClean="0">
                <a:solidFill>
                  <a:srgbClr val="000099"/>
                </a:solidFill>
              </a:rPr>
              <a:t>Прощению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altLang="de-DE" sz="4800" dirty="0" smtClean="0">
                <a:solidFill>
                  <a:srgbClr val="000099"/>
                </a:solidFill>
              </a:rPr>
              <a:t>можно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altLang="de-DE" sz="4800" dirty="0" smtClean="0">
                <a:solidFill>
                  <a:srgbClr val="000099"/>
                </a:solidFill>
              </a:rPr>
              <a:t>научиться!</a:t>
            </a:r>
            <a:endParaRPr lang="de-DE" altLang="de-DE" sz="4800" dirty="0" smtClean="0">
              <a:solidFill>
                <a:srgbClr val="000099"/>
              </a:solidFill>
            </a:endParaRPr>
          </a:p>
        </p:txBody>
      </p:sp>
      <p:pic>
        <p:nvPicPr>
          <p:cNvPr id="28676" name="Picture 4" descr="Br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599" y="1700212"/>
            <a:ext cx="2954380" cy="302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640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680"/>
            <a:ext cx="9136427" cy="685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630237"/>
            <a:ext cx="82296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</a:rPr>
              <a:t>Прощение – это не…</a:t>
            </a:r>
            <a:endParaRPr lang="de-DE" u="sng" dirty="0" smtClean="0">
              <a:solidFill>
                <a:srgbClr val="CC0000"/>
              </a:solidFill>
            </a:endParaRPr>
          </a:p>
        </p:txBody>
      </p:sp>
      <p:sp>
        <p:nvSpPr>
          <p:cNvPr id="78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641850"/>
          </a:xfrm>
        </p:spPr>
        <p:txBody>
          <a:bodyPr/>
          <a:lstStyle/>
          <a:p>
            <a:pPr eaLnBrk="1" hangingPunct="1"/>
            <a:r>
              <a:rPr lang="ru-RU" altLang="de-DE" dirty="0" smtClean="0">
                <a:solidFill>
                  <a:srgbClr val="000099"/>
                </a:solidFill>
              </a:rPr>
              <a:t>Чем можно заменить прощение</a:t>
            </a:r>
            <a:r>
              <a:rPr lang="de-DE" altLang="de-DE" dirty="0" smtClean="0">
                <a:solidFill>
                  <a:srgbClr val="000099"/>
                </a:solidFill>
              </a:rPr>
              <a:t>?</a:t>
            </a:r>
          </a:p>
          <a:p>
            <a:pPr eaLnBrk="1" hangingPunct="1">
              <a:buFontTx/>
              <a:buNone/>
            </a:pPr>
            <a:endParaRPr lang="de-DE" altLang="de-DE" dirty="0" smtClean="0">
              <a:solidFill>
                <a:srgbClr val="000099"/>
              </a:solidFill>
            </a:endParaRPr>
          </a:p>
          <a:p>
            <a:pPr eaLnBrk="1" hangingPunct="1"/>
            <a:r>
              <a:rPr lang="ru-RU" altLang="de-DE" dirty="0" smtClean="0">
                <a:solidFill>
                  <a:srgbClr val="000099"/>
                </a:solidFill>
              </a:rPr>
              <a:t>Какие неправильные понятия прощения, делают его для людей сложным? </a:t>
            </a:r>
            <a:endParaRPr lang="de-DE" altLang="de-DE" dirty="0" smtClean="0">
              <a:solidFill>
                <a:srgbClr val="000099"/>
              </a:solidFill>
            </a:endParaRPr>
          </a:p>
        </p:txBody>
      </p:sp>
      <p:pic>
        <p:nvPicPr>
          <p:cNvPr id="30724" name="Picture 4" descr="RECYC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055" y="1484784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152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13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53" y="-11665"/>
            <a:ext cx="9159553" cy="686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53802"/>
            <a:ext cx="8229600" cy="54295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</a:rPr>
              <a:t>Прощение-это не просто</a:t>
            </a:r>
            <a:r>
              <a:rPr lang="de-CH" dirty="0" smtClean="0">
                <a:solidFill>
                  <a:srgbClr val="CC0000"/>
                </a:solidFill>
              </a:rPr>
              <a:t>:</a:t>
            </a:r>
            <a:endParaRPr lang="de-DE" dirty="0" smtClean="0">
              <a:solidFill>
                <a:srgbClr val="CC0000"/>
              </a:solidFill>
            </a:endParaRPr>
          </a:p>
        </p:txBody>
      </p:sp>
      <p:sp>
        <p:nvSpPr>
          <p:cNvPr id="785411" name="Rectangle 3"/>
          <p:cNvSpPr>
            <a:spLocks noChangeArrowheads="1"/>
          </p:cNvSpPr>
          <p:nvPr/>
        </p:nvSpPr>
        <p:spPr bwMode="auto">
          <a:xfrm>
            <a:off x="673224" y="1268760"/>
            <a:ext cx="3826768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altLang="de-DE" sz="2400" b="1" dirty="0" smtClean="0">
                <a:solidFill>
                  <a:srgbClr val="000066"/>
                </a:solidFill>
              </a:rPr>
              <a:t>Забывание</a:t>
            </a:r>
            <a:endParaRPr lang="de-DE" altLang="de-DE" sz="2400" b="1" dirty="0">
              <a:solidFill>
                <a:srgbClr val="000066"/>
              </a:solidFill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spcAft>
                <a:spcPts val="500"/>
              </a:spcAft>
            </a:pPr>
            <a:r>
              <a:rPr lang="de-DE" altLang="de-DE" sz="2400" dirty="0">
                <a:solidFill>
                  <a:srgbClr val="006600"/>
                </a:solidFill>
              </a:rPr>
              <a:t>	</a:t>
            </a:r>
            <a:r>
              <a:rPr lang="ru-RU" sz="2400" dirty="0">
                <a:solidFill>
                  <a:srgbClr val="006600"/>
                </a:solidFill>
              </a:rPr>
              <a:t>Вы забываете только то, что для вас неважно.</a:t>
            </a:r>
            <a:r>
              <a:rPr lang="de-DE" altLang="de-DE" sz="2400" dirty="0">
                <a:solidFill>
                  <a:srgbClr val="006600"/>
                </a:solidFill>
              </a:rPr>
              <a:t>	</a:t>
            </a:r>
          </a:p>
          <a:p>
            <a:pPr marL="457200" indent="-457200"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altLang="de-DE" sz="2400" b="1" dirty="0" smtClean="0">
                <a:solidFill>
                  <a:srgbClr val="000066"/>
                </a:solidFill>
              </a:rPr>
              <a:t>Извинение</a:t>
            </a:r>
            <a:r>
              <a:rPr lang="ru-RU" altLang="de-DE" sz="2400" dirty="0" smtClean="0">
                <a:solidFill>
                  <a:srgbClr val="000066"/>
                </a:solidFill>
              </a:rPr>
              <a:t> </a:t>
            </a:r>
            <a:r>
              <a:rPr lang="de-DE" altLang="de-DE" sz="2400" dirty="0" smtClean="0">
                <a:solidFill>
                  <a:srgbClr val="000066"/>
                </a:solidFill>
              </a:rPr>
              <a:t> </a:t>
            </a:r>
            <a:endParaRPr lang="ru-RU" altLang="de-DE" sz="2400" dirty="0">
              <a:solidFill>
                <a:srgbClr val="000066"/>
              </a:solidFill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30000"/>
              </a:spcBef>
              <a:spcAft>
                <a:spcPts val="500"/>
              </a:spcAft>
            </a:pPr>
            <a:r>
              <a:rPr lang="ru-RU" sz="2400" dirty="0">
                <a:solidFill>
                  <a:srgbClr val="006600"/>
                </a:solidFill>
              </a:rPr>
              <a:t>   Вы не </a:t>
            </a:r>
            <a:r>
              <a:rPr lang="ru-RU" sz="2400" dirty="0" smtClean="0">
                <a:solidFill>
                  <a:srgbClr val="006600"/>
                </a:solidFill>
              </a:rPr>
              <a:t>позволите     </a:t>
            </a:r>
            <a:r>
              <a:rPr lang="ru-RU" sz="2400" dirty="0">
                <a:solidFill>
                  <a:srgbClr val="006600"/>
                </a:solidFill>
              </a:rPr>
              <a:t>этому </a:t>
            </a:r>
            <a:r>
              <a:rPr lang="ru-RU" sz="2400" dirty="0" smtClean="0">
                <a:solidFill>
                  <a:srgbClr val="006600"/>
                </a:solidFill>
              </a:rPr>
              <a:t>повториться снова</a:t>
            </a:r>
            <a:r>
              <a:rPr lang="ru-RU" sz="2400" dirty="0">
                <a:solidFill>
                  <a:srgbClr val="006600"/>
                </a:solidFill>
              </a:rPr>
              <a:t>.</a:t>
            </a:r>
            <a:endParaRPr lang="de-DE" altLang="de-DE" sz="2400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</a:pPr>
            <a:r>
              <a:rPr lang="ru-RU" altLang="de-DE" sz="2400" b="1" dirty="0" smtClean="0">
                <a:solidFill>
                  <a:srgbClr val="000066"/>
                </a:solidFill>
              </a:rPr>
              <a:t/>
            </a:r>
            <a:br>
              <a:rPr lang="ru-RU" altLang="de-DE" sz="2400" b="1" dirty="0" smtClean="0">
                <a:solidFill>
                  <a:srgbClr val="000066"/>
                </a:solidFill>
              </a:rPr>
            </a:br>
            <a:r>
              <a:rPr lang="ru-RU" altLang="de-DE" sz="2400" b="1" dirty="0" smtClean="0">
                <a:solidFill>
                  <a:srgbClr val="000066"/>
                </a:solidFill>
              </a:rPr>
              <a:t>         •      Отрицание</a:t>
            </a:r>
            <a:endParaRPr lang="de-DE" altLang="de-DE" sz="2400" dirty="0">
              <a:solidFill>
                <a:srgbClr val="CC3300"/>
              </a:solidFill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</a:pPr>
            <a:r>
              <a:rPr lang="de-DE" altLang="de-DE" sz="2400" dirty="0">
                <a:solidFill>
                  <a:srgbClr val="006600"/>
                </a:solidFill>
              </a:rPr>
              <a:t>	</a:t>
            </a:r>
            <a:r>
              <a:rPr lang="ru-RU" altLang="de-DE" sz="2400" dirty="0" smtClean="0">
                <a:solidFill>
                  <a:srgbClr val="006600"/>
                </a:solidFill>
              </a:rPr>
              <a:t>     </a:t>
            </a:r>
            <a:r>
              <a:rPr lang="ru-RU" sz="2400" dirty="0" smtClean="0">
                <a:solidFill>
                  <a:srgbClr val="006600"/>
                </a:solidFill>
              </a:rPr>
              <a:t>Вы </a:t>
            </a:r>
            <a:r>
              <a:rPr lang="ru-RU" sz="2400" dirty="0">
                <a:solidFill>
                  <a:srgbClr val="006600"/>
                </a:solidFill>
              </a:rPr>
              <a:t>не хотите </a:t>
            </a:r>
            <a:r>
              <a:rPr lang="ru-RU" sz="2400" dirty="0" smtClean="0">
                <a:solidFill>
                  <a:srgbClr val="006600"/>
                </a:solidFill>
              </a:rPr>
              <a:t/>
            </a:r>
            <a:br>
              <a:rPr lang="ru-RU" sz="2400" dirty="0" smtClean="0">
                <a:solidFill>
                  <a:srgbClr val="006600"/>
                </a:solidFill>
              </a:rPr>
            </a:br>
            <a:r>
              <a:rPr lang="ru-RU" sz="2400" dirty="0" smtClean="0">
                <a:solidFill>
                  <a:srgbClr val="006600"/>
                </a:solidFill>
              </a:rPr>
              <a:t>     ощущать </a:t>
            </a:r>
            <a:r>
              <a:rPr lang="ru-RU" sz="2400" dirty="0">
                <a:solidFill>
                  <a:srgbClr val="006600"/>
                </a:solidFill>
              </a:rPr>
              <a:t>боль </a:t>
            </a:r>
            <a:r>
              <a:rPr lang="ru-RU" sz="2400" dirty="0" smtClean="0">
                <a:solidFill>
                  <a:srgbClr val="006600"/>
                </a:solidFill>
              </a:rPr>
              <a:t/>
            </a:r>
            <a:br>
              <a:rPr lang="ru-RU" sz="2400" dirty="0" smtClean="0">
                <a:solidFill>
                  <a:srgbClr val="006600"/>
                </a:solidFill>
              </a:rPr>
            </a:br>
            <a:r>
              <a:rPr lang="ru-RU" sz="2400" dirty="0" smtClean="0">
                <a:solidFill>
                  <a:srgbClr val="006600"/>
                </a:solidFill>
              </a:rPr>
              <a:t>     несправедливости</a:t>
            </a:r>
            <a:r>
              <a:rPr lang="ru-RU" sz="2400" dirty="0">
                <a:solidFill>
                  <a:srgbClr val="006600"/>
                </a:solidFill>
              </a:rPr>
              <a:t>.</a:t>
            </a:r>
            <a:endParaRPr lang="de-DE" altLang="de-DE" sz="2400" dirty="0">
              <a:solidFill>
                <a:srgbClr val="006600"/>
              </a:solidFill>
            </a:endParaRPr>
          </a:p>
        </p:txBody>
      </p:sp>
      <p:sp>
        <p:nvSpPr>
          <p:cNvPr id="785412" name="Rectangle 4"/>
          <p:cNvSpPr>
            <a:spLocks noChangeArrowheads="1"/>
          </p:cNvSpPr>
          <p:nvPr/>
        </p:nvSpPr>
        <p:spPr bwMode="auto">
          <a:xfrm>
            <a:off x="4427984" y="792088"/>
            <a:ext cx="4536381" cy="62373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buFontTx/>
              <a:buChar char="•"/>
              <a:defRPr/>
            </a:pPr>
            <a:endParaRPr lang="ru-RU" sz="2400" dirty="0" smtClean="0">
              <a:solidFill>
                <a:srgbClr val="000066"/>
              </a:solidFill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buFontTx/>
              <a:buChar char="•"/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Потакание </a:t>
            </a:r>
          </a:p>
          <a:p>
            <a:pPr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defRPr/>
            </a:pPr>
            <a:r>
              <a:rPr lang="ru-RU" sz="2400" dirty="0">
                <a:solidFill>
                  <a:srgbClr val="006600"/>
                </a:solidFill>
                <a:latin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6600"/>
                </a:solidFill>
                <a:latin typeface="Arial" panose="020B0604020202020204" pitchFamily="34" charset="0"/>
              </a:rPr>
              <a:t>   От </a:t>
            </a:r>
            <a:r>
              <a:rPr lang="ru-RU" sz="2400" dirty="0">
                <a:solidFill>
                  <a:srgbClr val="006600"/>
                </a:solidFill>
                <a:latin typeface="Arial" panose="020B0604020202020204" pitchFamily="34" charset="0"/>
              </a:rPr>
              <a:t>плохого не </a:t>
            </a:r>
            <a:r>
              <a:rPr lang="ru-RU" sz="2400" dirty="0" smtClean="0">
                <a:solidFill>
                  <a:srgbClr val="006600"/>
                </a:solidFill>
                <a:latin typeface="Arial" panose="020B0604020202020204" pitchFamily="34" charset="0"/>
              </a:rPr>
              <a:t>ждите   	хорошего</a:t>
            </a:r>
            <a:r>
              <a:rPr lang="ru-RU" sz="2400" dirty="0">
                <a:solidFill>
                  <a:srgbClr val="006600"/>
                </a:solidFill>
                <a:latin typeface="Arial" panose="020B0604020202020204" pitchFamily="34" charset="0"/>
              </a:rPr>
              <a:t>.</a:t>
            </a:r>
            <a:endParaRPr lang="de-DE" sz="2400" dirty="0">
              <a:solidFill>
                <a:srgbClr val="006600"/>
              </a:solidFill>
            </a:endParaRPr>
          </a:p>
          <a:p>
            <a:pPr marL="457200" indent="-457200"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Помилование </a:t>
            </a:r>
            <a:r>
              <a:rPr lang="ru-RU" sz="2400" dirty="0" smtClean="0">
                <a:solidFill>
                  <a:srgbClr val="000066"/>
                </a:solidFill>
              </a:rPr>
              <a:t> </a:t>
            </a:r>
            <a:endParaRPr lang="ru-RU" sz="2400" dirty="0">
              <a:solidFill>
                <a:srgbClr val="000066"/>
              </a:solidFill>
            </a:endParaRPr>
          </a:p>
          <a:p>
            <a:pPr marL="342900" indent="-342900" algn="just"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defRPr/>
            </a:pPr>
            <a:r>
              <a:rPr lang="ru-RU" sz="2400" dirty="0">
                <a:solidFill>
                  <a:srgbClr val="006600"/>
                </a:solidFill>
                <a:latin typeface="Arial" panose="020B0604020202020204" pitchFamily="34" charset="0"/>
              </a:rPr>
              <a:t>    Все действия имеют </a:t>
            </a:r>
            <a:r>
              <a:rPr lang="ru-RU" sz="2400" dirty="0" smtClean="0">
                <a:solidFill>
                  <a:srgbClr val="006600"/>
                </a:solidFill>
                <a:latin typeface="Arial" panose="020B0604020202020204" pitchFamily="34" charset="0"/>
              </a:rPr>
              <a:t>последствия. Помилование предполагает </a:t>
            </a:r>
            <a:r>
              <a:rPr lang="ru-RU" sz="2400" dirty="0">
                <a:solidFill>
                  <a:srgbClr val="006600"/>
                </a:solidFill>
                <a:latin typeface="Arial" panose="020B0604020202020204" pitchFamily="34" charset="0"/>
              </a:rPr>
              <a:t>наличие определенных правоотношений.</a:t>
            </a:r>
            <a:endParaRPr lang="ru-RU" sz="2400" dirty="0" smtClean="0">
              <a:solidFill>
                <a:srgbClr val="006600"/>
              </a:solidFill>
            </a:endParaRPr>
          </a:p>
          <a:p>
            <a:pPr marL="457200" indent="-457200"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Примирение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defRPr/>
            </a:pPr>
            <a:r>
              <a:rPr lang="ru-RU" sz="2400" dirty="0" smtClean="0">
                <a:solidFill>
                  <a:srgbClr val="006600"/>
                </a:solidFill>
                <a:latin typeface="Arial" panose="020B0604020202020204" pitchFamily="34" charset="0"/>
              </a:rPr>
              <a:t>   </a:t>
            </a:r>
            <a:r>
              <a:rPr lang="ru-RU" sz="2400" dirty="0">
                <a:solidFill>
                  <a:srgbClr val="006600"/>
                </a:solidFill>
                <a:latin typeface="Arial" panose="020B0604020202020204" pitchFamily="34" charset="0"/>
              </a:rPr>
              <a:t>Для примирения  необходимо желание     двоих людей.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defRPr/>
            </a:pPr>
            <a:endParaRPr lang="ru-RU" sz="2400" dirty="0">
              <a:solidFill>
                <a:srgbClr val="000066"/>
              </a:solidFill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defRPr/>
            </a:pPr>
            <a:endParaRPr lang="de-DE" sz="2400" dirty="0">
              <a:solidFill>
                <a:srgbClr val="000066"/>
              </a:solidFill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672"/>
              </a:spcBef>
              <a:spcAft>
                <a:spcPts val="600"/>
              </a:spcAft>
              <a:defRPr/>
            </a:pPr>
            <a:r>
              <a:rPr lang="de-DE" sz="2400" dirty="0">
                <a:solidFill>
                  <a:srgbClr val="0066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747692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5411" grpId="0" build="p" autoUpdateAnimBg="0"/>
      <p:bldP spid="785412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57200" y="1955800"/>
            <a:ext cx="8229600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85738" indent="-185738"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de-DE" altLang="de-DE" sz="4400" dirty="0"/>
              <a:t>“</a:t>
            </a:r>
            <a:r>
              <a:rPr lang="ru-RU" altLang="de-DE" sz="4400" dirty="0"/>
              <a:t>Все, что ты называешь </a:t>
            </a:r>
            <a:r>
              <a:rPr lang="ru-RU" altLang="de-DE" sz="4400" dirty="0" smtClean="0"/>
              <a:t>непрощением - это </a:t>
            </a:r>
            <a:r>
              <a:rPr lang="ru-RU" altLang="de-DE" sz="4400" dirty="0"/>
              <a:t>именно то, что я думал, является прощением. </a:t>
            </a:r>
            <a:endParaRPr lang="de-DE" altLang="de-DE" sz="4400" dirty="0"/>
          </a:p>
        </p:txBody>
      </p:sp>
    </p:spTree>
    <p:extLst>
      <p:ext uri="{BB962C8B-B14F-4D97-AF65-F5344CB8AC3E}">
        <p14:creationId xmlns:p14="http://schemas.microsoft.com/office/powerpoint/2010/main" val="193736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74" y="-11981"/>
            <a:ext cx="9159974" cy="686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49213" y="764704"/>
            <a:ext cx="82296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Три вида прощения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789507" name="Text Box 3"/>
          <p:cNvSpPr txBox="1">
            <a:spLocks noChangeArrowheads="1"/>
          </p:cNvSpPr>
          <p:nvPr/>
        </p:nvSpPr>
        <p:spPr bwMode="auto">
          <a:xfrm>
            <a:off x="290513" y="1916113"/>
            <a:ext cx="4273500" cy="1800493"/>
          </a:xfrm>
          <a:prstGeom prst="rect">
            <a:avLst/>
          </a:prstGeom>
          <a:solidFill>
            <a:srgbClr val="FF00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square">
            <a:spAutoFit/>
            <a:flatTx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de-DE" sz="3000" b="1" u="sng" dirty="0" err="1">
                <a:solidFill>
                  <a:schemeClr val="bg1"/>
                </a:solidFill>
              </a:rPr>
              <a:t>Интерперсональное</a:t>
            </a:r>
            <a:endParaRPr lang="de-DE" altLang="de-DE" sz="3000" b="1" u="sng" dirty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de-DE" altLang="de-DE" sz="3000" b="1" dirty="0">
                <a:solidFill>
                  <a:schemeClr val="bg1"/>
                </a:solidFill>
              </a:rPr>
              <a:t>(</a:t>
            </a:r>
            <a:r>
              <a:rPr lang="ru-RU" altLang="de-DE" sz="3000" b="1" dirty="0">
                <a:solidFill>
                  <a:schemeClr val="bg1"/>
                </a:solidFill>
              </a:rPr>
              <a:t>Мы прощаем</a:t>
            </a:r>
            <a:r>
              <a:rPr lang="de-DE" altLang="de-DE" sz="3000" b="1" dirty="0">
                <a:solidFill>
                  <a:schemeClr val="bg1"/>
                </a:solidFill>
              </a:rPr>
              <a:t>)</a:t>
            </a:r>
          </a:p>
          <a:p>
            <a:pPr algn="ctr">
              <a:spcBef>
                <a:spcPct val="50000"/>
              </a:spcBef>
            </a:pPr>
            <a:r>
              <a:rPr lang="ru-RU" altLang="de-DE" sz="2400" dirty="0">
                <a:solidFill>
                  <a:schemeClr val="bg1"/>
                </a:solidFill>
              </a:rPr>
              <a:t>межличностное</a:t>
            </a:r>
            <a:endParaRPr lang="de-DE" altLang="de-DE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89508" name="Text Box 4"/>
          <p:cNvSpPr txBox="1">
            <a:spLocks noChangeArrowheads="1"/>
          </p:cNvSpPr>
          <p:nvPr/>
        </p:nvSpPr>
        <p:spPr bwMode="auto">
          <a:xfrm>
            <a:off x="4770438" y="1916113"/>
            <a:ext cx="4049712" cy="1800493"/>
          </a:xfrm>
          <a:prstGeom prst="rect">
            <a:avLst/>
          </a:prstGeom>
          <a:solidFill>
            <a:srgbClr val="FF00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>
            <a:spAutoFit/>
            <a:flatTx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de-DE" sz="3000" b="1" u="sng" dirty="0" err="1">
                <a:solidFill>
                  <a:schemeClr val="bg1"/>
                </a:solidFill>
              </a:rPr>
              <a:t>Интраперсональное</a:t>
            </a:r>
            <a:endParaRPr lang="de-DE" altLang="de-DE" sz="3000" b="1" dirty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de-DE" altLang="de-DE" sz="3000" b="1" dirty="0">
                <a:solidFill>
                  <a:schemeClr val="bg1"/>
                </a:solidFill>
              </a:rPr>
              <a:t>(</a:t>
            </a:r>
            <a:r>
              <a:rPr lang="ru-RU" altLang="de-DE" sz="3000" b="1" dirty="0">
                <a:solidFill>
                  <a:schemeClr val="bg1"/>
                </a:solidFill>
              </a:rPr>
              <a:t>Я прощаю</a:t>
            </a:r>
            <a:r>
              <a:rPr lang="de-DE" altLang="de-DE" sz="3000" b="1" dirty="0">
                <a:solidFill>
                  <a:schemeClr val="bg1"/>
                </a:solidFill>
              </a:rPr>
              <a:t>)</a:t>
            </a:r>
          </a:p>
          <a:p>
            <a:pPr algn="ctr">
              <a:spcBef>
                <a:spcPct val="50000"/>
              </a:spcBef>
            </a:pPr>
            <a:r>
              <a:rPr lang="ru-RU" altLang="de-DE" sz="2400" dirty="0">
                <a:solidFill>
                  <a:schemeClr val="bg1"/>
                </a:solidFill>
              </a:rPr>
              <a:t>личностное</a:t>
            </a:r>
            <a:endParaRPr lang="de-DE" altLang="de-DE" sz="2400" dirty="0">
              <a:solidFill>
                <a:schemeClr val="bg1"/>
              </a:solidFill>
            </a:endParaRPr>
          </a:p>
        </p:txBody>
      </p:sp>
      <p:sp>
        <p:nvSpPr>
          <p:cNvPr id="789509" name="Text Box 5"/>
          <p:cNvSpPr txBox="1">
            <a:spLocks noChangeArrowheads="1"/>
          </p:cNvSpPr>
          <p:nvPr/>
        </p:nvSpPr>
        <p:spPr bwMode="auto">
          <a:xfrm>
            <a:off x="2123728" y="4293096"/>
            <a:ext cx="5400600" cy="1661993"/>
          </a:xfrm>
          <a:prstGeom prst="rect">
            <a:avLst/>
          </a:prstGeom>
          <a:solidFill>
            <a:srgbClr val="FF00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square">
            <a:spAutoFit/>
            <a:flatTx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de-DE" sz="3000" b="1" u="sng" dirty="0">
                <a:solidFill>
                  <a:schemeClr val="bg1"/>
                </a:solidFill>
              </a:rPr>
              <a:t>Экзистенциальное</a:t>
            </a:r>
            <a:endParaRPr lang="de-DE" altLang="de-DE" sz="3000" b="1" dirty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de-DE" altLang="de-DE" sz="2400" b="1" dirty="0">
                <a:solidFill>
                  <a:schemeClr val="bg1"/>
                </a:solidFill>
              </a:rPr>
              <a:t>(</a:t>
            </a:r>
            <a:r>
              <a:rPr lang="ru-RU" altLang="de-DE" sz="2400" b="1" dirty="0">
                <a:solidFill>
                  <a:schemeClr val="bg1"/>
                </a:solidFill>
              </a:rPr>
              <a:t>Простить Бога или общество</a:t>
            </a:r>
            <a:r>
              <a:rPr lang="de-DE" altLang="de-DE" sz="2400" b="1" dirty="0">
                <a:solidFill>
                  <a:schemeClr val="bg1"/>
                </a:solidFill>
              </a:rPr>
              <a:t>)</a:t>
            </a:r>
          </a:p>
          <a:p>
            <a:pPr algn="ctr">
              <a:spcBef>
                <a:spcPct val="50000"/>
              </a:spcBef>
            </a:pPr>
            <a:r>
              <a:rPr lang="de-DE" altLang="de-DE" sz="2400" dirty="0">
                <a:solidFill>
                  <a:schemeClr val="bg1"/>
                </a:solidFill>
              </a:rPr>
              <a:t>T</a:t>
            </a:r>
            <a:r>
              <a:rPr lang="ru-RU" altLang="de-DE" sz="2400" dirty="0" err="1">
                <a:solidFill>
                  <a:schemeClr val="bg1"/>
                </a:solidFill>
              </a:rPr>
              <a:t>рансцендентальный</a:t>
            </a:r>
            <a:r>
              <a:rPr lang="ru-RU" altLang="de-DE" sz="2400" dirty="0">
                <a:solidFill>
                  <a:schemeClr val="bg1"/>
                </a:solidFill>
              </a:rPr>
              <a:t> уровень</a:t>
            </a:r>
            <a:endParaRPr lang="de-DE" altLang="de-DE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330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8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8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8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9507" grpId="0" animBg="1" autoUpdateAnimBg="0"/>
      <p:bldP spid="789508" grpId="0" animBg="1" autoUpdateAnimBg="0"/>
      <p:bldP spid="789509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79376"/>
            <a:ext cx="9249833" cy="693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1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6222" y="692150"/>
            <a:ext cx="7502202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err="1" smtClean="0">
                <a:solidFill>
                  <a:srgbClr val="CC0000"/>
                </a:solidFill>
                <a:effectLst/>
              </a:rPr>
              <a:t>Интерперсональное</a:t>
            </a:r>
            <a:r>
              <a:rPr lang="ru-RU" dirty="0" smtClean="0">
                <a:solidFill>
                  <a:srgbClr val="CC0000"/>
                </a:solidFill>
                <a:effectLst/>
              </a:rPr>
              <a:t> прощение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791555" name="Text Box 3"/>
          <p:cNvSpPr txBox="1">
            <a:spLocks noChangeArrowheads="1"/>
          </p:cNvSpPr>
          <p:nvPr/>
        </p:nvSpPr>
        <p:spPr bwMode="auto">
          <a:xfrm>
            <a:off x="179387" y="4543201"/>
            <a:ext cx="4105275" cy="126206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  <a:extLst/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bg1"/>
                </a:solidFill>
              </a:rPr>
              <a:t>Признании своей вины</a:t>
            </a:r>
            <a:endParaRPr lang="de-DE" sz="3200" b="1" dirty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defRPr/>
            </a:pPr>
            <a:endParaRPr lang="de-DE" sz="8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91556" name="Text Box 4"/>
          <p:cNvSpPr txBox="1">
            <a:spLocks noChangeArrowheads="1"/>
          </p:cNvSpPr>
          <p:nvPr/>
        </p:nvSpPr>
        <p:spPr bwMode="auto">
          <a:xfrm>
            <a:off x="2929924" y="3595167"/>
            <a:ext cx="3240088" cy="76993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  <a:extLst/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bg1"/>
                </a:solidFill>
              </a:rPr>
              <a:t>Примирение</a:t>
            </a:r>
            <a:r>
              <a:rPr lang="de-DE" sz="2400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>
              <a:spcBef>
                <a:spcPct val="50000"/>
              </a:spcBef>
              <a:defRPr/>
            </a:pPr>
            <a:endParaRPr lang="de-DE" sz="8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91557" name="Text Box 5"/>
          <p:cNvSpPr txBox="1">
            <a:spLocks noChangeArrowheads="1"/>
          </p:cNvSpPr>
          <p:nvPr/>
        </p:nvSpPr>
        <p:spPr bwMode="auto">
          <a:xfrm>
            <a:off x="4788024" y="4527550"/>
            <a:ext cx="4175125" cy="126206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  <a:extLst/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bg1"/>
                </a:solidFill>
              </a:rPr>
              <a:t>Изменении поведения</a:t>
            </a:r>
            <a:endParaRPr lang="de-DE" sz="3200" b="1" dirty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defRPr/>
            </a:pPr>
            <a:endParaRPr lang="de-DE" sz="8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0966" name="WordArt 6"/>
          <p:cNvSpPr>
            <a:spLocks noChangeArrowheads="1" noChangeShapeType="1" noTextEdit="1"/>
          </p:cNvSpPr>
          <p:nvPr/>
        </p:nvSpPr>
        <p:spPr bwMode="auto">
          <a:xfrm>
            <a:off x="1331913" y="1457325"/>
            <a:ext cx="6262687" cy="971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Интерперсональное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 прощение</a:t>
            </a:r>
          </a:p>
          <a:p>
            <a:pPr algn="ctr"/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сосредоточено на: </a:t>
            </a:r>
          </a:p>
        </p:txBody>
      </p:sp>
      <p:sp>
        <p:nvSpPr>
          <p:cNvPr id="791559" name="AutoShape 7"/>
          <p:cNvSpPr>
            <a:spLocks noChangeArrowheads="1"/>
          </p:cNvSpPr>
          <p:nvPr/>
        </p:nvSpPr>
        <p:spPr bwMode="auto">
          <a:xfrm>
            <a:off x="3851275" y="2492376"/>
            <a:ext cx="1223963" cy="896936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endParaRPr lang="de-CH" altLang="de-DE"/>
          </a:p>
        </p:txBody>
      </p:sp>
      <p:sp>
        <p:nvSpPr>
          <p:cNvPr id="791560" name="AutoShape 8"/>
          <p:cNvSpPr>
            <a:spLocks noChangeArrowheads="1"/>
          </p:cNvSpPr>
          <p:nvPr/>
        </p:nvSpPr>
        <p:spPr bwMode="auto">
          <a:xfrm rot="20196779">
            <a:off x="1017665" y="2882020"/>
            <a:ext cx="3384550" cy="1008063"/>
          </a:xfrm>
          <a:prstGeom prst="leftArrow">
            <a:avLst>
              <a:gd name="adj1" fmla="val 50000"/>
              <a:gd name="adj2" fmla="val 8393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endParaRPr lang="de-CH" altLang="de-DE"/>
          </a:p>
        </p:txBody>
      </p:sp>
      <p:sp>
        <p:nvSpPr>
          <p:cNvPr id="791561" name="AutoShape 9"/>
          <p:cNvSpPr>
            <a:spLocks noChangeArrowheads="1"/>
          </p:cNvSpPr>
          <p:nvPr/>
        </p:nvSpPr>
        <p:spPr bwMode="auto">
          <a:xfrm rot="12016730">
            <a:off x="4549974" y="2799621"/>
            <a:ext cx="3342087" cy="1008063"/>
          </a:xfrm>
          <a:prstGeom prst="leftArrow">
            <a:avLst>
              <a:gd name="adj1" fmla="val 50000"/>
              <a:gd name="adj2" fmla="val 78189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endParaRPr lang="de-CH" altLang="de-DE"/>
          </a:p>
        </p:txBody>
      </p:sp>
    </p:spTree>
    <p:extLst>
      <p:ext uri="{BB962C8B-B14F-4D97-AF65-F5344CB8AC3E}">
        <p14:creationId xmlns:p14="http://schemas.microsoft.com/office/powerpoint/2010/main" val="2250275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9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9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1559" grpId="0" animBg="1"/>
      <p:bldP spid="791560" grpId="0" animBg="1"/>
      <p:bldP spid="79156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835025"/>
            <a:ext cx="756084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Простить других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793603" name="Rectangle 3"/>
          <p:cNvSpPr>
            <a:spLocks noChangeArrowheads="1"/>
          </p:cNvSpPr>
          <p:nvPr/>
        </p:nvSpPr>
        <p:spPr bwMode="auto">
          <a:xfrm>
            <a:off x="1475656" y="1772816"/>
            <a:ext cx="6768752" cy="4353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ru-RU" altLang="de-DE" sz="3200" dirty="0">
                <a:cs typeface="Times New Roman" pitchFamily="18" charset="0"/>
              </a:rPr>
              <a:t>Чтобы простить, достаточно одного человека</a:t>
            </a:r>
            <a:r>
              <a:rPr lang="de-DE" altLang="de-DE" sz="3200" dirty="0">
                <a:cs typeface="Times New Roman" pitchFamily="18" charset="0"/>
              </a:rPr>
              <a:t>.</a:t>
            </a:r>
          </a:p>
          <a:p>
            <a:pPr marL="342900" indent="-342900" eaLnBrk="1" hangingPunct="1">
              <a:spcBef>
                <a:spcPct val="20000"/>
              </a:spcBef>
            </a:pPr>
            <a:endParaRPr lang="de-DE" altLang="de-DE" sz="3200" u="sng" dirty="0">
              <a:cs typeface="Times New Roman" pitchFamily="18" charset="0"/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ru-RU" altLang="de-DE" sz="3200" dirty="0">
                <a:cs typeface="Times New Roman" pitchFamily="18" charset="0"/>
              </a:rPr>
              <a:t>Чтобы получить прощение, необходимо два человека</a:t>
            </a:r>
            <a:r>
              <a:rPr lang="de-CH" altLang="de-DE" sz="3200" dirty="0"/>
              <a:t>.</a:t>
            </a:r>
            <a:endParaRPr lang="de-DE" altLang="de-DE" sz="3200" dirty="0"/>
          </a:p>
        </p:txBody>
      </p:sp>
    </p:spTree>
    <p:extLst>
      <p:ext uri="{BB962C8B-B14F-4D97-AF65-F5344CB8AC3E}">
        <p14:creationId xmlns:p14="http://schemas.microsoft.com/office/powerpoint/2010/main" val="901573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3603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58738"/>
            <a:ext cx="9222316" cy="691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02708" y="700559"/>
            <a:ext cx="8229600" cy="640209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</a:rPr>
              <a:t>Примирение</a:t>
            </a:r>
            <a:endParaRPr lang="de-DE" dirty="0" smtClean="0">
              <a:solidFill>
                <a:srgbClr val="CC0000"/>
              </a:solidFill>
            </a:endParaRPr>
          </a:p>
        </p:txBody>
      </p:sp>
      <p:pic>
        <p:nvPicPr>
          <p:cNvPr id="45059" name="Picture 3" descr="PBCATX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34480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5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81400" y="1341438"/>
            <a:ext cx="5023048" cy="4830762"/>
          </a:xfrm>
          <a:noFill/>
        </p:spPr>
        <p:txBody>
          <a:bodyPr/>
          <a:lstStyle/>
          <a:p>
            <a:pPr marL="0" indent="0"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Примирение – это </a:t>
            </a:r>
            <a:r>
              <a:rPr lang="ru-RU" sz="3600" dirty="0" smtClean="0">
                <a:solidFill>
                  <a:srgbClr val="CC0000"/>
                </a:solidFill>
              </a:rPr>
              <a:t>восстановление доверительных </a:t>
            </a:r>
            <a:r>
              <a:rPr lang="ru-RU" sz="3600" dirty="0" smtClean="0">
                <a:solidFill>
                  <a:srgbClr val="0070C0"/>
                </a:solidFill>
              </a:rPr>
              <a:t>отношений, в которых доверие было потеряно</a:t>
            </a:r>
            <a:r>
              <a:rPr lang="ru-RU" sz="3600" dirty="0" smtClean="0"/>
              <a:t>.</a:t>
            </a:r>
          </a:p>
          <a:p>
            <a:pPr marL="0" indent="0"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de-DE" altLang="de-DE" sz="3600" dirty="0" smtClean="0">
                <a:solidFill>
                  <a:srgbClr val="000099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5617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err="1" smtClean="0">
                <a:solidFill>
                  <a:srgbClr val="CC0000"/>
                </a:solidFill>
              </a:rPr>
              <a:t>Интраперсональное</a:t>
            </a:r>
            <a:r>
              <a:rPr lang="ru-RU" dirty="0" smtClean="0">
                <a:solidFill>
                  <a:srgbClr val="CC0000"/>
                </a:solidFill>
              </a:rPr>
              <a:t> прощение</a:t>
            </a:r>
            <a:endParaRPr lang="de-CH" dirty="0" smtClean="0">
              <a:solidFill>
                <a:srgbClr val="CC0000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9632" y="1916832"/>
            <a:ext cx="7427168" cy="4209331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altLang="de-DE" dirty="0" smtClean="0">
                <a:solidFill>
                  <a:srgbClr val="000099"/>
                </a:solidFill>
              </a:rPr>
              <a:t>Оно ищет внутреннего личностного освобождения от длительного  болезненного события, которое произошло в прошлом.</a:t>
            </a:r>
            <a:endParaRPr lang="de-DE" altLang="de-DE" dirty="0" smtClean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710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1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3033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5576" y="764705"/>
            <a:ext cx="7704856" cy="648072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Прощение и смертность</a:t>
            </a:r>
            <a:endParaRPr lang="de-CH" dirty="0">
              <a:solidFill>
                <a:srgbClr val="CC0000"/>
              </a:solidFill>
              <a:effectLst/>
            </a:endParaRPr>
          </a:p>
        </p:txBody>
      </p:sp>
      <p:sp>
        <p:nvSpPr>
          <p:cNvPr id="51203" name="Inhaltsplatzhalter 2"/>
          <p:cNvSpPr>
            <a:spLocks noGrp="1"/>
          </p:cNvSpPr>
          <p:nvPr>
            <p:ph idx="1"/>
          </p:nvPr>
        </p:nvSpPr>
        <p:spPr>
          <a:xfrm>
            <a:off x="468710" y="1412776"/>
            <a:ext cx="8229600" cy="4525963"/>
          </a:xfrm>
        </p:spPr>
        <p:txBody>
          <a:bodyPr/>
          <a:lstStyle/>
          <a:p>
            <a:r>
              <a:rPr lang="ru-RU" altLang="de-DE" sz="2800" dirty="0" err="1" smtClean="0">
                <a:solidFill>
                  <a:schemeClr val="accent2"/>
                </a:solidFill>
              </a:rPr>
              <a:t>Интраперсональное</a:t>
            </a:r>
            <a:r>
              <a:rPr lang="ru-RU" altLang="de-DE" sz="2800" dirty="0" smtClean="0">
                <a:solidFill>
                  <a:schemeClr val="accent2"/>
                </a:solidFill>
              </a:rPr>
              <a:t> прощение-важно, так как человек освобождается от негативного влияния обидчика</a:t>
            </a:r>
            <a:r>
              <a:rPr lang="de-CH" altLang="de-DE" sz="2800" dirty="0" smtClean="0">
                <a:solidFill>
                  <a:schemeClr val="accent2"/>
                </a:solidFill>
              </a:rPr>
              <a:t>.</a:t>
            </a:r>
          </a:p>
          <a:p>
            <a:r>
              <a:rPr lang="ru-RU" altLang="de-DE" sz="2800" dirty="0" err="1" smtClean="0">
                <a:solidFill>
                  <a:schemeClr val="accent2"/>
                </a:solidFill>
              </a:rPr>
              <a:t>Интраперсональное</a:t>
            </a:r>
            <a:r>
              <a:rPr lang="ru-RU" altLang="de-DE" sz="2800" dirty="0" smtClean="0">
                <a:solidFill>
                  <a:schemeClr val="accent2"/>
                </a:solidFill>
              </a:rPr>
              <a:t> прощение возможно без предварительных условий обидчика.</a:t>
            </a:r>
            <a:endParaRPr lang="de-CH" altLang="de-DE" sz="2800" dirty="0" smtClean="0">
              <a:solidFill>
                <a:schemeClr val="accent2"/>
              </a:solidFill>
            </a:endParaRPr>
          </a:p>
          <a:p>
            <a:r>
              <a:rPr lang="ru-RU" altLang="de-DE" sz="2800" dirty="0" smtClean="0">
                <a:solidFill>
                  <a:schemeClr val="accent2"/>
                </a:solidFill>
              </a:rPr>
              <a:t>Люди, которые прощение делают </a:t>
            </a:r>
            <a:br>
              <a:rPr lang="ru-RU" altLang="de-DE" sz="2800" dirty="0" smtClean="0">
                <a:solidFill>
                  <a:schemeClr val="accent2"/>
                </a:solidFill>
              </a:rPr>
            </a:br>
            <a:r>
              <a:rPr lang="ru-RU" altLang="de-DE" sz="2800" dirty="0" smtClean="0">
                <a:solidFill>
                  <a:schemeClr val="accent2"/>
                </a:solidFill>
              </a:rPr>
              <a:t>      зависимым от условий, </a:t>
            </a:r>
            <a:r>
              <a:rPr lang="ru-RU" altLang="de-DE" sz="2800" dirty="0" err="1" smtClean="0">
                <a:solidFill>
                  <a:schemeClr val="accent2"/>
                </a:solidFill>
              </a:rPr>
              <a:t>подверженны</a:t>
            </a:r>
            <a:r>
              <a:rPr lang="ru-RU" altLang="de-DE" sz="2800" dirty="0" smtClean="0">
                <a:solidFill>
                  <a:schemeClr val="accent2"/>
                </a:solidFill>
              </a:rPr>
              <a:t> </a:t>
            </a:r>
            <a:br>
              <a:rPr lang="ru-RU" altLang="de-DE" sz="2800" dirty="0" smtClean="0">
                <a:solidFill>
                  <a:schemeClr val="accent2"/>
                </a:solidFill>
              </a:rPr>
            </a:br>
            <a:r>
              <a:rPr lang="ru-RU" altLang="de-DE" sz="2800" dirty="0" smtClean="0">
                <a:solidFill>
                  <a:schemeClr val="accent2"/>
                </a:solidFill>
              </a:rPr>
              <a:t>      высокому риску смертности</a:t>
            </a:r>
            <a:r>
              <a:rPr lang="de-CH" altLang="de-DE" sz="2800" dirty="0" smtClean="0">
                <a:solidFill>
                  <a:schemeClr val="accent2"/>
                </a:solidFill>
              </a:rPr>
              <a:t>!</a:t>
            </a:r>
            <a:br>
              <a:rPr lang="de-CH" altLang="de-DE" sz="2800" dirty="0" smtClean="0">
                <a:solidFill>
                  <a:schemeClr val="accent2"/>
                </a:solidFill>
              </a:rPr>
            </a:br>
            <a:r>
              <a:rPr lang="ru-RU" altLang="de-DE" sz="2800" dirty="0" smtClean="0">
                <a:solidFill>
                  <a:schemeClr val="accent2"/>
                </a:solidFill>
              </a:rPr>
              <a:t>        </a:t>
            </a:r>
            <a:r>
              <a:rPr lang="ru-RU" altLang="de-DE" sz="2000" dirty="0" smtClean="0">
                <a:solidFill>
                  <a:schemeClr val="accent2"/>
                </a:solidFill>
              </a:rPr>
              <a:t>Прости, чтобы жить</a:t>
            </a:r>
            <a:r>
              <a:rPr lang="de-CH" altLang="de-DE" sz="2000" dirty="0" smtClean="0">
                <a:solidFill>
                  <a:schemeClr val="accent2"/>
                </a:solidFill>
              </a:rPr>
              <a:t>: </a:t>
            </a:r>
            <a:r>
              <a:rPr lang="ru-RU" altLang="de-DE" sz="2000" dirty="0" smtClean="0">
                <a:solidFill>
                  <a:schemeClr val="accent2"/>
                </a:solidFill>
              </a:rPr>
              <a:t>прощение, здоровье и долголетие</a:t>
            </a:r>
            <a:r>
              <a:rPr lang="de-CH" altLang="de-DE" sz="2000" dirty="0" smtClean="0">
                <a:solidFill>
                  <a:schemeClr val="accent2"/>
                </a:solidFill>
              </a:rPr>
              <a:t>, </a:t>
            </a:r>
            <a:r>
              <a:rPr lang="ru-RU" altLang="de-DE" sz="2000" dirty="0" smtClean="0">
                <a:solidFill>
                  <a:schemeClr val="accent2"/>
                </a:solidFill>
              </a:rPr>
              <a:t/>
            </a:r>
            <a:br>
              <a:rPr lang="ru-RU" altLang="de-DE" sz="2000" dirty="0" smtClean="0">
                <a:solidFill>
                  <a:schemeClr val="accent2"/>
                </a:solidFill>
              </a:rPr>
            </a:br>
            <a:r>
              <a:rPr lang="ru-RU" altLang="de-DE" sz="2000" dirty="0" smtClean="0">
                <a:solidFill>
                  <a:schemeClr val="accent2"/>
                </a:solidFill>
              </a:rPr>
              <a:t>           </a:t>
            </a:r>
            <a:r>
              <a:rPr lang="ru-RU" altLang="de-DE" sz="2000" dirty="0" err="1" smtClean="0">
                <a:solidFill>
                  <a:schemeClr val="accent2"/>
                </a:solidFill>
              </a:rPr>
              <a:t>Тоуссант</a:t>
            </a:r>
            <a:r>
              <a:rPr lang="de-CH" altLang="de-DE" sz="2000" dirty="0" smtClean="0">
                <a:solidFill>
                  <a:schemeClr val="accent2"/>
                </a:solidFill>
              </a:rPr>
              <a:t>,</a:t>
            </a:r>
            <a:r>
              <a:rPr lang="ru-RU" altLang="de-DE" sz="2000" dirty="0" smtClean="0">
                <a:solidFill>
                  <a:schemeClr val="accent2"/>
                </a:solidFill>
              </a:rPr>
              <a:t> Журнал поведенческой медицины, </a:t>
            </a:r>
            <a:r>
              <a:rPr lang="ru-RU" altLang="de-DE" sz="2000" dirty="0" smtClean="0">
                <a:solidFill>
                  <a:schemeClr val="accent2"/>
                </a:solidFill>
              </a:rPr>
              <a:t> </a:t>
            </a:r>
          </a:p>
          <a:p>
            <a:r>
              <a:rPr lang="ru-RU" altLang="de-DE" sz="2000">
                <a:solidFill>
                  <a:schemeClr val="accent2"/>
                </a:solidFill>
              </a:rPr>
              <a:t> </a:t>
            </a:r>
            <a:r>
              <a:rPr lang="ru-RU" altLang="de-DE" sz="2000" smtClean="0">
                <a:solidFill>
                  <a:schemeClr val="accent2"/>
                </a:solidFill>
              </a:rPr>
              <a:t>           </a:t>
            </a:r>
            <a:r>
              <a:rPr lang="ru-RU" altLang="de-DE" sz="2000" smtClean="0">
                <a:solidFill>
                  <a:schemeClr val="accent2"/>
                </a:solidFill>
              </a:rPr>
              <a:t>опубликован </a:t>
            </a:r>
            <a:r>
              <a:rPr lang="de-CH" altLang="de-DE" sz="2000" smtClean="0">
                <a:solidFill>
                  <a:schemeClr val="accent2"/>
                </a:solidFill>
              </a:rPr>
              <a:t>online </a:t>
            </a:r>
            <a:r>
              <a:rPr lang="de-CH" altLang="de-DE" sz="2000" dirty="0" smtClean="0">
                <a:solidFill>
                  <a:schemeClr val="accent2"/>
                </a:solidFill>
              </a:rPr>
              <a:t>25.</a:t>
            </a:r>
            <a:r>
              <a:rPr lang="ru-RU" altLang="de-DE" sz="2000" dirty="0" smtClean="0">
                <a:solidFill>
                  <a:schemeClr val="accent2"/>
                </a:solidFill>
              </a:rPr>
              <a:t>0</a:t>
            </a:r>
            <a:r>
              <a:rPr lang="de-CH" altLang="de-DE" sz="2000" dirty="0" smtClean="0">
                <a:solidFill>
                  <a:schemeClr val="accent2"/>
                </a:solidFill>
              </a:rPr>
              <a:t>6.2011</a:t>
            </a:r>
            <a:r>
              <a:rPr lang="ru-RU" altLang="de-DE" sz="2000" dirty="0" smtClean="0">
                <a:solidFill>
                  <a:schemeClr val="accent2"/>
                </a:solidFill>
              </a:rPr>
              <a:t> г.</a:t>
            </a:r>
            <a:endParaRPr lang="de-CH" altLang="de-DE" sz="2800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872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390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9618" name="Rectangle 2"/>
          <p:cNvSpPr>
            <a:spLocks noGrp="1" noChangeArrowheads="1"/>
          </p:cNvSpPr>
          <p:nvPr>
            <p:ph type="title"/>
          </p:nvPr>
        </p:nvSpPr>
        <p:spPr>
          <a:xfrm>
            <a:off x="511460" y="548680"/>
            <a:ext cx="8229600" cy="621159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Что такое прощение</a:t>
            </a:r>
            <a:r>
              <a:rPr lang="de-CH" dirty="0" smtClean="0">
                <a:solidFill>
                  <a:srgbClr val="CC0000"/>
                </a:solidFill>
                <a:effectLst/>
              </a:rPr>
              <a:t>?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87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7984" y="1340768"/>
            <a:ext cx="4176712" cy="4205288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de-DE" b="1" dirty="0" smtClean="0">
                <a:solidFill>
                  <a:srgbClr val="000099"/>
                </a:solidFill>
              </a:rPr>
              <a:t>Прощение</a:t>
            </a:r>
            <a:r>
              <a:rPr lang="ru-RU" altLang="de-DE" dirty="0" smtClean="0">
                <a:solidFill>
                  <a:srgbClr val="000099"/>
                </a:solidFill>
              </a:rPr>
              <a:t>-это</a:t>
            </a:r>
            <a:r>
              <a:rPr lang="de-CH" altLang="de-DE" dirty="0" smtClean="0">
                <a:solidFill>
                  <a:srgbClr val="000099"/>
                </a:solidFill>
              </a:rPr>
              <a:t>…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   это путь, на котором необходимо научиться </a:t>
            </a:r>
            <a:r>
              <a:rPr lang="ru-RU" sz="2800" dirty="0" smtClean="0">
                <a:solidFill>
                  <a:srgbClr val="C00000"/>
                </a:solidFill>
              </a:rPr>
              <a:t>справляться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 с жизненными трудностями, а не позволить им взять верх над собой.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Изображение 3"/>
          <p:cNvPicPr>
            <a:picLocks noChangeAspect="1"/>
          </p:cNvPicPr>
          <p:nvPr/>
        </p:nvPicPr>
        <p:blipFill rotWithShape="1">
          <a:blip r:embed="rId4"/>
          <a:srcRect l="32359"/>
          <a:stretch/>
        </p:blipFill>
        <p:spPr>
          <a:xfrm>
            <a:off x="323528" y="1340768"/>
            <a:ext cx="3888432" cy="461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694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0"/>
            <a:ext cx="91622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72" y="764704"/>
            <a:ext cx="8229600" cy="64807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Ощутить прощение в настоящем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808"/>
            <a:ext cx="8147248" cy="424914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de-DE" sz="3400" dirty="0" smtClean="0">
                <a:solidFill>
                  <a:srgbClr val="000099"/>
                </a:solidFill>
                <a:cs typeface="Arial" panose="020B0604020202020204" pitchFamily="34" charset="0"/>
              </a:rPr>
              <a:t>   Прощение начинается с понимания:</a:t>
            </a:r>
            <a:endParaRPr lang="de-DE" altLang="de-DE" sz="3400" dirty="0" smtClean="0">
              <a:solidFill>
                <a:srgbClr val="000099"/>
              </a:solidFill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de-DE" altLang="de-DE" sz="300" dirty="0" smtClean="0">
                <a:solidFill>
                  <a:srgbClr val="000099"/>
                </a:solidFill>
                <a:cs typeface="Arial" panose="020B0604020202020204" pitchFamily="34" charset="0"/>
              </a:rPr>
              <a:t>	</a:t>
            </a:r>
            <a:endParaRPr lang="de-DE" altLang="de-DE" sz="100" dirty="0" smtClean="0">
              <a:solidFill>
                <a:srgbClr val="000099"/>
              </a:solidFill>
              <a:cs typeface="Arial" panose="020B0604020202020204" pitchFamily="34" charset="0"/>
            </a:endParaRPr>
          </a:p>
          <a:p>
            <a:pPr eaLnBrk="1" hangingPunct="1">
              <a:buFontTx/>
              <a:buNone/>
              <a:defRPr/>
            </a:pPr>
            <a:r>
              <a:rPr lang="de-DE" altLang="de-DE" sz="3400" dirty="0" smtClean="0">
                <a:solidFill>
                  <a:srgbClr val="000099"/>
                </a:solidFill>
                <a:cs typeface="Arial" panose="020B0604020202020204" pitchFamily="34" charset="0"/>
              </a:rPr>
              <a:t>	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Мне приносит вред не событие, которое со мной произошло,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   а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мое отношение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                        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    к происходящему</a:t>
            </a:r>
            <a:endParaRPr lang="de-DE" altLang="de-DE" sz="3400" dirty="0" smtClean="0">
              <a:solidFill>
                <a:schemeClr val="accent6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881668" name="Picture 4" descr="Br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834" y="3645024"/>
            <a:ext cx="239059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847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8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166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83" y="0"/>
            <a:ext cx="91652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907182" y="692696"/>
            <a:ext cx="7409234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Что такое прощение</a:t>
            </a:r>
            <a:r>
              <a:rPr lang="de-CH" dirty="0" smtClean="0">
                <a:solidFill>
                  <a:srgbClr val="CC0000"/>
                </a:solidFill>
                <a:effectLst/>
              </a:rPr>
              <a:t>?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80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229600" cy="4641379"/>
          </a:xfrm>
        </p:spPr>
        <p:txBody>
          <a:bodyPr/>
          <a:lstStyle/>
          <a:p>
            <a:pPr marL="365125" indent="-365125" eaLnBrk="1" hangingPunct="1">
              <a:buFontTx/>
              <a:buNone/>
              <a:defRPr/>
            </a:pPr>
            <a:r>
              <a:rPr lang="ru-RU" altLang="de-DE" b="1" dirty="0" smtClean="0">
                <a:solidFill>
                  <a:srgbClr val="000099"/>
                </a:solidFill>
              </a:rPr>
              <a:t>Прощение</a:t>
            </a:r>
            <a:r>
              <a:rPr lang="ru-RU" altLang="de-DE" dirty="0" smtClean="0">
                <a:solidFill>
                  <a:srgbClr val="000099"/>
                </a:solidFill>
              </a:rPr>
              <a:t>-это</a:t>
            </a:r>
            <a:endParaRPr lang="de-CH" altLang="de-DE" dirty="0" smtClean="0">
              <a:solidFill>
                <a:srgbClr val="000099"/>
              </a:solidFill>
            </a:endParaRPr>
          </a:p>
          <a:p>
            <a:pPr marL="365125" indent="-365125" eaLnBrk="1" hangingPunct="1">
              <a:lnSpc>
                <a:spcPct val="110000"/>
              </a:lnSpc>
              <a:spcBef>
                <a:spcPct val="40000"/>
              </a:spcBef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оставить перед собой цель- избавиться от гнева </a:t>
            </a:r>
            <a:r>
              <a:rPr lang="ru-RU" b="1" dirty="0" smtClean="0">
                <a:solidFill>
                  <a:srgbClr val="CC0000"/>
                </a:solidFill>
              </a:rPr>
              <a:t>прошлого;</a:t>
            </a:r>
            <a:endParaRPr lang="ru-RU" b="1" dirty="0">
              <a:solidFill>
                <a:srgbClr val="CC0000"/>
              </a:solidFill>
            </a:endParaRPr>
          </a:p>
          <a:p>
            <a:pPr marL="365125" indent="-365125" eaLnBrk="1" hangingPunct="1">
              <a:lnSpc>
                <a:spcPct val="110000"/>
              </a:lnSpc>
              <a:spcBef>
                <a:spcPct val="40000"/>
              </a:spcBef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нова обрести внутренний мир </a:t>
            </a:r>
            <a:r>
              <a:rPr lang="de-DE" dirty="0" smtClean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de-DE" b="1" dirty="0" err="1" smtClean="0">
                <a:solidFill>
                  <a:srgbClr val="CC0000"/>
                </a:solidFill>
              </a:rPr>
              <a:t>настояще</a:t>
            </a:r>
            <a:r>
              <a:rPr lang="ru-RU" b="1" dirty="0" smtClean="0">
                <a:solidFill>
                  <a:srgbClr val="CC0000"/>
                </a:solidFill>
              </a:rPr>
              <a:t>м;</a:t>
            </a:r>
            <a:endParaRPr lang="ru-RU" b="1" dirty="0">
              <a:solidFill>
                <a:srgbClr val="CC0000"/>
              </a:solidFill>
            </a:endParaRPr>
          </a:p>
          <a:p>
            <a:pPr marL="365125" indent="-365125" eaLnBrk="1" hangingPunct="1">
              <a:lnSpc>
                <a:spcPct val="110000"/>
              </a:lnSpc>
              <a:spcBef>
                <a:spcPct val="40000"/>
              </a:spcBef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представить по-новому картину</a:t>
            </a:r>
            <a:r>
              <a:rPr lang="de-DE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rgbClr val="CC0000"/>
                </a:solidFill>
              </a:rPr>
              <a:t>будущего</a:t>
            </a:r>
            <a:r>
              <a:rPr lang="ru-RU" b="1" dirty="0" smtClean="0">
                <a:solidFill>
                  <a:srgbClr val="CC0000"/>
                </a:solidFill>
              </a:rPr>
              <a:t>.</a:t>
            </a:r>
            <a:endParaRPr lang="de-DE" altLang="de-DE" b="1" dirty="0" smtClean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581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589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3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47601"/>
            <a:ext cx="82296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Ощутить прощение в настоящем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883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229600" cy="4465166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Удовлетворенность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 - это достаток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ru-RU" sz="3600" dirty="0" smtClean="0">
                <a:solidFill>
                  <a:srgbClr val="C00000"/>
                </a:solidFill>
              </a:rPr>
              <a:t>(</a:t>
            </a:r>
            <a:r>
              <a:rPr lang="ru-RU" sz="3600" dirty="0">
                <a:solidFill>
                  <a:srgbClr val="C00000"/>
                </a:solidFill>
              </a:rPr>
              <a:t>в настоящем), 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восполнение  того, что не хватало </a:t>
            </a:r>
            <a:r>
              <a:rPr lang="ru-RU" sz="3600" dirty="0">
                <a:solidFill>
                  <a:srgbClr val="C00000"/>
                </a:solidFill>
              </a:rPr>
              <a:t>(в прошлом), </a:t>
            </a:r>
            <a:r>
              <a:rPr lang="ru-RU" sz="3600" dirty="0" smtClean="0">
                <a:solidFill>
                  <a:srgbClr val="C00000"/>
                </a:solidFill>
              </a:rPr>
              <a:t>          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и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дополнение желаемого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              </a:t>
            </a:r>
            <a:r>
              <a:rPr lang="ru-RU" sz="3600" dirty="0" smtClean="0">
                <a:solidFill>
                  <a:srgbClr val="C00000"/>
                </a:solidFill>
              </a:rPr>
              <a:t>(</a:t>
            </a:r>
            <a:r>
              <a:rPr lang="ru-RU" sz="3600" dirty="0">
                <a:solidFill>
                  <a:srgbClr val="C00000"/>
                </a:solidFill>
              </a:rPr>
              <a:t>в будущем).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de-DE" altLang="de-DE" sz="2000" dirty="0" smtClean="0">
              <a:solidFill>
                <a:srgbClr val="000099"/>
              </a:solidFill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de-DE" altLang="de-DE" sz="3600" dirty="0" smtClean="0">
                <a:cs typeface="Arial" panose="020B0604020202020204" pitchFamily="34" charset="0"/>
              </a:rPr>
              <a:t>	   </a:t>
            </a:r>
            <a:r>
              <a:rPr lang="ru-RU" altLang="de-DE" sz="3600" dirty="0" smtClean="0">
                <a:cs typeface="Arial" panose="020B0604020202020204" pitchFamily="34" charset="0"/>
              </a:rPr>
              <a:t>Научитесь жить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de-DE" sz="3600" dirty="0">
                <a:cs typeface="Arial" panose="020B0604020202020204" pitchFamily="34" charset="0"/>
              </a:rPr>
              <a:t> </a:t>
            </a:r>
            <a:r>
              <a:rPr lang="ru-RU" altLang="de-DE" sz="3600" dirty="0" smtClean="0">
                <a:cs typeface="Arial" panose="020B0604020202020204" pitchFamily="34" charset="0"/>
              </a:rPr>
              <a:t>       в настоящем</a:t>
            </a:r>
            <a:endParaRPr lang="de-DE" altLang="de-DE" dirty="0" smtClean="0"/>
          </a:p>
        </p:txBody>
      </p:sp>
      <p:pic>
        <p:nvPicPr>
          <p:cNvPr id="883716" name="Picture 4" descr="BlaueWegwar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45123"/>
            <a:ext cx="3240360" cy="243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2034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371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57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57606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dirty="0" smtClean="0">
                <a:solidFill>
                  <a:srgbClr val="CC0000"/>
                </a:solidFill>
                <a:effectLst/>
              </a:rPr>
              <a:t>Оставьте тревоги </a:t>
            </a:r>
            <a:endParaRPr lang="de-CH" sz="3600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1628800"/>
            <a:ext cx="7427913" cy="36290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Прощение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 – это способность направить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тревожные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мысли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в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  положительную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  сторону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0" indent="0" eaLnBrk="1" hangingPunct="1">
              <a:buFontTx/>
              <a:buNone/>
              <a:defRPr/>
            </a:pPr>
            <a:endParaRPr lang="de-DE" altLang="de-DE" sz="3600" dirty="0" smtClean="0">
              <a:solidFill>
                <a:srgbClr val="000099"/>
              </a:solidFill>
              <a:cs typeface="Times New Roman" panose="02020603050405020304" pitchFamily="18" charset="0"/>
            </a:endParaRPr>
          </a:p>
        </p:txBody>
      </p:sp>
      <p:pic>
        <p:nvPicPr>
          <p:cNvPr id="27652" name="Picture 4" descr="J01490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5" y="3054697"/>
            <a:ext cx="4233863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295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49020"/>
            <a:ext cx="82296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rgbClr val="CC0000"/>
                </a:solidFill>
                <a:effectLst/>
                <a:cs typeface="Times New Roman" pitchFamily="18" charset="0"/>
              </a:rPr>
              <a:t>Три компонента прощения</a:t>
            </a:r>
            <a:endParaRPr lang="de-DE" sz="2800" dirty="0" smtClean="0">
              <a:solidFill>
                <a:srgbClr val="CC0000"/>
              </a:solidFill>
              <a:effectLst/>
              <a:cs typeface="Times New Roman" pitchFamily="18" charset="0"/>
            </a:endParaRPr>
          </a:p>
        </p:txBody>
      </p:sp>
      <p:sp>
        <p:nvSpPr>
          <p:cNvPr id="132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1288" y="1414194"/>
            <a:ext cx="5140792" cy="4391069"/>
          </a:xfrm>
        </p:spPr>
        <p:txBody>
          <a:bodyPr/>
          <a:lstStyle/>
          <a:p>
            <a:pPr marL="609600" indent="-609600"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de-DE" sz="2800" dirty="0" smtClean="0">
                <a:cs typeface="Arial" charset="0"/>
              </a:rPr>
              <a:t>Переоценить и переосмыслить </a:t>
            </a:r>
            <a:br>
              <a:rPr lang="ru-RU" altLang="de-DE" sz="2800" dirty="0" smtClean="0">
                <a:cs typeface="Arial" charset="0"/>
              </a:rPr>
            </a:br>
            <a:r>
              <a:rPr lang="ru-RU" altLang="de-DE" sz="2800" dirty="0" smtClean="0">
                <a:cs typeface="Arial" charset="0"/>
              </a:rPr>
              <a:t>прошлое</a:t>
            </a:r>
            <a:r>
              <a:rPr lang="de-DE" altLang="de-DE" sz="2800" dirty="0" smtClean="0">
                <a:cs typeface="Arial" charset="0"/>
              </a:rPr>
              <a:t> </a:t>
            </a:r>
            <a:r>
              <a:rPr lang="ru-RU" altLang="de-DE" sz="2800" dirty="0" smtClean="0">
                <a:cs typeface="Arial" charset="0"/>
              </a:rPr>
              <a:t>(поменять перспективу</a:t>
            </a:r>
            <a:r>
              <a:rPr lang="de-DE" altLang="de-DE" sz="2800" dirty="0" smtClean="0">
                <a:cs typeface="Arial" charset="0"/>
              </a:rPr>
              <a:t>)</a:t>
            </a:r>
            <a:r>
              <a:rPr lang="ru-RU" altLang="de-DE" sz="2800" dirty="0" smtClean="0">
                <a:cs typeface="Arial" charset="0"/>
              </a:rPr>
              <a:t>.</a:t>
            </a:r>
            <a:r>
              <a:rPr lang="de-DE" altLang="de-DE" sz="2800" dirty="0" smtClean="0">
                <a:cs typeface="Arial" charset="0"/>
              </a:rPr>
              <a:t>	</a:t>
            </a:r>
            <a:endParaRPr lang="de-DE" altLang="de-DE" sz="2400" dirty="0" smtClean="0">
              <a:cs typeface="Times New Roman" pitchFamily="18" charset="0"/>
            </a:endParaRPr>
          </a:p>
          <a:p>
            <a:pPr marL="609600" indent="-609600" eaLnBrk="1" hangingPunct="1">
              <a:spcBef>
                <a:spcPct val="100000"/>
              </a:spcBef>
              <a:buFontTx/>
              <a:buAutoNum type="arabicPeriod" startAt="2"/>
            </a:pPr>
            <a:r>
              <a:rPr lang="ru-RU" altLang="de-DE" sz="2800" dirty="0" smtClean="0">
                <a:cs typeface="Arial" charset="0"/>
              </a:rPr>
              <a:t>    Принести мир в </a:t>
            </a:r>
            <a:br>
              <a:rPr lang="ru-RU" altLang="de-DE" sz="2800" dirty="0" smtClean="0">
                <a:cs typeface="Arial" charset="0"/>
              </a:rPr>
            </a:br>
            <a:r>
              <a:rPr lang="ru-RU" altLang="de-DE" sz="2800" dirty="0" smtClean="0">
                <a:cs typeface="Arial" charset="0"/>
              </a:rPr>
              <a:t>    настоящее.</a:t>
            </a:r>
            <a:endParaRPr lang="de-DE" altLang="de-DE" sz="2800" dirty="0" smtClean="0">
              <a:cs typeface="Times New Roman" pitchFamily="18" charset="0"/>
            </a:endParaRPr>
          </a:p>
          <a:p>
            <a:pPr marL="609600" indent="-609600" eaLnBrk="1" hangingPunct="1">
              <a:spcBef>
                <a:spcPct val="100000"/>
              </a:spcBef>
              <a:buFontTx/>
              <a:buAutoNum type="arabicPeriod" startAt="2"/>
            </a:pPr>
            <a:r>
              <a:rPr lang="ru-RU" altLang="de-DE" sz="2800" dirty="0" smtClean="0">
                <a:cs typeface="Arial" charset="0"/>
              </a:rPr>
              <a:t>    Определить цели для   </a:t>
            </a:r>
            <a:br>
              <a:rPr lang="ru-RU" altLang="de-DE" sz="2800" dirty="0" smtClean="0">
                <a:cs typeface="Arial" charset="0"/>
              </a:rPr>
            </a:br>
            <a:r>
              <a:rPr lang="ru-RU" altLang="de-DE" sz="2800" dirty="0" smtClean="0">
                <a:cs typeface="Arial" charset="0"/>
              </a:rPr>
              <a:t>    будущего.</a:t>
            </a:r>
            <a:endParaRPr lang="de-DE" altLang="de-DE" sz="2800" dirty="0" smtClean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414196"/>
            <a:ext cx="4452847" cy="349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37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2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710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96" name="Picture 16" descr="D:\Reklama\ОтделЗдоровья\мих\2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08" y="0"/>
            <a:ext cx="9168408" cy="687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44996" y="764704"/>
            <a:ext cx="8229600" cy="621159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Прощение-это тяжелый путь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836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51920" y="1412776"/>
            <a:ext cx="4608512" cy="4751387"/>
          </a:xfrm>
        </p:spPr>
        <p:txBody>
          <a:bodyPr/>
          <a:lstStyle/>
          <a:p>
            <a:pPr marL="0" indent="0" algn="ctr" eaLnBrk="1" hangingPunct="1">
              <a:buFontTx/>
              <a:buNone/>
              <a:tabLst>
                <a:tab pos="0" algn="l"/>
              </a:tabLst>
              <a:defRPr/>
            </a:pPr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Не существует </a:t>
            </a:r>
            <a:r>
              <a:rPr lang="ru-RU" sz="3600" dirty="0">
                <a:solidFill>
                  <a:srgbClr val="CC0000"/>
                </a:solidFill>
              </a:rPr>
              <a:t>«быстрого» прощения</a:t>
            </a:r>
            <a:r>
              <a:rPr lang="ru-RU" sz="3600" dirty="0" smtClean="0">
                <a:solidFill>
                  <a:srgbClr val="CC0000"/>
                </a:solidFill>
              </a:rPr>
              <a:t>.</a:t>
            </a:r>
          </a:p>
          <a:p>
            <a:pPr marL="0" indent="0" algn="ctr" eaLnBrk="1" hangingPunct="1">
              <a:buFontTx/>
              <a:buNone/>
              <a:tabLst>
                <a:tab pos="0" algn="l"/>
              </a:tabLst>
              <a:defRPr/>
            </a:pP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marL="0" indent="0" algn="ctr" eaLnBrk="1" hangingPunct="1">
              <a:buFontTx/>
              <a:buNone/>
              <a:tabLst>
                <a:tab pos="0" algn="l"/>
              </a:tabLst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Это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, скорее, не прощение, а попытка избежать боли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034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911705"/>
              </p:ext>
            </p:extLst>
          </p:nvPr>
        </p:nvGraphicFramePr>
        <p:xfrm flipH="1">
          <a:off x="395536" y="1600919"/>
          <a:ext cx="3840874" cy="3674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02" name="Clip" r:id="rId5" imgW="2286000" imgH="2187766" progId="MS_ClipArt_Gallery.2">
                  <p:embed/>
                </p:oleObj>
              </mc:Choice>
              <mc:Fallback>
                <p:oleObj name="Clip" r:id="rId5" imgW="2286000" imgH="2187766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>
                        <a:off x="395536" y="1600919"/>
                        <a:ext cx="3840874" cy="36744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829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3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3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661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390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8229600" cy="648071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Четыре условия для прощения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80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7777162" cy="4525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1. Проанализируйте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ситуацию, которая с вами произошла, прежде чем вы простите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2. Будьте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откровенны по поводу своих чувств.  </a:t>
            </a:r>
          </a:p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3. Подумайте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над тем, что причинило вам боль.  </a:t>
            </a:r>
          </a:p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4. Примите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решение простить. </a:t>
            </a:r>
          </a:p>
        </p:txBody>
      </p:sp>
    </p:spTree>
    <p:extLst>
      <p:ext uri="{BB962C8B-B14F-4D97-AF65-F5344CB8AC3E}">
        <p14:creationId xmlns:p14="http://schemas.microsoft.com/office/powerpoint/2010/main" val="3641057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98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452"/>
            <a:ext cx="9217936" cy="6913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94168" y="692696"/>
            <a:ext cx="8229600" cy="648072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rgbClr val="CC0000"/>
                </a:solidFill>
                <a:effectLst/>
              </a:rPr>
              <a:t>Прощение – это </a:t>
            </a:r>
            <a:r>
              <a:rPr lang="ru-RU" dirty="0" smtClean="0">
                <a:solidFill>
                  <a:srgbClr val="CC0000"/>
                </a:solidFill>
                <a:effectLst/>
              </a:rPr>
              <a:t>Решение!</a:t>
            </a:r>
            <a:endParaRPr lang="de-DE" dirty="0" smtClean="0">
              <a:solidFill>
                <a:srgbClr val="CC0000"/>
              </a:solidFill>
            </a:endParaRPr>
          </a:p>
        </p:txBody>
      </p:sp>
      <p:sp>
        <p:nvSpPr>
          <p:cNvPr id="83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4" y="1412776"/>
            <a:ext cx="4609208" cy="4537174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C00000"/>
                </a:solidFill>
              </a:rPr>
              <a:t>Примите </a:t>
            </a:r>
            <a:r>
              <a:rPr lang="ru-RU" dirty="0">
                <a:solidFill>
                  <a:srgbClr val="C00000"/>
                </a:solidFill>
              </a:rPr>
              <a:t>решение простить,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даже если вы с этим и не согласны.</a:t>
            </a:r>
          </a:p>
          <a:p>
            <a:pPr algn="r"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dirty="0" smtClean="0">
                <a:solidFill>
                  <a:srgbClr val="C00000"/>
                </a:solidFill>
              </a:rPr>
              <a:t>Не отказывайтесь </a:t>
            </a:r>
            <a:r>
              <a:rPr lang="ru-RU" dirty="0">
                <a:solidFill>
                  <a:srgbClr val="C00000"/>
                </a:solidFill>
              </a:rPr>
              <a:t>от своего решения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и не будьте в своих глазах жертвой.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de-DE" altLang="de-DE" dirty="0" smtClean="0">
              <a:solidFill>
                <a:srgbClr val="000099"/>
              </a:solidFill>
            </a:endParaRPr>
          </a:p>
        </p:txBody>
      </p:sp>
      <p:pic>
        <p:nvPicPr>
          <p:cNvPr id="105476" name="Picture 4" descr="intersection_48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624" y="1556792"/>
            <a:ext cx="3935955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333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86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4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4" name="Picture 4" descr="P12359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94" t="4144" r="32860"/>
          <a:stretch>
            <a:fillRect/>
          </a:stretch>
        </p:blipFill>
        <p:spPr bwMode="auto">
          <a:xfrm>
            <a:off x="610642" y="1519783"/>
            <a:ext cx="2089150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722794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CC0000"/>
                </a:solidFill>
              </a:rPr>
              <a:t>Какова причина болезней человека</a:t>
            </a:r>
            <a:r>
              <a:rPr lang="de-CH" dirty="0" smtClean="0">
                <a:solidFill>
                  <a:srgbClr val="CC0000"/>
                </a:solidFill>
              </a:rPr>
              <a:t>?</a:t>
            </a:r>
            <a:endParaRPr lang="de-DE" dirty="0" smtClean="0">
              <a:solidFill>
                <a:srgbClr val="CC0000"/>
              </a:solidFill>
            </a:endParaRP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71799" y="1484313"/>
            <a:ext cx="5843563" cy="3816350"/>
          </a:xfrm>
          <a:ln w="38100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de-DE" dirty="0" smtClean="0">
                <a:solidFill>
                  <a:srgbClr val="000099"/>
                </a:solidFill>
              </a:rPr>
              <a:t> «Количество психических заболеваний возрастает</a:t>
            </a:r>
            <a:r>
              <a:rPr lang="de-CH" altLang="de-DE" dirty="0" smtClean="0">
                <a:solidFill>
                  <a:srgbClr val="000099"/>
                </a:solidFill>
              </a:rPr>
              <a:t>.</a:t>
            </a:r>
            <a:r>
              <a:rPr lang="ru-RU" altLang="de-DE" dirty="0" smtClean="0">
                <a:solidFill>
                  <a:srgbClr val="000099"/>
                </a:solidFill>
              </a:rPr>
              <a:t> Девять десятых всех болезней, из-за которых страдает человек, связаны с психическими расстройствами».</a:t>
            </a:r>
            <a:endParaRPr lang="de-CH" altLang="de-DE" dirty="0" smtClean="0">
              <a:solidFill>
                <a:srgbClr val="000099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altLang="de-DE" sz="2000" dirty="0" smtClean="0">
                <a:solidFill>
                  <a:srgbClr val="000099"/>
                </a:solidFill>
              </a:rPr>
              <a:t>                                 СЦ т. 5,с. </a:t>
            </a:r>
            <a:r>
              <a:rPr lang="de-CH" altLang="de-DE" sz="2000" dirty="0" smtClean="0">
                <a:solidFill>
                  <a:srgbClr val="000099"/>
                </a:solidFill>
              </a:rPr>
              <a:t>444</a:t>
            </a:r>
            <a:endParaRPr lang="de-DE" altLang="de-DE" sz="20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0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2" name="Picture 2" descr="intersection_48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4319587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070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8229600" cy="648071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rgbClr val="CC0000"/>
                </a:solidFill>
                <a:effectLst/>
              </a:rPr>
              <a:t>Прощение – это </a:t>
            </a:r>
            <a:r>
              <a:rPr lang="ru-RU" dirty="0" smtClean="0">
                <a:solidFill>
                  <a:srgbClr val="CC0000"/>
                </a:solidFill>
                <a:effectLst/>
              </a:rPr>
              <a:t>РЕШЕНИЕ!</a:t>
            </a:r>
            <a:endParaRPr lang="de-DE" dirty="0" smtClean="0">
              <a:solidFill>
                <a:srgbClr val="CC0000"/>
              </a:solidFill>
            </a:endParaRPr>
          </a:p>
        </p:txBody>
      </p:sp>
      <p:sp>
        <p:nvSpPr>
          <p:cNvPr id="8407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268785"/>
            <a:ext cx="4355976" cy="3672383"/>
          </a:xfrm>
        </p:spPr>
        <p:txBody>
          <a:bodyPr/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Не дайте чувствам захлестнуть вас, таким образом, вы обретете победу.</a:t>
            </a:r>
          </a:p>
          <a:p>
            <a:pPr algn="r"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Единственная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свобода, которую никто не может отнять у человека – это свобода принимать решения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eaLnBrk="1" hangingPunct="1">
              <a:defRPr/>
            </a:pPr>
            <a:endParaRPr lang="de-DE" altLang="de-DE" sz="1800" b="1" dirty="0" smtClean="0">
              <a:solidFill>
                <a:srgbClr val="000099"/>
              </a:solidFill>
            </a:endParaRPr>
          </a:p>
        </p:txBody>
      </p:sp>
      <p:sp>
        <p:nvSpPr>
          <p:cNvPr id="840709" name="Text Box 5"/>
          <p:cNvSpPr txBox="1">
            <a:spLocks noChangeArrowheads="1"/>
          </p:cNvSpPr>
          <p:nvPr/>
        </p:nvSpPr>
        <p:spPr bwMode="auto">
          <a:xfrm flipH="1">
            <a:off x="5951537" y="4941168"/>
            <a:ext cx="294005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marL="342900" indent="-342900"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ru-RU" altLang="de-DE" dirty="0" smtClean="0">
                <a:solidFill>
                  <a:srgbClr val="CC0000"/>
                </a:solidFill>
              </a:rPr>
              <a:t>   Свобода </a:t>
            </a:r>
            <a:r>
              <a:rPr lang="ru-RU" altLang="de-DE" dirty="0">
                <a:solidFill>
                  <a:srgbClr val="CC0000"/>
                </a:solidFill>
              </a:rPr>
              <a:t>решения!</a:t>
            </a:r>
            <a:endParaRPr lang="de-DE" altLang="de-DE" dirty="0">
              <a:solidFill>
                <a:srgbClr val="00009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48691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CC0000"/>
                </a:solidFill>
              </a:rPr>
              <a:t>Каждая жизненная ситуация имеет две стороны. Роковую  и настраиваемую</a:t>
            </a:r>
          </a:p>
        </p:txBody>
      </p:sp>
    </p:spTree>
    <p:extLst>
      <p:ext uri="{BB962C8B-B14F-4D97-AF65-F5344CB8AC3E}">
        <p14:creationId xmlns:p14="http://schemas.microsoft.com/office/powerpoint/2010/main" val="2954259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0708" grpId="0" build="p"/>
      <p:bldP spid="84070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8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494" y="692696"/>
            <a:ext cx="82296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Жизненные правила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494" y="1484784"/>
            <a:ext cx="8229600" cy="4525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1. Прощение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дает мне возможность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обрести мир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2. Моя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жизнь – это результат моего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решения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968" y="3429000"/>
            <a:ext cx="413686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455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8531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38150" y="692696"/>
            <a:ext cx="8229600" cy="72008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dirty="0">
                <a:solidFill>
                  <a:srgbClr val="CC0000"/>
                </a:solidFill>
                <a:effectLst/>
              </a:rPr>
              <a:t>10</a:t>
            </a:r>
            <a:r>
              <a:rPr lang="ru-RU" dirty="0">
                <a:solidFill>
                  <a:srgbClr val="CC0000"/>
                </a:solidFill>
                <a:effectLst/>
              </a:rPr>
              <a:t> практических </a:t>
            </a:r>
            <a:r>
              <a:rPr lang="ru-RU" dirty="0" smtClean="0">
                <a:solidFill>
                  <a:srgbClr val="CC0000"/>
                </a:solidFill>
                <a:effectLst/>
              </a:rPr>
              <a:t> </a:t>
            </a:r>
            <a:r>
              <a:rPr lang="en-US" dirty="0" err="1" smtClean="0">
                <a:solidFill>
                  <a:srgbClr val="CC0000"/>
                </a:solidFill>
                <a:effectLst/>
              </a:rPr>
              <a:t>советов</a:t>
            </a:r>
            <a:r>
              <a:rPr lang="en-US" dirty="0">
                <a:solidFill>
                  <a:srgbClr val="CC0000"/>
                </a:solidFill>
                <a:effectLst/>
              </a:rPr>
              <a:t>, </a:t>
            </a:r>
            <a:r>
              <a:rPr lang="en-US" dirty="0" err="1">
                <a:solidFill>
                  <a:srgbClr val="CC0000"/>
                </a:solidFill>
                <a:effectLst/>
              </a:rPr>
              <a:t>как</a:t>
            </a:r>
            <a:r>
              <a:rPr lang="en-US" dirty="0">
                <a:solidFill>
                  <a:srgbClr val="CC0000"/>
                </a:solidFill>
                <a:effectLst/>
              </a:rPr>
              <a:t> </a:t>
            </a:r>
            <a:r>
              <a:rPr lang="ru-RU" dirty="0" smtClean="0">
                <a:solidFill>
                  <a:srgbClr val="CC0000"/>
                </a:solidFill>
                <a:effectLst/>
              </a:rPr>
              <a:t> </a:t>
            </a:r>
            <a:r>
              <a:rPr lang="en-US" dirty="0" err="1" smtClean="0">
                <a:solidFill>
                  <a:srgbClr val="CC0000"/>
                </a:solidFill>
                <a:effectLst/>
              </a:rPr>
              <a:t>простить</a:t>
            </a:r>
            <a:endParaRPr lang="de-DE" dirty="0" smtClean="0">
              <a:solidFill>
                <a:srgbClr val="CC0000"/>
              </a:solidFill>
            </a:endParaRPr>
          </a:p>
        </p:txBody>
      </p:sp>
      <p:sp>
        <p:nvSpPr>
          <p:cNvPr id="84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6792"/>
            <a:ext cx="8229600" cy="4393158"/>
          </a:xfrm>
        </p:spPr>
        <p:txBody>
          <a:bodyPr/>
          <a:lstStyle/>
          <a:p>
            <a:pPr marL="514350" indent="-514350">
              <a:buFontTx/>
              <a:buAutoNum type="arabicParenR"/>
              <a:defRPr/>
            </a:pP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Прощение 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касается, как минимум, </a:t>
            </a: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двоих людей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. Мы не прощаем вещи. </a:t>
            </a:r>
            <a:endParaRPr lang="ru-RU" sz="3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2) Простить 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значит попасть в ситуацию, в </a:t>
            </a: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b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     которой 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вам </a:t>
            </a: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неприятно находиться.</a:t>
            </a:r>
          </a:p>
          <a:p>
            <a:pPr marL="0" indent="0">
              <a:buFontTx/>
              <a:buNone/>
              <a:defRPr/>
            </a:pP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3) Вы 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признаете, что существует такая </a:t>
            </a: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    ситуация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, которая стала причиной боли.  </a:t>
            </a:r>
          </a:p>
          <a:p>
            <a:pPr marL="0" indent="0">
              <a:buFontTx/>
              <a:buNone/>
              <a:defRPr/>
            </a:pP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4) Вы 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понимаете, что не могли </a:t>
            </a: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     предотвратить 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тот ход событий.</a:t>
            </a:r>
          </a:p>
          <a:p>
            <a:pPr marL="0" indent="0">
              <a:buFontTx/>
              <a:buNone/>
              <a:defRPr/>
            </a:pPr>
            <a:endParaRPr lang="de-DE" altLang="de-DE" sz="3000" dirty="0" smtClean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674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480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229600" cy="416671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5) Вы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признаете, что у вас есть выбор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(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месть или прощение); вы не можете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контролировать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действия другого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человека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. </a:t>
            </a:r>
          </a:p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6)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Осознаете, что только вы являетесь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ответственным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за ваши чувства. </a:t>
            </a:r>
          </a:p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7) Вы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твердо решили избавляться от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неудовлетворенности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и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находить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в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жизни радость.</a:t>
            </a:r>
          </a:p>
          <a:p>
            <a:pPr marL="609600" indent="-609600" eaLnBrk="1" hangingPunct="1">
              <a:lnSpc>
                <a:spcPct val="85000"/>
              </a:lnSpc>
              <a:spcBef>
                <a:spcPct val="0"/>
              </a:spcBef>
              <a:buFontTx/>
              <a:buAutoNum type="arabicParenR" startAt="5"/>
              <a:defRPr/>
            </a:pPr>
            <a:endParaRPr lang="de-DE" altLang="de-DE" sz="3000" dirty="0" smtClean="0">
              <a:solidFill>
                <a:srgbClr val="000099"/>
              </a:solidFill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18864" y="719609"/>
            <a:ext cx="8229600" cy="549151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dirty="0">
                <a:solidFill>
                  <a:srgbClr val="CC0000"/>
                </a:solidFill>
                <a:effectLst/>
              </a:rPr>
              <a:t>10</a:t>
            </a:r>
            <a:r>
              <a:rPr lang="ru-RU" dirty="0">
                <a:solidFill>
                  <a:srgbClr val="CC0000"/>
                </a:solidFill>
                <a:effectLst/>
              </a:rPr>
              <a:t> практических </a:t>
            </a:r>
            <a:r>
              <a:rPr lang="en-US" dirty="0" err="1">
                <a:solidFill>
                  <a:srgbClr val="CC0000"/>
                </a:solidFill>
                <a:effectLst/>
              </a:rPr>
              <a:t>советов</a:t>
            </a:r>
            <a:r>
              <a:rPr lang="en-US" dirty="0">
                <a:solidFill>
                  <a:srgbClr val="CC0000"/>
                </a:solidFill>
                <a:effectLst/>
              </a:rPr>
              <a:t>, </a:t>
            </a:r>
            <a:r>
              <a:rPr lang="en-US" dirty="0" err="1">
                <a:solidFill>
                  <a:srgbClr val="CC0000"/>
                </a:solidFill>
                <a:effectLst/>
              </a:rPr>
              <a:t>как</a:t>
            </a:r>
            <a:r>
              <a:rPr lang="en-US" dirty="0">
                <a:solidFill>
                  <a:srgbClr val="CC0000"/>
                </a:solidFill>
                <a:effectLst/>
              </a:rPr>
              <a:t> </a:t>
            </a:r>
            <a:r>
              <a:rPr lang="en-US" dirty="0" err="1" smtClean="0">
                <a:solidFill>
                  <a:srgbClr val="CC0000"/>
                </a:solidFill>
                <a:effectLst/>
              </a:rPr>
              <a:t>простить</a:t>
            </a:r>
            <a:endParaRPr lang="de-DE" dirty="0" smtClean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948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685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" y="-1"/>
            <a:ext cx="9171756" cy="687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607343"/>
            <a:ext cx="8352928" cy="398189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cs typeface="Arial" panose="020B0604020202020204" pitchFamily="34" charset="0"/>
              </a:rPr>
              <a:t>8)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Вы понимаете, что для прощения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необходимо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время и его нельзя ускорить. </a:t>
            </a:r>
          </a:p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9) Вы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анализируете ситуацию и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концентрируете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свое внимание на том,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какой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вы хотите видеть свою жизнь в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дальнейшем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. </a:t>
            </a:r>
          </a:p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10)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Вы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ищете прощения, чтобы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простить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себя.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  <a:defRPr/>
            </a:pPr>
            <a:endParaRPr lang="de-DE" altLang="de-DE" sz="3000" dirty="0" smtClean="0">
              <a:solidFill>
                <a:srgbClr val="000099"/>
              </a:solidFill>
              <a:cs typeface="Arial" panose="020B0604020202020204" pitchFamily="34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  <a:defRPr/>
            </a:pPr>
            <a:endParaRPr lang="de-DE" altLang="de-DE" sz="3000" dirty="0" smtClean="0">
              <a:solidFill>
                <a:srgbClr val="000099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79834" y="836712"/>
            <a:ext cx="8229600" cy="576064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dirty="0">
                <a:solidFill>
                  <a:srgbClr val="CC0000"/>
                </a:solidFill>
                <a:effectLst/>
              </a:rPr>
              <a:t>10</a:t>
            </a:r>
            <a:r>
              <a:rPr lang="ru-RU" dirty="0">
                <a:solidFill>
                  <a:srgbClr val="CC0000"/>
                </a:solidFill>
                <a:effectLst/>
              </a:rPr>
              <a:t> практических </a:t>
            </a:r>
            <a:r>
              <a:rPr lang="en-US" dirty="0" err="1">
                <a:solidFill>
                  <a:srgbClr val="CC0000"/>
                </a:solidFill>
                <a:effectLst/>
              </a:rPr>
              <a:t>советов</a:t>
            </a:r>
            <a:r>
              <a:rPr lang="en-US" dirty="0">
                <a:solidFill>
                  <a:srgbClr val="CC0000"/>
                </a:solidFill>
                <a:effectLst/>
              </a:rPr>
              <a:t>, </a:t>
            </a:r>
            <a:r>
              <a:rPr lang="en-US" dirty="0" err="1">
                <a:solidFill>
                  <a:srgbClr val="CC0000"/>
                </a:solidFill>
                <a:effectLst/>
              </a:rPr>
              <a:t>как</a:t>
            </a:r>
            <a:r>
              <a:rPr lang="en-US" dirty="0">
                <a:solidFill>
                  <a:srgbClr val="CC0000"/>
                </a:solidFill>
                <a:effectLst/>
              </a:rPr>
              <a:t> </a:t>
            </a:r>
            <a:r>
              <a:rPr lang="en-US" dirty="0" err="1" smtClean="0">
                <a:solidFill>
                  <a:srgbClr val="CC0000"/>
                </a:solidFill>
                <a:effectLst/>
              </a:rPr>
              <a:t>простить</a:t>
            </a:r>
            <a:endParaRPr lang="de-DE" dirty="0" smtClean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30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8899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58" name="Picture 2" descr="DSC000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18517"/>
            <a:ext cx="644048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475656" y="1340768"/>
            <a:ext cx="6296744" cy="3888431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de-DE" sz="4400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Многие люди </a:t>
            </a:r>
          </a:p>
          <a:p>
            <a:pPr marL="0" indent="0" algn="ctr" eaLnBrk="1" hangingPunct="1">
              <a:buFontTx/>
              <a:buNone/>
            </a:pPr>
            <a:r>
              <a:rPr lang="ru-RU" altLang="de-DE" sz="4400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обретают </a:t>
            </a:r>
          </a:p>
          <a:p>
            <a:pPr marL="0" indent="0" algn="ctr" eaLnBrk="1" hangingPunct="1">
              <a:buFontTx/>
              <a:buNone/>
            </a:pPr>
            <a:r>
              <a:rPr lang="ru-RU" altLang="de-DE" sz="4400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внутренний мир</a:t>
            </a:r>
          </a:p>
          <a:p>
            <a:pPr marL="0" indent="0" algn="ctr" eaLnBrk="1" hangingPunct="1">
              <a:buFontTx/>
              <a:buNone/>
            </a:pPr>
            <a:r>
              <a:rPr lang="ru-RU" altLang="de-DE" sz="4400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в молитве.</a:t>
            </a:r>
            <a:endParaRPr lang="de-DE" altLang="de-DE" sz="4400" dirty="0" smtClean="0">
              <a:solidFill>
                <a:srgbClr val="0000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3853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6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92609" y="863625"/>
            <a:ext cx="8229600" cy="765175"/>
          </a:xfrm>
        </p:spPr>
        <p:txBody>
          <a:bodyPr/>
          <a:lstStyle/>
          <a:p>
            <a:pPr algn="ctr">
              <a:defRPr/>
            </a:pPr>
            <a:r>
              <a:rPr lang="ru-RU" altLang="de-DE" dirty="0">
                <a:solidFill>
                  <a:srgbClr val="CC0000"/>
                </a:solidFill>
                <a:effectLst/>
              </a:rPr>
              <a:t>А если я нуждаюсь в прощении?</a:t>
            </a:r>
            <a:br>
              <a:rPr lang="ru-RU" altLang="de-DE" dirty="0">
                <a:solidFill>
                  <a:srgbClr val="CC0000"/>
                </a:solidFill>
                <a:effectLst/>
              </a:rPr>
            </a:br>
            <a:endParaRPr lang="de-DE" altLang="de-DE" dirty="0">
              <a:solidFill>
                <a:srgbClr val="CC0000"/>
              </a:solidFill>
              <a:effectLst/>
            </a:endParaRPr>
          </a:p>
        </p:txBody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0"/>
            <a:ext cx="8229600" cy="416592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     Шаги </a:t>
            </a:r>
            <a:r>
              <a:rPr lang="ru-RU" dirty="0"/>
              <a:t>к прощению</a:t>
            </a:r>
            <a:r>
              <a:rPr lang="de-DE" dirty="0"/>
              <a:t>:</a:t>
            </a:r>
            <a:endParaRPr lang="ru-RU" dirty="0"/>
          </a:p>
          <a:p>
            <a:pPr lvl="0"/>
            <a:r>
              <a:rPr lang="ru-RU" b="1" dirty="0"/>
              <a:t>Покаяние</a:t>
            </a:r>
            <a:r>
              <a:rPr lang="ru-RU" dirty="0"/>
              <a:t> – обещание изменить свое поведение.</a:t>
            </a:r>
          </a:p>
          <a:p>
            <a:pPr lvl="0"/>
            <a:r>
              <a:rPr lang="ru-RU" b="1" dirty="0"/>
              <a:t>Компенсация</a:t>
            </a:r>
            <a:r>
              <a:rPr lang="ru-RU" dirty="0"/>
              <a:t> – восстановление справедливости через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возмещение </a:t>
            </a:r>
            <a:r>
              <a:rPr lang="ru-RU" dirty="0"/>
              <a:t>ущерба.</a:t>
            </a:r>
          </a:p>
          <a:p>
            <a:pPr lvl="0"/>
            <a:r>
              <a:rPr lang="ru-RU" b="1" dirty="0"/>
              <a:t> </a:t>
            </a:r>
            <a:r>
              <a:rPr lang="ru-RU" b="1" dirty="0" smtClean="0"/>
              <a:t>  Примирение</a:t>
            </a:r>
            <a:r>
              <a:rPr lang="ru-RU" dirty="0" smtClean="0"/>
              <a:t> </a:t>
            </a:r>
            <a:r>
              <a:rPr lang="ru-RU" dirty="0"/>
              <a:t>– восстановление 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  доверия </a:t>
            </a:r>
            <a:r>
              <a:rPr lang="ru-RU" dirty="0"/>
              <a:t>и взаимоуважения.</a:t>
            </a:r>
          </a:p>
          <a:p>
            <a:pPr marL="0" indent="0">
              <a:buNone/>
            </a:pPr>
            <a:endParaRPr lang="ru-RU" dirty="0"/>
          </a:p>
          <a:p>
            <a:pPr>
              <a:spcBef>
                <a:spcPts val="1200"/>
              </a:spcBef>
            </a:pPr>
            <a:endParaRPr lang="de-DE" altLang="de-DE" dirty="0" smtClean="0">
              <a:solidFill>
                <a:srgbClr val="000099"/>
              </a:solidFill>
            </a:endParaRPr>
          </a:p>
        </p:txBody>
      </p:sp>
      <p:pic>
        <p:nvPicPr>
          <p:cNvPr id="78852" name="Picture 1029" descr="PICT048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" r="38164"/>
          <a:stretch>
            <a:fillRect/>
          </a:stretch>
        </p:blipFill>
        <p:spPr bwMode="auto">
          <a:xfrm>
            <a:off x="7236296" y="3450704"/>
            <a:ext cx="158591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1508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648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694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900" y="764705"/>
            <a:ext cx="8229600" cy="648072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C0000"/>
                </a:solidFill>
                <a:effectLst/>
              </a:rPr>
              <a:t>Простите самого себя…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7"/>
            <a:ext cx="8229600" cy="3888433"/>
          </a:xfrm>
        </p:spPr>
        <p:txBody>
          <a:bodyPr/>
          <a:lstStyle/>
          <a:p>
            <a:r>
              <a:rPr lang="ru-RU" dirty="0" smtClean="0"/>
              <a:t>За то</a:t>
            </a:r>
            <a:r>
              <a:rPr lang="ru-RU" dirty="0"/>
              <a:t>, что вы сделали, а не за то, кем вы являетесь.</a:t>
            </a:r>
          </a:p>
          <a:p>
            <a:pPr lvl="0"/>
            <a:r>
              <a:rPr lang="ru-RU" dirty="0"/>
              <a:t>За</a:t>
            </a:r>
            <a:r>
              <a:rPr lang="ru-RU" dirty="0" smtClean="0"/>
              <a:t> </a:t>
            </a:r>
            <a:r>
              <a:rPr lang="ru-RU" dirty="0"/>
              <a:t>конкретные события, а не в общем.</a:t>
            </a:r>
          </a:p>
          <a:p>
            <a:r>
              <a:rPr lang="ru-RU" dirty="0"/>
              <a:t>За </a:t>
            </a:r>
            <a:r>
              <a:rPr lang="ru-RU" dirty="0" smtClean="0"/>
              <a:t>ваш </a:t>
            </a:r>
            <a:r>
              <a:rPr lang="ru-RU" dirty="0"/>
              <a:t>плохой поступок, а не за то, что вы чувствуете.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4582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38" name="Picture 6" descr="J018268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65"/>
          <a:stretch>
            <a:fillRect/>
          </a:stretch>
        </p:blipFill>
        <p:spPr bwMode="auto">
          <a:xfrm>
            <a:off x="1331640" y="1555884"/>
            <a:ext cx="7056784" cy="374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1555883"/>
            <a:ext cx="7056784" cy="3745325"/>
          </a:xfr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de-DE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altLang="de-DE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„</a:t>
            </a:r>
            <a:r>
              <a:rPr lang="ru-RU" altLang="de-DE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Придите ко мне все </a:t>
            </a:r>
            <a:r>
              <a:rPr lang="ru-RU" altLang="de-DE" dirty="0" err="1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труждающиеся</a:t>
            </a:r>
            <a:endParaRPr lang="ru-RU" altLang="de-DE" dirty="0" smtClean="0">
              <a:solidFill>
                <a:srgbClr val="0000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 algn="ctr" eaLnBrk="1" hangingPunct="1">
              <a:buFontTx/>
              <a:buNone/>
            </a:pPr>
            <a:r>
              <a:rPr lang="ru-RU" altLang="de-DE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и обремененные, и Я успокою вас;</a:t>
            </a:r>
          </a:p>
          <a:p>
            <a:pPr marL="0" indent="0" algn="ctr" eaLnBrk="1" hangingPunct="1">
              <a:buFontTx/>
              <a:buNone/>
            </a:pPr>
            <a:r>
              <a:rPr lang="ru-RU" altLang="de-DE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 научитесь от меня, ибо Я кроток</a:t>
            </a:r>
          </a:p>
          <a:p>
            <a:pPr marL="0" indent="0" algn="ctr" eaLnBrk="1" hangingPunct="1">
              <a:buFontTx/>
              <a:buNone/>
            </a:pPr>
            <a:r>
              <a:rPr lang="ru-RU" altLang="de-DE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и смирен сердцем и найдете покой душам вашим</a:t>
            </a:r>
            <a:r>
              <a:rPr lang="de-DE" altLang="de-DE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”</a:t>
            </a:r>
            <a:r>
              <a:rPr lang="ru-RU" altLang="de-DE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</a:t>
            </a:r>
            <a:endParaRPr lang="de-DE" altLang="de-DE" dirty="0" smtClean="0">
              <a:solidFill>
                <a:srgbClr val="0000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 algn="r" eaLnBrk="1" hangingPunct="1">
              <a:buFontTx/>
              <a:buNone/>
            </a:pPr>
            <a:r>
              <a:rPr lang="de-DE" altLang="de-DE" sz="2000" i="1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altLang="de-DE" sz="2000" i="1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Мф.</a:t>
            </a:r>
            <a:r>
              <a:rPr lang="de-DE" altLang="de-DE" sz="2000" i="1" dirty="0" smtClean="0">
                <a:solidFill>
                  <a:srgbClr val="00009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11:28</a:t>
            </a:r>
            <a:endParaRPr lang="de-DE" altLang="de-DE" sz="2000" dirty="0" smtClean="0">
              <a:solidFill>
                <a:srgbClr val="0000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36588" y="647701"/>
            <a:ext cx="8229600" cy="62106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Для размышлений</a:t>
            </a:r>
            <a:endParaRPr lang="de-DE" dirty="0" smtClean="0">
              <a:solidFill>
                <a:srgbClr val="CC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9287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390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9"/>
            <a:ext cx="8229600" cy="648071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rgbClr val="CC0000"/>
                </a:solidFill>
                <a:effectLst/>
              </a:rPr>
              <a:t>Прощение касается всего </a:t>
            </a:r>
            <a:r>
              <a:rPr lang="ru-RU" dirty="0" smtClean="0">
                <a:solidFill>
                  <a:srgbClr val="CC0000"/>
                </a:solidFill>
                <a:effectLst/>
              </a:rPr>
              <a:t>человека</a:t>
            </a:r>
            <a:endParaRPr lang="de-DE" dirty="0" smtClean="0">
              <a:solidFill>
                <a:srgbClr val="CC0000"/>
              </a:solidFill>
            </a:endParaRPr>
          </a:p>
        </p:txBody>
      </p:sp>
      <p:sp>
        <p:nvSpPr>
          <p:cNvPr id="85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739949"/>
            <a:ext cx="8568952" cy="45693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CC0000"/>
                </a:solidFill>
              </a:rPr>
              <a:t> </a:t>
            </a:r>
            <a:r>
              <a:rPr lang="ru-RU" sz="2800" b="1" dirty="0" smtClean="0">
                <a:solidFill>
                  <a:srgbClr val="CC0000"/>
                </a:solidFill>
              </a:rPr>
              <a:t>Уровень </a:t>
            </a:r>
            <a:r>
              <a:rPr lang="ru-RU" sz="2800" b="1" dirty="0">
                <a:solidFill>
                  <a:srgbClr val="CC0000"/>
                </a:solidFill>
              </a:rPr>
              <a:t>разума: 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забыть вину, посмотреть на прошлое 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по-другому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, осознавая свои ошибки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 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</a:rPr>
              <a:t>Уровень чувств</a:t>
            </a:r>
            <a:r>
              <a:rPr lang="ru-RU" sz="2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: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чувства – это эмоциональный процесс человека, их сложно контролировать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 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</a:rPr>
              <a:t>Уровень поведения: 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сосредоточьте свое поведение на своих целях, а не на 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поведении 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другого человека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 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</a:rPr>
              <a:t>Духовный уровень: 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отпустите обиду, 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позвольте 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действовать 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Богу.</a:t>
            </a:r>
            <a:endParaRPr lang="de-DE" altLang="de-DE" sz="2800" dirty="0" smtClean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845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9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08"/>
            <a:ext cx="9118924" cy="68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4" descr="Kirchenbesuch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5"/>
          <a:stretch>
            <a:fillRect/>
          </a:stretch>
        </p:blipFill>
        <p:spPr bwMode="auto">
          <a:xfrm>
            <a:off x="5508104" y="2484750"/>
            <a:ext cx="3050769" cy="245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8229600" cy="621159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>
                <a:solidFill>
                  <a:srgbClr val="CC0000"/>
                </a:solidFill>
              </a:rPr>
              <a:t> </a:t>
            </a:r>
            <a:r>
              <a:rPr lang="ru-RU" dirty="0" smtClean="0">
                <a:solidFill>
                  <a:srgbClr val="CC0000"/>
                </a:solidFill>
              </a:rPr>
              <a:t>Исследование понятия примирение</a:t>
            </a:r>
            <a:endParaRPr lang="de-CH" dirty="0" smtClean="0">
              <a:solidFill>
                <a:srgbClr val="CC0000"/>
              </a:solidFill>
            </a:endParaRP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51917"/>
            <a:ext cx="8291264" cy="4785395"/>
          </a:xfrm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de-CH" altLang="de-DE" sz="2100" dirty="0" smtClean="0">
                <a:solidFill>
                  <a:srgbClr val="000099"/>
                </a:solidFill>
              </a:rPr>
              <a:t>„</a:t>
            </a:r>
            <a:r>
              <a:rPr lang="ru-RU" altLang="de-DE" sz="2100" dirty="0" smtClean="0">
                <a:solidFill>
                  <a:srgbClr val="000099"/>
                </a:solidFill>
              </a:rPr>
              <a:t>В обществе примирение – это неофициальная тема, а научные исследования в этом вопросе делают только первые шаги. Но уже при этом становится все более понятно, что все болезни</a:t>
            </a:r>
          </a:p>
          <a:p>
            <a:pPr marL="0" indent="0" eaLnBrk="1" hangingPunct="1">
              <a:buFontTx/>
              <a:buNone/>
            </a:pPr>
            <a:r>
              <a:rPr lang="ru-RU" altLang="de-DE" sz="2100" dirty="0" smtClean="0">
                <a:solidFill>
                  <a:srgbClr val="000099"/>
                </a:solidFill>
              </a:rPr>
              <a:t> берут свое начало в таких негативных </a:t>
            </a:r>
            <a:br>
              <a:rPr lang="ru-RU" altLang="de-DE" sz="2100" dirty="0" smtClean="0">
                <a:solidFill>
                  <a:srgbClr val="000099"/>
                </a:solidFill>
              </a:rPr>
            </a:br>
            <a:r>
              <a:rPr lang="ru-RU" altLang="de-DE" sz="2100" dirty="0" smtClean="0">
                <a:solidFill>
                  <a:srgbClr val="000099"/>
                </a:solidFill>
              </a:rPr>
              <a:t>эмоциях как страх, злоба и чувство вины.</a:t>
            </a:r>
            <a:endParaRPr lang="de-CH" altLang="de-DE" sz="2000" dirty="0" smtClean="0">
              <a:solidFill>
                <a:srgbClr val="000099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ru-RU" altLang="de-DE" sz="2000" b="1" dirty="0" smtClean="0">
                <a:solidFill>
                  <a:srgbClr val="000099"/>
                </a:solidFill>
              </a:rPr>
              <a:t>       После исследования понятия</a:t>
            </a:r>
          </a:p>
          <a:p>
            <a:pPr marL="0" indent="0" eaLnBrk="1" hangingPunct="1">
              <a:buFontTx/>
              <a:buNone/>
            </a:pPr>
            <a:r>
              <a:rPr lang="ru-RU" altLang="de-DE" sz="2000" b="1" dirty="0" smtClean="0">
                <a:solidFill>
                  <a:srgbClr val="000099"/>
                </a:solidFill>
              </a:rPr>
              <a:t>        примирение, ученые пришли </a:t>
            </a:r>
          </a:p>
          <a:p>
            <a:pPr marL="0" indent="0" eaLnBrk="1" hangingPunct="1">
              <a:buFontTx/>
              <a:buNone/>
            </a:pPr>
            <a:r>
              <a:rPr lang="ru-RU" altLang="de-DE" sz="2000" b="1" dirty="0" smtClean="0">
                <a:solidFill>
                  <a:srgbClr val="000099"/>
                </a:solidFill>
              </a:rPr>
              <a:t>         к выводу, что духовность, </a:t>
            </a:r>
          </a:p>
          <a:p>
            <a:pPr marL="0" indent="0" eaLnBrk="1" hangingPunct="1">
              <a:buFontTx/>
              <a:buNone/>
            </a:pPr>
            <a:r>
              <a:rPr lang="ru-RU" altLang="de-DE" sz="2000" b="1" dirty="0" smtClean="0">
                <a:solidFill>
                  <a:srgbClr val="000099"/>
                </a:solidFill>
              </a:rPr>
              <a:t>         благодарность, а также умение</a:t>
            </a:r>
          </a:p>
          <a:p>
            <a:pPr marL="0" indent="0" eaLnBrk="1" hangingPunct="1">
              <a:buFontTx/>
              <a:buNone/>
            </a:pPr>
            <a:r>
              <a:rPr lang="ru-RU" altLang="de-DE" sz="2000" b="1" dirty="0" smtClean="0">
                <a:solidFill>
                  <a:srgbClr val="000099"/>
                </a:solidFill>
              </a:rPr>
              <a:t>         прощать влияют на здоровье </a:t>
            </a:r>
            <a:br>
              <a:rPr lang="ru-RU" altLang="de-DE" sz="2000" b="1" dirty="0" smtClean="0">
                <a:solidFill>
                  <a:srgbClr val="000099"/>
                </a:solidFill>
              </a:rPr>
            </a:br>
            <a:r>
              <a:rPr lang="ru-RU" altLang="de-DE" sz="2000" b="1" dirty="0" smtClean="0">
                <a:solidFill>
                  <a:srgbClr val="000099"/>
                </a:solidFill>
              </a:rPr>
              <a:t>         намного положительнее, чем даже здоровое питание».                    </a:t>
            </a:r>
            <a:br>
              <a:rPr lang="ru-RU" altLang="de-DE" sz="2000" b="1" dirty="0" smtClean="0">
                <a:solidFill>
                  <a:srgbClr val="000099"/>
                </a:solidFill>
              </a:rPr>
            </a:br>
            <a:r>
              <a:rPr lang="ru-RU" altLang="de-DE" sz="2000" b="1" dirty="0" smtClean="0">
                <a:solidFill>
                  <a:srgbClr val="000099"/>
                </a:solidFill>
              </a:rPr>
              <a:t>                Доктор медицины Иаков</a:t>
            </a:r>
            <a:r>
              <a:rPr lang="en-US" altLang="de-DE" sz="2000" b="1" dirty="0" smtClean="0">
                <a:solidFill>
                  <a:srgbClr val="000099"/>
                </a:solidFill>
              </a:rPr>
              <a:t> </a:t>
            </a:r>
            <a:r>
              <a:rPr lang="ru-RU" altLang="de-DE" sz="2000" b="1" dirty="0" err="1" smtClean="0">
                <a:solidFill>
                  <a:srgbClr val="000099"/>
                </a:solidFill>
              </a:rPr>
              <a:t>Беш</a:t>
            </a:r>
            <a:endParaRPr lang="ru-RU" altLang="de-DE" sz="2000" b="1" dirty="0" smtClean="0">
              <a:solidFill>
                <a:srgbClr val="000099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ru-RU" altLang="de-DE" sz="2000" b="1" dirty="0" smtClean="0">
                <a:solidFill>
                  <a:srgbClr val="000099"/>
                </a:solidFill>
              </a:rPr>
              <a:t>                                                              Бернская газета 06.04.2002</a:t>
            </a:r>
          </a:p>
          <a:p>
            <a:pPr marL="0" indent="0" eaLnBrk="1" hangingPunct="1">
              <a:buFontTx/>
              <a:buNone/>
            </a:pPr>
            <a:endParaRPr lang="ru-RU" altLang="de-DE" sz="2000" b="1" dirty="0" smtClean="0">
              <a:solidFill>
                <a:srgbClr val="000099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ru-RU" altLang="de-DE" sz="2000" b="1" dirty="0" smtClean="0">
                <a:solidFill>
                  <a:srgbClr val="000099"/>
                </a:solidFill>
              </a:rPr>
              <a:t> </a:t>
            </a:r>
            <a:r>
              <a:rPr lang="de-CH" altLang="de-DE" sz="2000" dirty="0" smtClean="0">
                <a:solidFill>
                  <a:srgbClr val="000099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82296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Жизненные правила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de-DE" altLang="de-DE" dirty="0" smtClean="0">
              <a:solidFill>
                <a:srgbClr val="000099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ru-RU" altLang="de-DE" dirty="0" smtClean="0">
                <a:solidFill>
                  <a:srgbClr val="000099"/>
                </a:solidFill>
                <a:cs typeface="Arial" panose="020B0604020202020204" pitchFamily="34" charset="0"/>
              </a:rPr>
              <a:t>Я прощаю не потому, что я должен простить, а потому что, я хочу избавиться от боли.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Чувства боли должны быть излечены, а не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преобразованы</a:t>
            </a:r>
            <a:r>
              <a:rPr lang="de-DE" altLang="de-DE" dirty="0" smtClean="0">
                <a:solidFill>
                  <a:srgbClr val="000099"/>
                </a:solidFill>
                <a:cs typeface="Arial" panose="020B0604020202020204" pitchFamily="34" charset="0"/>
              </a:rPr>
              <a:t/>
            </a:r>
            <a:br>
              <a:rPr lang="de-DE" altLang="de-DE" dirty="0" smtClean="0">
                <a:solidFill>
                  <a:srgbClr val="000099"/>
                </a:solidFill>
                <a:cs typeface="Arial" panose="020B0604020202020204" pitchFamily="34" charset="0"/>
              </a:rPr>
            </a:br>
            <a:endParaRPr lang="de-DE" altLang="de-DE" dirty="0" smtClean="0">
              <a:solidFill>
                <a:srgbClr val="000099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708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2995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64" y="-19050"/>
            <a:ext cx="91694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0568" y="908720"/>
            <a:ext cx="8503920" cy="612068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Простить – не означает забыть. </a:t>
            </a:r>
          </a:p>
          <a:p>
            <a:r>
              <a:rPr lang="ru-RU" sz="4000" dirty="0" smtClean="0"/>
              <a:t>Простить  - значит отпустить</a:t>
            </a:r>
            <a:r>
              <a:rPr lang="ru-RU" sz="4400" dirty="0" smtClean="0"/>
              <a:t>.</a:t>
            </a:r>
            <a:endParaRPr lang="ru-RU" sz="4400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696" y="2564904"/>
            <a:ext cx="5328592" cy="335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20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4762"/>
            <a:ext cx="9180512" cy="686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776"/>
            <a:ext cx="8280400" cy="3268960"/>
          </a:xfrm>
          <a:ln w="19050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de-CH" altLang="de-DE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	</a:t>
            </a:r>
            <a:endParaRPr lang="ru-RU" altLang="de-DE" sz="2800" dirty="0" smtClean="0">
              <a:solidFill>
                <a:schemeClr val="accent6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Прощение </a:t>
            </a:r>
            <a:r>
              <a:rPr lang="ru-RU" sz="2800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– это </a:t>
            </a:r>
            <a:endParaRPr lang="ru-RU" sz="2800" b="1" i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единственный 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путь </a:t>
            </a:r>
            <a:r>
              <a:rPr lang="ru-RU" sz="2800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восстановить </a:t>
            </a:r>
            <a:endParaRPr lang="ru-RU" sz="2800" b="1" i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разрушенные отношения </a:t>
            </a:r>
            <a:r>
              <a:rPr lang="ru-RU" sz="2800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с </a:t>
            </a:r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Богом, с окружающими </a:t>
            </a:r>
            <a:r>
              <a:rPr lang="ru-RU" sz="2800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нас </a:t>
            </a:r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людьми так и самим собой.</a:t>
            </a:r>
            <a:r>
              <a:rPr lang="de-DE" altLang="de-DE" sz="2800" dirty="0" smtClean="0">
                <a:solidFill>
                  <a:srgbClr val="CC0000"/>
                </a:solidFill>
              </a:rPr>
              <a:t>				</a:t>
            </a:r>
            <a:r>
              <a:rPr lang="ru-RU" altLang="de-DE" sz="1600" dirty="0" smtClean="0">
                <a:solidFill>
                  <a:srgbClr val="000099"/>
                </a:solidFill>
              </a:rPr>
              <a:t>Мартин Грабе</a:t>
            </a:r>
            <a:r>
              <a:rPr lang="de-DE" altLang="de-DE" sz="2800" dirty="0" smtClean="0">
                <a:solidFill>
                  <a:srgbClr val="CC0000"/>
                </a:solidFill>
              </a:rPr>
              <a:t>		</a:t>
            </a:r>
          </a:p>
        </p:txBody>
      </p:sp>
      <p:pic>
        <p:nvPicPr>
          <p:cNvPr id="123908" name="Picture 4" descr="J03417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238" y="620688"/>
            <a:ext cx="3554202" cy="25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5663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820"/>
            <a:ext cx="9144001" cy="6861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54" name="Picture 7" descr="PH03224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3" b="9291"/>
          <a:stretch>
            <a:fillRect/>
          </a:stretch>
        </p:blipFill>
        <p:spPr bwMode="auto">
          <a:xfrm>
            <a:off x="1331640" y="1333255"/>
            <a:ext cx="7344048" cy="4187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46088" y="583311"/>
            <a:ext cx="8229600" cy="61344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Задумайтесь!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1333255"/>
            <a:ext cx="7344048" cy="4187670"/>
          </a:xfrm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„</a:t>
            </a: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Господи! Сколько раз прощать брату моему, согрешающему против меня? До семи ли раз</a:t>
            </a: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pPr marL="0" indent="0">
              <a:buFontTx/>
              <a:buNone/>
              <a:defRPr/>
            </a:pP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Иисус говорит ему: </a:t>
            </a:r>
            <a:endParaRPr lang="ru-RU" sz="3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не </a:t>
            </a: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говорю тебе </a:t>
            </a:r>
            <a:endParaRPr lang="ru-RU" sz="3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„ </a:t>
            </a: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до семи», но до </a:t>
            </a:r>
            <a:endParaRPr lang="ru-RU" sz="3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sz="3000" dirty="0" err="1" smtClean="0">
                <a:solidFill>
                  <a:schemeClr val="accent6">
                    <a:lumMod val="75000"/>
                  </a:schemeClr>
                </a:solidFill>
              </a:rPr>
              <a:t>седмижды</a:t>
            </a: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 семидесяти</a:t>
            </a:r>
            <a:b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раз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“.                                                </a:t>
            </a: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de-DE" sz="2400" i="1" dirty="0" smtClean="0">
                <a:solidFill>
                  <a:schemeClr val="accent6">
                    <a:lumMod val="75000"/>
                  </a:schemeClr>
                </a:solidFill>
              </a:rPr>
              <a:t>M</a:t>
            </a: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ф. 18:21,22)</a:t>
            </a:r>
            <a:endParaRPr lang="ru-RU" sz="3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r">
              <a:buFontTx/>
              <a:buNone/>
              <a:defRPr/>
            </a:pPr>
            <a:r>
              <a:rPr lang="ru-RU" sz="3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15879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9" y="-9922"/>
            <a:ext cx="9157229" cy="686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2" name="Picture 4" descr="J016415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7"/>
          <a:stretch>
            <a:fillRect/>
          </a:stretch>
        </p:blipFill>
        <p:spPr bwMode="auto">
          <a:xfrm>
            <a:off x="1187624" y="1268412"/>
            <a:ext cx="7056016" cy="409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46088" y="503238"/>
            <a:ext cx="82296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Задумайтесь!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624" y="1268412"/>
            <a:ext cx="7056016" cy="4090305"/>
          </a:xfr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endParaRPr lang="en-US" altLang="de-DE" sz="1800" dirty="0" smtClean="0">
              <a:solidFill>
                <a:srgbClr val="000099"/>
              </a:solidFill>
            </a:endParaRPr>
          </a:p>
          <a:p>
            <a:pPr marL="0" indent="0" algn="ctr">
              <a:buFontTx/>
              <a:buNone/>
            </a:pPr>
            <a:r>
              <a:rPr lang="ru-RU" dirty="0" smtClean="0"/>
              <a:t>«Наша готовность прощать окружающих вовсе не значит, что мы должны отказаться от уважения к себе».</a:t>
            </a:r>
          </a:p>
          <a:p>
            <a:pPr marL="0" indent="0" algn="r">
              <a:buFontTx/>
              <a:buNone/>
            </a:pPr>
            <a:r>
              <a:rPr lang="ru-RU" i="1" dirty="0" smtClean="0"/>
              <a:t>Эллен </a:t>
            </a:r>
            <a:r>
              <a:rPr lang="ru-RU" i="1" dirty="0" err="1" smtClean="0"/>
              <a:t>Гармон</a:t>
            </a:r>
            <a:r>
              <a:rPr lang="ru-RU" i="1" dirty="0" smtClean="0"/>
              <a:t> Уайт</a:t>
            </a:r>
            <a:endParaRPr lang="ru-RU" dirty="0" smtClean="0"/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endParaRPr lang="de-DE" altLang="de-DE" sz="2000" dirty="0" smtClean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851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026" name="Picture 4" descr="J0182689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269"/>
          <a:stretch>
            <a:fillRect/>
          </a:stretch>
        </p:blipFill>
        <p:spPr bwMode="auto">
          <a:xfrm>
            <a:off x="1475656" y="1345406"/>
            <a:ext cx="7343279" cy="453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11808" y="548681"/>
            <a:ext cx="8229600" cy="72008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  <a:effectLst/>
              </a:rPr>
              <a:t>Задумайтесь!</a:t>
            </a:r>
            <a:endParaRPr lang="de-DE" dirty="0" smtClean="0">
              <a:solidFill>
                <a:srgbClr val="CC0000"/>
              </a:solidFill>
              <a:effectLst/>
            </a:endParaRPr>
          </a:p>
        </p:txBody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5656" y="1340643"/>
            <a:ext cx="7365504" cy="4536627"/>
          </a:xfr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de-DE" altLang="de-DE" dirty="0" smtClean="0">
              <a:solidFill>
                <a:srgbClr val="000099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 algn="just">
              <a:buFontTx/>
              <a:buNone/>
              <a:defRPr/>
            </a:pPr>
            <a:r>
              <a:rPr lang="ru-RU" sz="2800" b="1" i="1" dirty="0" smtClean="0">
                <a:solidFill>
                  <a:srgbClr val="00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«</a:t>
            </a:r>
            <a:r>
              <a:rPr lang="ru-RU" sz="2800" b="1" i="1" dirty="0">
                <a:solidFill>
                  <a:srgbClr val="00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 прости нам долги наши, как и мы прощаем должникам нашим</a:t>
            </a:r>
            <a:r>
              <a:rPr lang="ru-RU" sz="2800" b="1" i="1" dirty="0" smtClean="0">
                <a:solidFill>
                  <a:srgbClr val="00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».</a:t>
            </a:r>
            <a:r>
              <a:rPr lang="ru-RU" sz="2800" b="1" i="1" dirty="0">
                <a:solidFill>
                  <a:srgbClr val="00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(</a:t>
            </a:r>
            <a:r>
              <a:rPr lang="de-DE" sz="2800" b="1" i="1" dirty="0">
                <a:solidFill>
                  <a:srgbClr val="00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M</a:t>
            </a:r>
            <a:r>
              <a:rPr lang="ru-RU" sz="2800" b="1" i="1" dirty="0">
                <a:solidFill>
                  <a:srgbClr val="00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ф. 6:12)</a:t>
            </a:r>
          </a:p>
          <a:p>
            <a:pPr marL="0" indent="0" algn="just">
              <a:buFontTx/>
              <a:buNone/>
              <a:defRPr/>
            </a:pPr>
            <a:r>
              <a:rPr lang="ru-RU" sz="2800" b="1" i="1" dirty="0">
                <a:solidFill>
                  <a:srgbClr val="00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 </a:t>
            </a:r>
          </a:p>
          <a:p>
            <a:pPr marL="0" indent="0" algn="just">
              <a:buFontTx/>
              <a:buNone/>
              <a:defRPr/>
            </a:pPr>
            <a:r>
              <a:rPr lang="ru-RU" sz="2800" b="1" i="1" dirty="0">
                <a:solidFill>
                  <a:srgbClr val="00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«А если не будете прощать людям согрешений их то и Отец ваш не простит вам согрешений ваших».</a:t>
            </a:r>
          </a:p>
          <a:p>
            <a:pPr marL="0" indent="0" algn="r">
              <a:buFontTx/>
              <a:buNone/>
              <a:defRPr/>
            </a:pPr>
            <a:r>
              <a:rPr lang="ru-RU" sz="2800" b="1" i="1" dirty="0">
                <a:solidFill>
                  <a:srgbClr val="00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(</a:t>
            </a:r>
            <a:r>
              <a:rPr lang="de-DE" sz="2800" b="1" i="1" dirty="0">
                <a:solidFill>
                  <a:srgbClr val="00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M</a:t>
            </a:r>
            <a:r>
              <a:rPr lang="ru-RU" sz="2800" b="1" i="1" dirty="0">
                <a:solidFill>
                  <a:srgbClr val="000066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ф. 6:15)</a:t>
            </a:r>
          </a:p>
        </p:txBody>
      </p:sp>
    </p:spTree>
    <p:extLst>
      <p:ext uri="{BB962C8B-B14F-4D97-AF65-F5344CB8AC3E}">
        <p14:creationId xmlns:p14="http://schemas.microsoft.com/office/powerpoint/2010/main" val="2670444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5" descr="PH02412K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628775"/>
            <a:ext cx="6624637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269" name="Picture 4" descr="PH02412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841875"/>
            <a:ext cx="180022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0" name="Picture 2" descr="D:\Reklama\ОтделЗдоровья\мих\222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16001" cy="69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54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46" name="Picture 38" descr="D:\Reklama\ОтделЗдоровья\мих\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6527"/>
            <a:ext cx="9272703" cy="695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1" name="Picture 3" descr="Florida-Hospita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901" y="856781"/>
            <a:ext cx="5788462" cy="4195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521550" y="620688"/>
            <a:ext cx="8229600" cy="59851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</a:rPr>
              <a:t>Исследование понятия прощения</a:t>
            </a:r>
            <a:endParaRPr lang="de-DE" dirty="0" smtClean="0">
              <a:solidFill>
                <a:srgbClr val="CC0000"/>
              </a:solidFill>
            </a:endParaRPr>
          </a:p>
        </p:txBody>
      </p:sp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271463" y="1124744"/>
            <a:ext cx="3454400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de-DE" sz="2000" b="1" dirty="0" err="1">
                <a:solidFill>
                  <a:srgbClr val="333399"/>
                </a:solidFill>
              </a:rPr>
              <a:t>Адвентистский</a:t>
            </a:r>
            <a:r>
              <a:rPr lang="ru-RU" altLang="de-DE" sz="2000" b="1" dirty="0">
                <a:solidFill>
                  <a:srgbClr val="333399"/>
                </a:solidFill>
              </a:rPr>
              <a:t> госпиталь </a:t>
            </a:r>
            <a:r>
              <a:rPr lang="ru-RU" altLang="de-DE" sz="2000" b="1" dirty="0" smtClean="0">
                <a:solidFill>
                  <a:srgbClr val="333399"/>
                </a:solidFill>
              </a:rPr>
              <a:t>во</a:t>
            </a:r>
            <a:br>
              <a:rPr lang="ru-RU" altLang="de-DE" sz="2000" b="1" dirty="0" smtClean="0">
                <a:solidFill>
                  <a:srgbClr val="333399"/>
                </a:solidFill>
              </a:rPr>
            </a:br>
            <a:r>
              <a:rPr lang="ru-RU" altLang="de-DE" sz="2000" b="1" dirty="0" smtClean="0">
                <a:solidFill>
                  <a:srgbClr val="333399"/>
                </a:solidFill>
              </a:rPr>
              <a:t> </a:t>
            </a:r>
            <a:r>
              <a:rPr lang="ru-RU" altLang="de-DE" sz="2000" b="1" dirty="0">
                <a:solidFill>
                  <a:srgbClr val="333399"/>
                </a:solidFill>
              </a:rPr>
              <a:t>Флориде, </a:t>
            </a:r>
            <a:r>
              <a:rPr lang="ru-RU" altLang="de-DE" sz="2000" b="1" dirty="0" smtClean="0">
                <a:solidFill>
                  <a:srgbClr val="333399"/>
                </a:solidFill>
              </a:rPr>
              <a:t/>
            </a:r>
            <a:br>
              <a:rPr lang="ru-RU" altLang="de-DE" sz="2000" b="1" dirty="0" smtClean="0">
                <a:solidFill>
                  <a:srgbClr val="333399"/>
                </a:solidFill>
              </a:rPr>
            </a:br>
            <a:r>
              <a:rPr lang="ru-RU" altLang="de-DE" sz="2000" b="1" dirty="0" smtClean="0">
                <a:solidFill>
                  <a:srgbClr val="333399"/>
                </a:solidFill>
              </a:rPr>
              <a:t>Орландо</a:t>
            </a:r>
            <a:endParaRPr lang="de-DE" altLang="de-DE" sz="2000" b="1" dirty="0">
              <a:solidFill>
                <a:srgbClr val="333399"/>
              </a:solidFill>
            </a:endParaRPr>
          </a:p>
          <a:p>
            <a:pPr eaLnBrk="1" hangingPunct="1"/>
            <a:endParaRPr lang="de-DE" altLang="de-DE" sz="1400" dirty="0">
              <a:solidFill>
                <a:srgbClr val="000000"/>
              </a:solidFill>
            </a:endParaRPr>
          </a:p>
        </p:txBody>
      </p:sp>
      <p:graphicFrame>
        <p:nvGraphicFramePr>
          <p:cNvPr id="43014" name="Object 7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696363640"/>
              </p:ext>
            </p:extLst>
          </p:nvPr>
        </p:nvGraphicFramePr>
        <p:xfrm>
          <a:off x="7812360" y="1272804"/>
          <a:ext cx="1180305" cy="4807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2" name="Image" r:id="rId6" imgW="5536508" imgH="25853968" progId="Photoshop.Image.7">
                  <p:embed/>
                </p:oleObj>
              </mc:Choice>
              <mc:Fallback>
                <p:oleObj name="Image" r:id="rId6" imgW="5536508" imgH="25853968" progId="Photoshop.Image.7">
                  <p:embed/>
                  <p:pic>
                    <p:nvPicPr>
                      <p:cNvPr id="0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360" y="1272804"/>
                        <a:ext cx="1180305" cy="48077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5" name="Text Box 8"/>
          <p:cNvSpPr txBox="1">
            <a:spLocks noChangeArrowheads="1"/>
          </p:cNvSpPr>
          <p:nvPr/>
        </p:nvSpPr>
        <p:spPr bwMode="auto">
          <a:xfrm>
            <a:off x="1979067" y="5157192"/>
            <a:ext cx="4609157" cy="923330"/>
          </a:xfrm>
          <a:prstGeom prst="rect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de-DE" sz="1800" b="1" dirty="0">
                <a:solidFill>
                  <a:srgbClr val="FFFFFF"/>
                </a:solidFill>
              </a:rPr>
              <a:t>Исследование проведенное отделом «Пасторское служение»</a:t>
            </a:r>
            <a:r>
              <a:rPr lang="de-DE" altLang="de-DE" sz="1800" b="1" dirty="0">
                <a:solidFill>
                  <a:srgbClr val="FFFFFF"/>
                </a:solidFill>
              </a:rPr>
              <a:t/>
            </a:r>
            <a:br>
              <a:rPr lang="de-DE" altLang="de-DE" sz="1800" b="1" dirty="0">
                <a:solidFill>
                  <a:srgbClr val="FFFFFF"/>
                </a:solidFill>
              </a:rPr>
            </a:br>
            <a:r>
              <a:rPr lang="ru-RU" altLang="de-DE" sz="1800" b="1" dirty="0">
                <a:solidFill>
                  <a:srgbClr val="FFFFFF"/>
                </a:solidFill>
              </a:rPr>
              <a:t>в госпитале Флориды, Орландо</a:t>
            </a:r>
            <a:endParaRPr lang="de-DE" altLang="de-DE" sz="1800" b="1" dirty="0">
              <a:solidFill>
                <a:srgbClr val="FF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06393" y="6350306"/>
            <a:ext cx="1392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Дик </a:t>
            </a:r>
            <a:r>
              <a:rPr lang="ru-RU" dirty="0" err="1" smtClean="0"/>
              <a:t>Тоббис</a:t>
            </a:r>
            <a:endParaRPr lang="ru-RU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46" name="Picture 38" descr="D:\Reklama\ОтделЗдоровья\мих\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6527"/>
            <a:ext cx="9272703" cy="695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1" name="Picture 3" descr="Florida-Hospita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901" y="856781"/>
            <a:ext cx="5788462" cy="4195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521550" y="620688"/>
            <a:ext cx="8229600" cy="59851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</a:rPr>
              <a:t>Исследование понятия прощения</a:t>
            </a:r>
            <a:endParaRPr lang="de-DE" dirty="0" smtClean="0">
              <a:solidFill>
                <a:srgbClr val="CC0000"/>
              </a:solidFill>
            </a:endParaRPr>
          </a:p>
        </p:txBody>
      </p:sp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271463" y="1124744"/>
            <a:ext cx="3454400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de-DE" sz="2000" b="1" dirty="0" err="1">
                <a:solidFill>
                  <a:srgbClr val="333399"/>
                </a:solidFill>
              </a:rPr>
              <a:t>Адвентистский</a:t>
            </a:r>
            <a:r>
              <a:rPr lang="ru-RU" altLang="de-DE" sz="2000" b="1" dirty="0">
                <a:solidFill>
                  <a:srgbClr val="333399"/>
                </a:solidFill>
              </a:rPr>
              <a:t> госпиталь </a:t>
            </a:r>
            <a:r>
              <a:rPr lang="ru-RU" altLang="de-DE" sz="2000" b="1" dirty="0" smtClean="0">
                <a:solidFill>
                  <a:srgbClr val="333399"/>
                </a:solidFill>
              </a:rPr>
              <a:t>во</a:t>
            </a:r>
            <a:br>
              <a:rPr lang="ru-RU" altLang="de-DE" sz="2000" b="1" dirty="0" smtClean="0">
                <a:solidFill>
                  <a:srgbClr val="333399"/>
                </a:solidFill>
              </a:rPr>
            </a:br>
            <a:r>
              <a:rPr lang="ru-RU" altLang="de-DE" sz="2000" b="1" dirty="0" smtClean="0">
                <a:solidFill>
                  <a:srgbClr val="333399"/>
                </a:solidFill>
              </a:rPr>
              <a:t> </a:t>
            </a:r>
            <a:r>
              <a:rPr lang="ru-RU" altLang="de-DE" sz="2000" b="1" dirty="0">
                <a:solidFill>
                  <a:srgbClr val="333399"/>
                </a:solidFill>
              </a:rPr>
              <a:t>Флориде, </a:t>
            </a:r>
            <a:r>
              <a:rPr lang="ru-RU" altLang="de-DE" sz="2000" b="1" dirty="0" smtClean="0">
                <a:solidFill>
                  <a:srgbClr val="333399"/>
                </a:solidFill>
              </a:rPr>
              <a:t/>
            </a:r>
            <a:br>
              <a:rPr lang="ru-RU" altLang="de-DE" sz="2000" b="1" dirty="0" smtClean="0">
                <a:solidFill>
                  <a:srgbClr val="333399"/>
                </a:solidFill>
              </a:rPr>
            </a:br>
            <a:r>
              <a:rPr lang="ru-RU" altLang="de-DE" sz="2000" b="1" dirty="0" smtClean="0">
                <a:solidFill>
                  <a:srgbClr val="333399"/>
                </a:solidFill>
              </a:rPr>
              <a:t>Орландо</a:t>
            </a:r>
            <a:endParaRPr lang="de-DE" altLang="de-DE" sz="2000" b="1" dirty="0">
              <a:solidFill>
                <a:srgbClr val="333399"/>
              </a:solidFill>
            </a:endParaRPr>
          </a:p>
          <a:p>
            <a:pPr eaLnBrk="1" hangingPunct="1"/>
            <a:endParaRPr lang="de-DE" altLang="de-DE" sz="1400" dirty="0">
              <a:solidFill>
                <a:srgbClr val="000000"/>
              </a:solidFill>
            </a:endParaRPr>
          </a:p>
        </p:txBody>
      </p:sp>
      <p:graphicFrame>
        <p:nvGraphicFramePr>
          <p:cNvPr id="43014" name="Object 7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078108001"/>
              </p:ext>
            </p:extLst>
          </p:nvPr>
        </p:nvGraphicFramePr>
        <p:xfrm>
          <a:off x="7812360" y="1272804"/>
          <a:ext cx="1180305" cy="4807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31" name="Image" r:id="rId6" imgW="5536508" imgH="25853968" progId="Photoshop.Image.7">
                  <p:embed/>
                </p:oleObj>
              </mc:Choice>
              <mc:Fallback>
                <p:oleObj name="Image" r:id="rId6" imgW="5536508" imgH="25853968" progId="Photoshop.Image.7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360" y="1272804"/>
                        <a:ext cx="1180305" cy="48077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5" name="Text Box 8"/>
          <p:cNvSpPr txBox="1">
            <a:spLocks noChangeArrowheads="1"/>
          </p:cNvSpPr>
          <p:nvPr/>
        </p:nvSpPr>
        <p:spPr bwMode="auto">
          <a:xfrm>
            <a:off x="1979067" y="5157192"/>
            <a:ext cx="5763296" cy="923330"/>
          </a:xfrm>
          <a:prstGeom prst="rect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de-DE" sz="1800" b="1" dirty="0">
                <a:solidFill>
                  <a:srgbClr val="FFFFFF"/>
                </a:solidFill>
              </a:rPr>
              <a:t>Большинство пациентов, которым не удалось достичь желаемого результата, были те, которые таили в себе гнев и обиду </a:t>
            </a:r>
            <a:endParaRPr lang="de-DE" altLang="de-DE" sz="1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819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395"/>
            <a:ext cx="9324528" cy="699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266" name="Picture 5" descr="PH02412K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81" y="1232322"/>
            <a:ext cx="6624637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467147"/>
            <a:ext cx="8229600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C0000"/>
                </a:solidFill>
              </a:rPr>
              <a:t> </a:t>
            </a:r>
            <a:r>
              <a:rPr lang="ru-RU" dirty="0">
                <a:solidFill>
                  <a:srgbClr val="CC0000"/>
                </a:solidFill>
              </a:rPr>
              <a:t>Реальность</a:t>
            </a:r>
            <a:endParaRPr lang="de-DE" dirty="0" smtClean="0">
              <a:solidFill>
                <a:srgbClr val="CC0000"/>
              </a:solidFill>
            </a:endParaRPr>
          </a:p>
        </p:txBody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3889" y="1232322"/>
            <a:ext cx="6624637" cy="3960813"/>
          </a:xfr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>
              <a:buFontTx/>
              <a:buNone/>
            </a:pPr>
            <a:endParaRPr lang="ru-RU" i="1" dirty="0" smtClean="0"/>
          </a:p>
          <a:p>
            <a:pPr marL="0" indent="0" algn="ctr">
              <a:buFontTx/>
              <a:buNone/>
            </a:pPr>
            <a:endParaRPr lang="ru-RU" dirty="0" smtClean="0"/>
          </a:p>
          <a:p>
            <a:pPr marL="0" indent="0"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de-DE" altLang="de-DE" dirty="0" smtClean="0">
              <a:solidFill>
                <a:srgbClr val="000099"/>
              </a:solidFill>
            </a:endParaRPr>
          </a:p>
        </p:txBody>
      </p:sp>
      <p:pic>
        <p:nvPicPr>
          <p:cNvPr id="139269" name="Picture 4" descr="PH02412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69167"/>
            <a:ext cx="180022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01451" y="1916832"/>
            <a:ext cx="7921625" cy="2159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r>
              <a:rPr lang="ru-RU" altLang="de-DE" sz="4400" dirty="0"/>
              <a:t>Каждый нуждается в </a:t>
            </a:r>
            <a:r>
              <a:rPr lang="ru-RU" altLang="de-DE" sz="4400" dirty="0">
                <a:solidFill>
                  <a:srgbClr val="CC0000"/>
                </a:solidFill>
              </a:rPr>
              <a:t>прощении,</a:t>
            </a:r>
            <a:r>
              <a:rPr lang="de-DE" altLang="de-DE" sz="4400" dirty="0"/>
              <a:t> </a:t>
            </a:r>
            <a:br>
              <a:rPr lang="de-DE" altLang="de-DE" sz="4400" dirty="0"/>
            </a:br>
            <a:r>
              <a:rPr lang="ru-RU" altLang="de-DE" sz="4400" dirty="0"/>
              <a:t>потому что все делают </a:t>
            </a:r>
            <a:r>
              <a:rPr lang="ru-RU" altLang="de-DE" sz="4400" dirty="0">
                <a:solidFill>
                  <a:srgbClr val="CC0000"/>
                </a:solidFill>
              </a:rPr>
              <a:t>ошибки</a:t>
            </a:r>
            <a:r>
              <a:rPr lang="de-DE" altLang="de-D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95660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3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266" name="Picture 5" descr="PH02412K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943" y="1628775"/>
            <a:ext cx="6624637" cy="39608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626180" y="692696"/>
            <a:ext cx="7834252" cy="7651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>
                <a:solidFill>
                  <a:srgbClr val="CC0000"/>
                </a:solidFill>
              </a:rPr>
              <a:t>Исследование института «</a:t>
            </a:r>
            <a:r>
              <a:rPr lang="de-DE" dirty="0">
                <a:solidFill>
                  <a:srgbClr val="CC0000"/>
                </a:solidFill>
              </a:rPr>
              <a:t>Gallup</a:t>
            </a:r>
            <a:r>
              <a:rPr lang="ru-RU" dirty="0">
                <a:solidFill>
                  <a:srgbClr val="CC0000"/>
                </a:solidFill>
              </a:rPr>
              <a:t>»</a:t>
            </a:r>
            <a:endParaRPr lang="de-DE" dirty="0" smtClean="0">
              <a:solidFill>
                <a:srgbClr val="CC0000"/>
              </a:solidFill>
            </a:endParaRPr>
          </a:p>
        </p:txBody>
      </p:sp>
      <p:pic>
        <p:nvPicPr>
          <p:cNvPr id="139269" name="Picture 4" descr="PH02412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37" y="4823143"/>
            <a:ext cx="180022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9731" y="1628775"/>
            <a:ext cx="6624637" cy="3960813"/>
          </a:xfrm>
        </p:spPr>
        <p:txBody>
          <a:bodyPr>
            <a:norm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de-DE" sz="4000" dirty="0" smtClean="0">
                <a:solidFill>
                  <a:srgbClr val="000099"/>
                </a:solidFill>
              </a:rPr>
              <a:t>94 %   </a:t>
            </a:r>
            <a:r>
              <a:rPr lang="ru-RU" sz="4000" dirty="0" smtClean="0">
                <a:solidFill>
                  <a:srgbClr val="000099"/>
                </a:solidFill>
              </a:rPr>
              <a:t>просят о прощении</a:t>
            </a:r>
            <a:endParaRPr lang="ru-RU" sz="4000" dirty="0">
              <a:solidFill>
                <a:srgbClr val="000099"/>
              </a:solidFill>
            </a:endParaRPr>
          </a:p>
          <a:p>
            <a:pPr marL="0" indent="0" eaLnBrk="1" hangingPunct="1">
              <a:buFontTx/>
              <a:buNone/>
              <a:defRPr/>
            </a:pPr>
            <a:r>
              <a:rPr lang="de-DE" sz="4000" dirty="0" smtClean="0">
                <a:solidFill>
                  <a:srgbClr val="000099"/>
                </a:solidFill>
              </a:rPr>
              <a:t>55 %   </a:t>
            </a:r>
            <a:r>
              <a:rPr lang="ru-RU" sz="4000" dirty="0" smtClean="0">
                <a:solidFill>
                  <a:srgbClr val="000099"/>
                </a:solidFill>
              </a:rPr>
              <a:t>прощают</a:t>
            </a:r>
            <a:endParaRPr lang="de-DE" sz="40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71" name="Picture 15" descr="D:\Reklama\ОтделЗдоровья\мих\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45" y="3448"/>
            <a:ext cx="9163845" cy="685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718864" y="882650"/>
            <a:ext cx="5686425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ru-RU" sz="2800" dirty="0">
                <a:solidFill>
                  <a:srgbClr val="CC0000"/>
                </a:solidFill>
              </a:rPr>
              <a:t>«Ошибаться присуще человеку, прощать – Богу».</a:t>
            </a:r>
          </a:p>
          <a:p>
            <a:pPr algn="r" eaLnBrk="1" hangingPunct="1"/>
            <a:r>
              <a:rPr lang="en-US" altLang="de-DE" sz="2000" dirty="0" smtClean="0">
                <a:solidFill>
                  <a:srgbClr val="CC0000"/>
                </a:solidFill>
              </a:rPr>
              <a:t>A</a:t>
            </a:r>
            <a:r>
              <a:rPr lang="ru-RU" altLang="de-DE" sz="2000" dirty="0" err="1">
                <a:solidFill>
                  <a:srgbClr val="CC0000"/>
                </a:solidFill>
              </a:rPr>
              <a:t>лександр</a:t>
            </a:r>
            <a:r>
              <a:rPr lang="ru-RU" altLang="de-DE" sz="2000" dirty="0">
                <a:solidFill>
                  <a:srgbClr val="CC0000"/>
                </a:solidFill>
              </a:rPr>
              <a:t> </a:t>
            </a:r>
            <a:r>
              <a:rPr lang="ru-RU" altLang="de-DE" sz="2000" dirty="0" err="1">
                <a:solidFill>
                  <a:srgbClr val="CC0000"/>
                </a:solidFill>
              </a:rPr>
              <a:t>Поуп</a:t>
            </a:r>
            <a:endParaRPr lang="de-DE" altLang="de-DE" sz="2000" dirty="0">
              <a:solidFill>
                <a:srgbClr val="CC0000"/>
              </a:solidFill>
            </a:endParaRPr>
          </a:p>
        </p:txBody>
      </p:sp>
      <p:sp>
        <p:nvSpPr>
          <p:cNvPr id="775171" name="Rectangle 3"/>
          <p:cNvSpPr>
            <a:spLocks noChangeArrowheads="1"/>
          </p:cNvSpPr>
          <p:nvPr/>
        </p:nvSpPr>
        <p:spPr bwMode="auto">
          <a:xfrm>
            <a:off x="395536" y="2424114"/>
            <a:ext cx="6408711" cy="2807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3200" i="1" dirty="0">
                <a:solidFill>
                  <a:srgbClr val="006600"/>
                </a:solidFill>
              </a:rPr>
              <a:t>Большинство людей думает, что </a:t>
            </a:r>
            <a:r>
              <a:rPr lang="ru-RU" sz="3200" i="1" dirty="0" smtClean="0">
                <a:solidFill>
                  <a:srgbClr val="006600"/>
                </a:solidFill>
              </a:rPr>
              <a:t>прощение - это </a:t>
            </a:r>
            <a:r>
              <a:rPr lang="ru-RU" sz="3200" i="1" dirty="0">
                <a:solidFill>
                  <a:srgbClr val="006600"/>
                </a:solidFill>
              </a:rPr>
              <a:t>наивысший идеал.</a:t>
            </a:r>
          </a:p>
          <a:p>
            <a:pPr eaLnBrk="1" hangingPunct="1">
              <a:lnSpc>
                <a:spcPct val="80000"/>
              </a:lnSpc>
            </a:pPr>
            <a:endParaRPr lang="ru-RU" sz="3200" i="1" dirty="0">
              <a:solidFill>
                <a:srgbClr val="0066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3200" i="1" dirty="0">
                <a:solidFill>
                  <a:srgbClr val="006600"/>
                </a:solidFill>
              </a:rPr>
              <a:t> </a:t>
            </a:r>
            <a:r>
              <a:rPr lang="ru-RU" sz="3200" i="1" dirty="0" smtClean="0">
                <a:solidFill>
                  <a:srgbClr val="006600"/>
                </a:solidFill>
              </a:rPr>
              <a:t>      На </a:t>
            </a:r>
            <a:r>
              <a:rPr lang="ru-RU" sz="3200" i="1" dirty="0">
                <a:solidFill>
                  <a:srgbClr val="006600"/>
                </a:solidFill>
              </a:rPr>
              <a:t>самом деле, прощение – </a:t>
            </a:r>
            <a:r>
              <a:rPr lang="ru-RU" sz="3200" i="1" dirty="0" smtClean="0">
                <a:solidFill>
                  <a:srgbClr val="006600"/>
                </a:solidFill>
              </a:rPr>
              <a:t>  </a:t>
            </a:r>
            <a:br>
              <a:rPr lang="ru-RU" sz="3200" i="1" dirty="0" smtClean="0">
                <a:solidFill>
                  <a:srgbClr val="006600"/>
                </a:solidFill>
              </a:rPr>
            </a:br>
            <a:r>
              <a:rPr lang="ru-RU" sz="3200" i="1" dirty="0" smtClean="0">
                <a:solidFill>
                  <a:srgbClr val="006600"/>
                </a:solidFill>
              </a:rPr>
              <a:t>      это </a:t>
            </a:r>
            <a:r>
              <a:rPr lang="ru-RU" sz="3200" i="1" dirty="0">
                <a:solidFill>
                  <a:srgbClr val="006600"/>
                </a:solidFill>
              </a:rPr>
              <a:t>практический путь, как </a:t>
            </a:r>
            <a:r>
              <a:rPr lang="ru-RU" sz="3200" i="1" dirty="0" smtClean="0">
                <a:solidFill>
                  <a:srgbClr val="006600"/>
                </a:solidFill>
              </a:rPr>
              <a:t/>
            </a:r>
            <a:br>
              <a:rPr lang="ru-RU" sz="3200" i="1" dirty="0" smtClean="0">
                <a:solidFill>
                  <a:srgbClr val="006600"/>
                </a:solidFill>
              </a:rPr>
            </a:br>
            <a:r>
              <a:rPr lang="ru-RU" sz="3200" i="1" dirty="0" smtClean="0">
                <a:solidFill>
                  <a:srgbClr val="006600"/>
                </a:solidFill>
              </a:rPr>
              <a:t>      избавиться </a:t>
            </a:r>
            <a:r>
              <a:rPr lang="ru-RU" sz="3200" i="1" dirty="0">
                <a:solidFill>
                  <a:srgbClr val="006600"/>
                </a:solidFill>
              </a:rPr>
              <a:t>от жизненных </a:t>
            </a:r>
            <a:r>
              <a:rPr lang="ru-RU" sz="3200" i="1" dirty="0" smtClean="0">
                <a:solidFill>
                  <a:srgbClr val="006600"/>
                </a:solidFill>
              </a:rPr>
              <a:t/>
            </a:r>
            <a:br>
              <a:rPr lang="ru-RU" sz="3200" i="1" dirty="0" smtClean="0">
                <a:solidFill>
                  <a:srgbClr val="006600"/>
                </a:solidFill>
              </a:rPr>
            </a:br>
            <a:r>
              <a:rPr lang="ru-RU" sz="3200" i="1" dirty="0" smtClean="0">
                <a:solidFill>
                  <a:srgbClr val="006600"/>
                </a:solidFill>
              </a:rPr>
              <a:t>       разочарований</a:t>
            </a:r>
            <a:r>
              <a:rPr lang="ru-RU" sz="3200" i="1" dirty="0">
                <a:solidFill>
                  <a:srgbClr val="006600"/>
                </a:solidFill>
              </a:rPr>
              <a:t>.</a:t>
            </a:r>
            <a:r>
              <a:rPr lang="de-DE" altLang="de-DE" sz="3200" dirty="0"/>
              <a:t>.</a:t>
            </a:r>
          </a:p>
          <a:p>
            <a:pPr eaLnBrk="1" hangingPunct="1">
              <a:lnSpc>
                <a:spcPct val="80000"/>
              </a:lnSpc>
            </a:pPr>
            <a:endParaRPr lang="de-DE" altLang="de-DE" sz="3200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de-DE" altLang="de-DE" sz="400" dirty="0"/>
          </a:p>
          <a:p>
            <a:pPr eaLnBrk="1" hangingPunct="1">
              <a:lnSpc>
                <a:spcPct val="80000"/>
              </a:lnSpc>
              <a:spcBef>
                <a:spcPct val="30000"/>
              </a:spcBef>
            </a:pPr>
            <a:endParaRPr lang="ru-RU" altLang="de-DE" sz="3200" dirty="0">
              <a:solidFill>
                <a:srgbClr val="0066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30000"/>
              </a:spcBef>
            </a:pPr>
            <a:r>
              <a:rPr lang="de-DE" altLang="de-DE" sz="3200" dirty="0">
                <a:solidFill>
                  <a:srgbClr val="006600"/>
                </a:solidFill>
              </a:rPr>
              <a:t>.</a:t>
            </a:r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599565"/>
              </p:ext>
            </p:extLst>
          </p:nvPr>
        </p:nvGraphicFramePr>
        <p:xfrm>
          <a:off x="6584322" y="2424115"/>
          <a:ext cx="2287818" cy="2085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77" name="Clip" r:id="rId5" imgW="2287684" imgH="2083923" progId="MS_ClipArt_Gallery.2">
                  <p:embed/>
                </p:oleObj>
              </mc:Choice>
              <mc:Fallback>
                <p:oleObj name="Clip" r:id="rId5" imgW="2287684" imgH="2083923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4322" y="2424115"/>
                        <a:ext cx="2287818" cy="20850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2671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3949</TotalTime>
  <Words>2804</Words>
  <Application>Microsoft Macintosh PowerPoint</Application>
  <PresentationFormat>Экран (4:3)</PresentationFormat>
  <Paragraphs>309</Paragraphs>
  <Slides>46</Slides>
  <Notes>42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46</vt:i4>
      </vt:variant>
    </vt:vector>
  </HeadingPairs>
  <TitlesOfParts>
    <vt:vector size="50" baseType="lpstr">
      <vt:lpstr>Standarddesign</vt:lpstr>
      <vt:lpstr>Diseño predeterminado</vt:lpstr>
      <vt:lpstr>Image</vt:lpstr>
      <vt:lpstr>Clip</vt:lpstr>
      <vt:lpstr>Презентация PowerPoint</vt:lpstr>
      <vt:lpstr>Презентация PowerPoint</vt:lpstr>
      <vt:lpstr>Какова причина болезней человека?</vt:lpstr>
      <vt:lpstr> Исследование понятия примирение</vt:lpstr>
      <vt:lpstr>Исследование понятия прощения</vt:lpstr>
      <vt:lpstr>Исследование понятия прощения</vt:lpstr>
      <vt:lpstr> Реальность</vt:lpstr>
      <vt:lpstr>Исследование института «Gallup»</vt:lpstr>
      <vt:lpstr>Презентация PowerPoint</vt:lpstr>
      <vt:lpstr>От «должен» к  «можешь»</vt:lpstr>
      <vt:lpstr>Хорошая новость</vt:lpstr>
      <vt:lpstr>Прощение – это не…</vt:lpstr>
      <vt:lpstr>Прощение-это не просто:</vt:lpstr>
      <vt:lpstr>Презентация PowerPoint</vt:lpstr>
      <vt:lpstr>Три вида прощения</vt:lpstr>
      <vt:lpstr>Интерперсональное прощение</vt:lpstr>
      <vt:lpstr>Простить других</vt:lpstr>
      <vt:lpstr>Примирение</vt:lpstr>
      <vt:lpstr>Интраперсональное прощение</vt:lpstr>
      <vt:lpstr>Прощение и смертность</vt:lpstr>
      <vt:lpstr>Что такое прощение?</vt:lpstr>
      <vt:lpstr>Ощутить прощение в настоящем</vt:lpstr>
      <vt:lpstr>Что такое прощение?</vt:lpstr>
      <vt:lpstr>Ощутить прощение в настоящем</vt:lpstr>
      <vt:lpstr>Оставьте тревоги </vt:lpstr>
      <vt:lpstr>Три компонента прощения</vt:lpstr>
      <vt:lpstr>Прощение-это тяжелый путь</vt:lpstr>
      <vt:lpstr>Четыре условия для прощения</vt:lpstr>
      <vt:lpstr>Прощение – это Решение!</vt:lpstr>
      <vt:lpstr>Прощение – это РЕШЕНИЕ!</vt:lpstr>
      <vt:lpstr>Жизненные правила</vt:lpstr>
      <vt:lpstr>10 практических  советов, как  простить</vt:lpstr>
      <vt:lpstr>10 практических советов, как простить</vt:lpstr>
      <vt:lpstr>10 практических советов, как простить</vt:lpstr>
      <vt:lpstr>Презентация PowerPoint</vt:lpstr>
      <vt:lpstr>А если я нуждаюсь в прощении? </vt:lpstr>
      <vt:lpstr>Простите самого себя…</vt:lpstr>
      <vt:lpstr>Для размышлений</vt:lpstr>
      <vt:lpstr>Прощение касается всего человека</vt:lpstr>
      <vt:lpstr>Жизненные правила</vt:lpstr>
      <vt:lpstr>Презентация PowerPoint</vt:lpstr>
      <vt:lpstr>Презентация PowerPoint</vt:lpstr>
      <vt:lpstr>Задумайтесь!</vt:lpstr>
      <vt:lpstr>Задумайтесь!</vt:lpstr>
      <vt:lpstr>Задумайтесь!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Christian Brodbeck</dc:creator>
  <cp:lastModifiedBy>Михаил Скрипкарь</cp:lastModifiedBy>
  <cp:revision>384</cp:revision>
  <dcterms:created xsi:type="dcterms:W3CDTF">2006-09-06T09:23:58Z</dcterms:created>
  <dcterms:modified xsi:type="dcterms:W3CDTF">2016-02-15T04:37:10Z</dcterms:modified>
</cp:coreProperties>
</file>