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4" r:id="rId3"/>
    <p:sldId id="262" r:id="rId4"/>
    <p:sldId id="261" r:id="rId5"/>
    <p:sldId id="260" r:id="rId6"/>
    <p:sldId id="259" r:id="rId7"/>
    <p:sldId id="265" r:id="rId8"/>
    <p:sldId id="264" r:id="rId9"/>
    <p:sldId id="271" r:id="rId10"/>
    <p:sldId id="270" r:id="rId11"/>
    <p:sldId id="269" r:id="rId12"/>
    <p:sldId id="268" r:id="rId13"/>
    <p:sldId id="267" r:id="rId14"/>
    <p:sldId id="272" r:id="rId15"/>
    <p:sldId id="279" r:id="rId16"/>
    <p:sldId id="278" r:id="rId17"/>
    <p:sldId id="277" r:id="rId18"/>
    <p:sldId id="276" r:id="rId19"/>
    <p:sldId id="275" r:id="rId20"/>
    <p:sldId id="282" r:id="rId21"/>
    <p:sldId id="273" r:id="rId22"/>
    <p:sldId id="274" r:id="rId23"/>
    <p:sldId id="283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018" autoAdjust="0"/>
  </p:normalViewPr>
  <p:slideViewPr>
    <p:cSldViewPr>
      <p:cViewPr varScale="1">
        <p:scale>
          <a:sx n="89" d="100"/>
          <a:sy n="89" d="100"/>
        </p:scale>
        <p:origin x="-15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Reklama\ОтделЗдоровья\мих\22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063" y="-31548"/>
            <a:ext cx="9186063" cy="688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1"/>
            <a:ext cx="9140958" cy="68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785786" y="-428652"/>
            <a:ext cx="8106694" cy="5857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lphaLcParenR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800" dirty="0" smtClean="0">
                <a:latin typeface="+mj-lt"/>
                <a:ea typeface="+mj-ea"/>
                <a:cs typeface="+mj-cs"/>
              </a:rPr>
              <a:t>	Поэтому есть что-то, что мы можем сделать с обидой, хотя и не можем прожить так, чтобы нас не обижали. Именно здесь мы понимаем, что нуждаемся в Божественной помощи.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1"/>
            <a:ext cx="9140958" cy="68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464" y="1719165"/>
            <a:ext cx="2340023" cy="3510035"/>
          </a:xfrm>
          <a:prstGeom prst="rect">
            <a:avLst/>
          </a:prstGeom>
        </p:spPr>
      </p:pic>
      <p:sp>
        <p:nvSpPr>
          <p:cNvPr id="6" name="Subtítulo 3"/>
          <p:cNvSpPr txBox="1">
            <a:spLocks/>
          </p:cNvSpPr>
          <p:nvPr/>
        </p:nvSpPr>
        <p:spPr>
          <a:xfrm>
            <a:off x="107504" y="1628800"/>
            <a:ext cx="6408712" cy="5807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«Я давно простил тебя. Ты думаешь, что я смог бы здесь выжить, если бы не простил тебя? Как только я узнал, как ты поступаешь, то решил в сердце своем, что прощаю тебя».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971600" y="836713"/>
            <a:ext cx="7776864" cy="936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4400" b="1" i="1" dirty="0" smtClean="0">
                <a:solidFill>
                  <a:srgbClr val="C00000"/>
                </a:solidFill>
              </a:rPr>
              <a:t>«Я умру свободным»</a:t>
            </a:r>
            <a:r>
              <a:rPr lang="ru-RU" sz="3600" b="1" i="1" dirty="0" smtClean="0">
                <a:solidFill>
                  <a:srgbClr val="C00000"/>
                </a:solidFill>
              </a:rPr>
              <a:t> </a:t>
            </a:r>
            <a:r>
              <a:rPr lang="ru-RU" sz="3600" i="1" dirty="0" smtClean="0"/>
              <a:t>Александр Нобель</a:t>
            </a:r>
            <a:r>
              <a:rPr lang="ru-RU" sz="4400" i="1" dirty="0" smtClean="0"/>
              <a:t> </a:t>
            </a:r>
            <a:r>
              <a:rPr lang="ru-RU" sz="4400" dirty="0" smtClean="0"/>
              <a:t> </a:t>
            </a:r>
          </a:p>
        </p:txBody>
      </p:sp>
    </p:spTree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88" y="-34416"/>
            <a:ext cx="9189888" cy="689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061019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3321744" cy="453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48064" y="2581379"/>
            <a:ext cx="3744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Мы находим много свободных людей в Библии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867" y="0"/>
            <a:ext cx="9220867" cy="6858000"/>
          </a:xfrm>
          <a:prstGeom prst="rect">
            <a:avLst/>
          </a:prstGeom>
          <a:noFill/>
        </p:spPr>
      </p:pic>
      <p:pic>
        <p:nvPicPr>
          <p:cNvPr id="5" name="Picture 2" descr="061019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867" y="0"/>
            <a:ext cx="9220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15816" y="147"/>
            <a:ext cx="6228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Иосиф</a:t>
            </a:r>
            <a:r>
              <a:rPr lang="ru-RU" sz="3200" dirty="0"/>
              <a:t>, переживший предательство братьев и великие страдания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867" y="0"/>
            <a:ext cx="9220867" cy="6858000"/>
          </a:xfrm>
          <a:prstGeom prst="rect">
            <a:avLst/>
          </a:prstGeom>
          <a:noFill/>
        </p:spPr>
      </p:pic>
      <p:pic>
        <p:nvPicPr>
          <p:cNvPr id="5" name="Picture 2" descr="060221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867" y="0"/>
            <a:ext cx="9220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06102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7" y="0"/>
            <a:ext cx="5140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985614" y="440080"/>
            <a:ext cx="400052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Если бы он сохранил горечь и обиду в сердце, то не имел бы нравственной силы, чтобы сопротивляться искушению отомстить и не впасть в</a:t>
            </a:r>
            <a:br>
              <a:rPr kumimoji="0" lang="ru-RU" sz="32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32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депрессию. </a:t>
            </a:r>
            <a:endParaRPr kumimoji="0" lang="ru-RU" sz="3200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s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867" y="0"/>
            <a:ext cx="9220867" cy="6858000"/>
          </a:xfrm>
          <a:prstGeom prst="rect">
            <a:avLst/>
          </a:prstGeom>
          <a:noFill/>
        </p:spPr>
      </p:pic>
      <p:pic>
        <p:nvPicPr>
          <p:cNvPr id="5" name="Picture 2" descr="060321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64000" cy="69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98"/>
            <a:ext cx="9191127" cy="688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467544" y="980728"/>
            <a:ext cx="8676456" cy="43788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“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сказал Иосиф: не бойтесь, ибо я боюсь Бога;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Вот, вы умышляли против меня зло; но Бог обратил это в добро, чтобы сделать то, что теперь есть: сохранить жизнь великому числу людей;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Итак не бойтесь: я буду питать вас и детей 	ваших. И успокоил их и говорил по сердцу их.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	(Быт.50:19-21)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lphaLcParenR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214414" y="857233"/>
            <a:ext cx="6813970" cy="7715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400" b="1" i="1" dirty="0" smtClean="0">
                <a:solidFill>
                  <a:srgbClr val="C00000"/>
                </a:solidFill>
              </a:rPr>
              <a:t>Пример свободы</a:t>
            </a:r>
            <a:endParaRPr lang="en-US" sz="44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98"/>
            <a:ext cx="9191127" cy="688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179512" y="908720"/>
            <a:ext cx="9107428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Основа для прощения - Божие прощение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420888"/>
            <a:ext cx="6325652" cy="354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98"/>
            <a:ext cx="9191127" cy="688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1357290" y="857232"/>
            <a:ext cx="7392314" cy="428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Выбор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ru-RU" sz="3200" dirty="0" smtClean="0"/>
              <a:t>О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свободить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человека от чувства долга</a:t>
            </a:r>
          </a:p>
          <a:p>
            <a:pPr marL="514350" lvl="0" indent="-514350">
              <a:spcBef>
                <a:spcPct val="20000"/>
              </a:spcBef>
              <a:buFont typeface="Arial" pitchFamily="34" charset="0"/>
              <a:buAutoNum type="arabicPeriod"/>
              <a:defRPr/>
            </a:pPr>
            <a:r>
              <a:rPr lang="ru-RU" sz="3200" dirty="0" smtClean="0"/>
              <a:t>Уплатить цену</a:t>
            </a:r>
          </a:p>
          <a:p>
            <a:pPr marL="514350" indent="-514350">
              <a:spcBef>
                <a:spcPct val="20000"/>
              </a:spcBef>
              <a:buFont typeface="Arial" pitchFamily="34" charset="0"/>
              <a:buAutoNum type="arabicPeriod"/>
              <a:defRPr/>
            </a:pPr>
            <a:r>
              <a:rPr lang="ru-RU" sz="3200" dirty="0" smtClean="0"/>
              <a:t>Отдать Иисусу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эту боль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ítulo 3"/>
          <p:cNvSpPr txBox="1">
            <a:spLocks/>
          </p:cNvSpPr>
          <p:nvPr/>
        </p:nvSpPr>
        <p:spPr>
          <a:xfrm>
            <a:off x="230270" y="867540"/>
            <a:ext cx="8374178" cy="6645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400" b="1" i="1" dirty="0" smtClean="0">
                <a:solidFill>
                  <a:srgbClr val="C00000"/>
                </a:solidFill>
              </a:rPr>
              <a:t>Шаги к свободе от обиды</a:t>
            </a:r>
            <a:endParaRPr lang="en-US" sz="4400" b="1" i="1" dirty="0" smtClean="0">
              <a:solidFill>
                <a:srgbClr val="C00000"/>
              </a:solidFill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57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98"/>
            <a:ext cx="9191127" cy="688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14414" y="928670"/>
            <a:ext cx="764386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«</a:t>
            </a:r>
            <a:r>
              <a:rPr lang="ru-RU" sz="2800" i="1" dirty="0" smtClean="0"/>
              <a:t>Господи, я принимаю решение простить (имя обидчика) за то, что он/она (назвать действия, причинившие боль), из-за чего у меня возникли такие эмоции как (перечислить эмоции). Я готов заплатить за причиненную мне этим человеком эмоциональную боль и ее последствия. Я не дам в своем сердце место сатане через горечь или обиду. Таким образом, человек, причинивший боль, ничего мне больше не должен». </a:t>
            </a:r>
            <a:endParaRPr lang="ru-RU" sz="2800" dirty="0"/>
          </a:p>
        </p:txBody>
      </p:sp>
    </p:spTree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98"/>
            <a:ext cx="9191127" cy="688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0" y="1071546"/>
            <a:ext cx="6543692" cy="5626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Евангелии от Иоанна 8:36 Иисус говорит: «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Сын освободит вас, то истинно свободны будете».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3" descr="060318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2928934"/>
            <a:ext cx="2516635" cy="321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98"/>
            <a:ext cx="9191127" cy="688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3"/>
          <p:cNvSpPr txBox="1">
            <a:spLocks/>
          </p:cNvSpPr>
          <p:nvPr/>
        </p:nvSpPr>
        <p:spPr>
          <a:xfrm>
            <a:off x="611560" y="502770"/>
            <a:ext cx="8229600" cy="658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pt-PT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Молитва освобождения человека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 </a:t>
            </a:r>
            <a:r>
              <a:rPr kumimoji="0" lang="ru-RU" sz="3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Отец, я признаю, что обижался и испытывал горечь по отношению к (имя). Я исповедую этот грех и прошу простить меня. Я прощаю этого человека (имя). Напомни мне, Господи, чтобы я больше не обижался, но любил этого человека. Отче, я прошу Тебя также простить его. Пожалуйста, наполни меня Твоим Духом Святым. Благодарю Тебя за то, что Ты слышишь и отвечаешь на мои молитвы. Во имя Иисуса. Аминь.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br>
              <a:rPr kumimoji="0" lang="en-US" altLang="pt-PT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88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22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Reklama\ОтделЗдоровья\мих\22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063" y="-31548"/>
            <a:ext cx="9186063" cy="688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39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467544" y="1628800"/>
            <a:ext cx="821925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ru-RU" sz="1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«Сердце знает горе души своей» (</a:t>
            </a:r>
            <a:r>
              <a:rPr kumimoji="0" lang="ru-RU" sz="14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Прит</a:t>
            </a:r>
            <a:r>
              <a:rPr kumimoji="0" lang="ru-RU" sz="1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14:10).</a:t>
            </a:r>
            <a: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P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0" y="2928934"/>
            <a:ext cx="2209800" cy="206692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3748" cy="686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969271" y="3140968"/>
            <a:ext cx="7215206" cy="428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«Наблюдайте, чтобы кто не лишился благодати Божией; чтобы какой горький корень, возникнув, не причинил вреда, и чтобы им не осквернились многие» (Евр. 12:15).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286116" y="785794"/>
            <a:ext cx="467026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Горечь</a:t>
            </a:r>
            <a:endParaRPr kumimoji="0" lang="pt-PT" sz="44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00372" cy="300037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Reklama\ОтделЗдоровья\мих\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46" y="0"/>
            <a:ext cx="9358346" cy="686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3023320" y="1857364"/>
            <a:ext cx="6120680" cy="5664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Критическое отношение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Отсутствие чувствительности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Неблагодарность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Дух мести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Подозрение отношение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Депрессия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Гнев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0"/>
            <a:ext cx="3143247" cy="3143247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143240" y="428604"/>
            <a:ext cx="521494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i="1" dirty="0" smtClean="0">
                <a:solidFill>
                  <a:srgbClr val="C00000"/>
                </a:solidFill>
              </a:rPr>
              <a:t>Признаки</a:t>
            </a:r>
            <a:endParaRPr kumimoji="0" lang="pt-PT" sz="4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1"/>
            <a:ext cx="9140958" cy="68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ítulo 3"/>
          <p:cNvSpPr txBox="1">
            <a:spLocks/>
          </p:cNvSpPr>
          <p:nvPr/>
        </p:nvSpPr>
        <p:spPr>
          <a:xfrm>
            <a:off x="2285984" y="1142984"/>
            <a:ext cx="6120680" cy="4857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Других</a:t>
            </a:r>
          </a:p>
          <a:p>
            <a:pPr marL="514350" indent="-51435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3600" dirty="0" smtClean="0"/>
              <a:t>Себя </a:t>
            </a:r>
          </a:p>
          <a:p>
            <a:pPr marL="514350" lvl="0" indent="-51435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ru-RU" sz="3600" dirty="0" smtClean="0"/>
              <a:t>Бога </a:t>
            </a:r>
            <a:endParaRPr lang="en-US" sz="3600" dirty="0" smtClean="0">
              <a:solidFill>
                <a:srgbClr val="FF0000"/>
              </a:solidFill>
            </a:endParaRPr>
          </a:p>
          <a:p>
            <a:pPr marL="514350" indent="-51435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sz="3200" dirty="0" smtClean="0"/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lphaLcParenR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899592" y="836713"/>
            <a:ext cx="71437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400" b="1" i="1" dirty="0" smtClean="0">
                <a:solidFill>
                  <a:srgbClr val="C00000"/>
                </a:solidFill>
              </a:rPr>
              <a:t>Обида может быть на</a:t>
            </a:r>
            <a:endParaRPr lang="en-US" sz="44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1"/>
            <a:ext cx="9140958" cy="68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30" y="748239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Что происходит, когда нам причиняют боль?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229378"/>
            <a:ext cx="4357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Это процесс, движение по наклонной плоскости, не статическое состояние</a:t>
            </a:r>
          </a:p>
        </p:txBody>
      </p:sp>
      <p:sp>
        <p:nvSpPr>
          <p:cNvPr id="7" name="Subtítulo 3"/>
          <p:cNvSpPr txBox="1">
            <a:spLocks/>
          </p:cNvSpPr>
          <p:nvPr/>
        </p:nvSpPr>
        <p:spPr>
          <a:xfrm>
            <a:off x="5000628" y="2348880"/>
            <a:ext cx="3747836" cy="3510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Негодование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↓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Гнев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↓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Злоба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↓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Депрессия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↓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Отчаяние, смерть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1"/>
            <a:ext cx="9140958" cy="68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1214414" y="29199"/>
            <a:ext cx="7678066" cy="6064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500" i="1" dirty="0" smtClean="0">
                <a:latin typeface="+mj-lt"/>
                <a:ea typeface="+mj-ea"/>
                <a:cs typeface="+mj-cs"/>
              </a:rPr>
              <a:t>	«Всякое раздражение и ярость, и гнев, и крик, и злоречие со всякою злобою да будут удалены от вас»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500" i="1" dirty="0" smtClean="0">
                <a:latin typeface="+mj-lt"/>
                <a:ea typeface="+mj-ea"/>
                <a:cs typeface="+mj-cs"/>
              </a:rPr>
              <a:t>		(Еф.4:31)</a:t>
            </a:r>
            <a:endParaRPr lang="pt-PT" sz="3500" i="1" dirty="0" smtClean="0">
              <a:latin typeface="+mj-lt"/>
              <a:ea typeface="+mj-ea"/>
              <a:cs typeface="+mj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lphaLcParenR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3786190"/>
            <a:ext cx="735811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i="1" dirty="0" smtClean="0">
                <a:latin typeface="+mj-lt"/>
                <a:ea typeface="+mj-ea"/>
                <a:cs typeface="+mj-cs"/>
              </a:rPr>
              <a:t>«Всякий корень обиды необходимо выкопать и похоронить» </a:t>
            </a:r>
          </a:p>
          <a:p>
            <a:r>
              <a:rPr lang="ru-RU" sz="2800" i="1" dirty="0" smtClean="0">
                <a:latin typeface="+mj-lt"/>
                <a:ea typeface="+mj-ea"/>
                <a:cs typeface="+mj-cs"/>
              </a:rPr>
              <a:t>(Е.Уайт о горечи) </a:t>
            </a:r>
          </a:p>
        </p:txBody>
      </p:sp>
    </p:spTree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Reklama\ОтделЗдоровья\мих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1"/>
            <a:ext cx="9140958" cy="68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ítulo 3"/>
          <p:cNvSpPr txBox="1">
            <a:spLocks/>
          </p:cNvSpPr>
          <p:nvPr/>
        </p:nvSpPr>
        <p:spPr>
          <a:xfrm>
            <a:off x="1403648" y="754312"/>
            <a:ext cx="6120680" cy="5807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-34290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i="1" dirty="0" smtClean="0">
                <a:solidFill>
                  <a:srgbClr val="C00000"/>
                </a:solidFill>
              </a:rPr>
              <a:t>Страшная темница</a:t>
            </a:r>
            <a:endParaRPr lang="en-US" sz="4400" b="1" i="1" dirty="0" smtClean="0">
              <a:solidFill>
                <a:srgbClr val="C00000"/>
              </a:solidFill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lphaLcParenR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6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060848"/>
            <a:ext cx="5361384" cy="357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417</Words>
  <Application>Microsoft Macintosh PowerPoint</Application>
  <PresentationFormat>Экран (4:3)</PresentationFormat>
  <Paragraphs>76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Михаил Скрипкарь</cp:lastModifiedBy>
  <cp:revision>16</cp:revision>
  <dcterms:modified xsi:type="dcterms:W3CDTF">2016-02-14T20:24:37Z</dcterms:modified>
</cp:coreProperties>
</file>