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8" r:id="rId1"/>
  </p:sldMasterIdLst>
  <p:sldIdLst>
    <p:sldId id="286" r:id="rId2"/>
    <p:sldId id="256" r:id="rId3"/>
    <p:sldId id="283" r:id="rId4"/>
    <p:sldId id="284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85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314D1EA-4F25-44D7-9966-103F1E7E20F0}">
          <p14:sldIdLst>
            <p14:sldId id="286"/>
            <p14:sldId id="256"/>
            <p14:sldId id="283"/>
            <p14:sldId id="284"/>
            <p14:sldId id="281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85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7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417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534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87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46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64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72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0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7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73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221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25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88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9" r:id="rId1"/>
    <p:sldLayoutId id="2147484670" r:id="rId2"/>
    <p:sldLayoutId id="2147484671" r:id="rId3"/>
    <p:sldLayoutId id="2147484672" r:id="rId4"/>
    <p:sldLayoutId id="2147484673" r:id="rId5"/>
    <p:sldLayoutId id="2147484674" r:id="rId6"/>
    <p:sldLayoutId id="2147484675" r:id="rId7"/>
    <p:sldLayoutId id="2147484676" r:id="rId8"/>
    <p:sldLayoutId id="2147484677" r:id="rId9"/>
    <p:sldLayoutId id="2147484678" r:id="rId10"/>
    <p:sldLayoutId id="2147484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63" y="-31548"/>
            <a:ext cx="9186063" cy="68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4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320579"/>
            <a:ext cx="7056784" cy="1812277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Самый простой </a:t>
            </a:r>
            <a:r>
              <a:rPr lang="ru-RU" sz="36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эффективный способ освободиться от обиды </a:t>
            </a:r>
            <a:r>
              <a:rPr lang="ru-RU" sz="36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492896"/>
            <a:ext cx="7315200" cy="3539527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Как минимум - признаться себе: «Да, я обижен» и попытаться разобраться в себе: что же так сильно зацепило? 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Как максимум - стоит выразить обиду и самому обидчику. 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1772816"/>
            <a:ext cx="475763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800000"/>
                </a:solidFill>
              </a:rPr>
              <a:t>это выразить свои </a:t>
            </a:r>
            <a:r>
              <a:rPr lang="ru-RU" sz="3200" dirty="0" smtClean="0">
                <a:solidFill>
                  <a:srgbClr val="800000"/>
                </a:solidFill>
              </a:rPr>
              <a:t>чувства </a:t>
            </a:r>
            <a:endParaRPr lang="ru-RU" sz="3200" dirty="0">
              <a:solidFill>
                <a:srgbClr val="80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09120"/>
            <a:ext cx="2127895" cy="1195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09120"/>
            <a:ext cx="2350039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63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332656"/>
            <a:ext cx="5370984" cy="115409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Обиды бывают самые разные:</a:t>
            </a:r>
            <a:br>
              <a:rPr lang="ru-RU" sz="32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7315200" cy="353952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обида на бывшего парня/девушку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обида на любого человека, который сделал очень неприятно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обида на родителей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обида детей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«обида на жизнь»</a:t>
            </a:r>
          </a:p>
          <a:p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8"/>
            <a:ext cx="2832373" cy="1961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77072"/>
            <a:ext cx="3240360" cy="168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763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32656"/>
            <a:ext cx="4794920" cy="115409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думает обиженный человек?</a:t>
            </a:r>
            <a:b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29633"/>
            <a:ext cx="7315200" cy="3539527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что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своей обидой он навредит обидчику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выдумывает разные планы мести, или просто молчания. </a:t>
            </a:r>
          </a:p>
          <a:p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996952"/>
            <a:ext cx="4824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800000"/>
                </a:solidFill>
              </a:rPr>
              <a:t>— </a:t>
            </a:r>
            <a:r>
              <a:rPr lang="ru-RU" sz="2400" dirty="0">
                <a:solidFill>
                  <a:srgbClr val="800000"/>
                </a:solidFill>
              </a:rPr>
              <a:t>Если человек обижен не сильно, он будет просто дуться. Если </a:t>
            </a:r>
            <a:r>
              <a:rPr lang="ru-RU" sz="2400" dirty="0" smtClean="0">
                <a:solidFill>
                  <a:srgbClr val="800000"/>
                </a:solidFill>
              </a:rPr>
              <a:t>сильно</a:t>
            </a:r>
            <a:r>
              <a:rPr lang="ru-RU" sz="2400" dirty="0">
                <a:solidFill>
                  <a:srgbClr val="800000"/>
                </a:solidFill>
              </a:rPr>
              <a:t>, а кроме того очень любит себя — он будет выстраивать различные планы мести. 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77072"/>
            <a:ext cx="2886075" cy="158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10" y="2420888"/>
            <a:ext cx="1645897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31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04664"/>
            <a:ext cx="5587008" cy="1154097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чему приводит обида?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3"/>
            <a:ext cx="7315200" cy="295232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800000"/>
                </a:solidFill>
              </a:rPr>
              <a:t>1.Калечит душу. Разрушает человека изнутри.  </a:t>
            </a:r>
            <a:endParaRPr lang="en-US" sz="2800" b="1" dirty="0" smtClean="0">
              <a:solidFill>
                <a:srgbClr val="800000"/>
              </a:solidFill>
            </a:endParaRP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Вы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думаете, что приносите боль другому человеку, но на самом деле — ваша душа становится покалеченной. </a:t>
            </a:r>
            <a:endParaRPr lang="ru-RU" sz="2800" dirty="0">
              <a:solidFill>
                <a:srgbClr val="800000"/>
              </a:solidFill>
            </a:endParaRPr>
          </a:p>
          <a:p>
            <a:endParaRPr lang="ru-RU" dirty="0">
              <a:solidFill>
                <a:srgbClr val="800000"/>
              </a:solidFill>
            </a:endParaRPr>
          </a:p>
          <a:p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89040"/>
            <a:ext cx="1721223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407707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008000"/>
                </a:solidFill>
              </a:rPr>
              <a:t>Когда человек закрыт в обиде и в </a:t>
            </a:r>
            <a:r>
              <a:rPr lang="ru-RU" sz="2400" i="1" dirty="0" smtClean="0">
                <a:solidFill>
                  <a:srgbClr val="008000"/>
                </a:solidFill>
              </a:rPr>
              <a:t>ненависти </a:t>
            </a:r>
            <a:r>
              <a:rPr lang="ru-RU" sz="2400" i="1" dirty="0">
                <a:solidFill>
                  <a:srgbClr val="008000"/>
                </a:solidFill>
              </a:rPr>
              <a:t>— он приносит </a:t>
            </a:r>
            <a:r>
              <a:rPr lang="ru-RU" sz="2400" i="1" dirty="0" smtClean="0">
                <a:solidFill>
                  <a:srgbClr val="008000"/>
                </a:solidFill>
              </a:rPr>
              <a:t>невыносимую </a:t>
            </a:r>
            <a:r>
              <a:rPr lang="ru-RU" sz="2400" i="1" dirty="0">
                <a:solidFill>
                  <a:srgbClr val="008000"/>
                </a:solidFill>
              </a:rPr>
              <a:t>боль тем, кто </a:t>
            </a:r>
            <a:r>
              <a:rPr lang="ru-RU" sz="2400" i="1" dirty="0" smtClean="0">
                <a:solidFill>
                  <a:srgbClr val="008000"/>
                </a:solidFill>
              </a:rPr>
              <a:t>его любит</a:t>
            </a:r>
            <a:endParaRPr lang="ru-RU" sz="2400" i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35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1496" y="474703"/>
            <a:ext cx="5298976" cy="1154097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чему приводит обида?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7315200" cy="3539527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>
                <a:solidFill>
                  <a:srgbClr val="800000"/>
                </a:solidFill>
              </a:rPr>
              <a:t>2</a:t>
            </a:r>
            <a:r>
              <a:rPr lang="ru-RU" sz="2800" b="1" dirty="0" smtClean="0">
                <a:solidFill>
                  <a:srgbClr val="800000"/>
                </a:solidFill>
              </a:rPr>
              <a:t>. Делает </a:t>
            </a:r>
            <a:r>
              <a:rPr lang="ru-RU" sz="2800" b="1" dirty="0">
                <a:solidFill>
                  <a:srgbClr val="800000"/>
                </a:solidFill>
              </a:rPr>
              <a:t>эгоистичным. </a:t>
            </a:r>
          </a:p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Эгоизм — это изгнание Бога из жизни.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Это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отсутствие любви. 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>
              <a:spcBef>
                <a:spcPts val="1800"/>
              </a:spcBef>
              <a:buNone/>
            </a:pPr>
            <a:r>
              <a:rPr lang="ru-RU" sz="2800" dirty="0">
                <a:solidFill>
                  <a:srgbClr val="800000"/>
                </a:solidFill>
              </a:rPr>
              <a:t>	</a:t>
            </a:r>
            <a:r>
              <a:rPr lang="ru-RU" sz="2400" i="1" dirty="0">
                <a:solidFill>
                  <a:srgbClr val="800000"/>
                </a:solidFill>
              </a:rPr>
              <a:t>Матф.24:12 и, по причине умножения беззакония, во многих охладеет любовь</a:t>
            </a:r>
            <a:r>
              <a:rPr lang="ru-RU" sz="2800" i="1" dirty="0">
                <a:solidFill>
                  <a:srgbClr val="800000"/>
                </a:solidFill>
              </a:rPr>
              <a:t>;</a:t>
            </a:r>
          </a:p>
          <a:p>
            <a:pPr marL="45720" indent="0">
              <a:buNone/>
            </a:pPr>
            <a:r>
              <a:rPr lang="ru-RU" sz="2800" i="1" dirty="0">
                <a:solidFill>
                  <a:srgbClr val="800000"/>
                </a:solidFill>
              </a:rPr>
              <a:t>	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293096"/>
            <a:ext cx="2628504" cy="149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185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32656"/>
            <a:ext cx="5082952" cy="115409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чему приводит обида?</a:t>
            </a:r>
            <a:b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31713"/>
            <a:ext cx="7315200" cy="127720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800000"/>
                </a:solidFill>
              </a:rPr>
              <a:t>3.Отдаляет от Бога.</a:t>
            </a:r>
          </a:p>
          <a:p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16249"/>
            <a:ext cx="24003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04481"/>
            <a:ext cx="2800350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5649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Это самое страшное.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Без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Бога наша жизнь превращается в пытку и мучение. Сами по себе — мы законченные эгоисты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5167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402695"/>
            <a:ext cx="4722912" cy="1154097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чем суть обиды? Корень обиды. </a:t>
            </a:r>
            <a:b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315200" cy="3539527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Самолюбие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- Это любовь к себе, это желание уважения, требование к себе. 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И чем больше мы кормим этого гадкого зверя, тем больше он становится. 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Как только вам охота обидеться — смотрите в себя, в свое сердце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	Скорее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всего, вы просто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начинаете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кормить самолюбие.</a:t>
            </a:r>
          </a:p>
          <a:p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21088"/>
            <a:ext cx="2102173" cy="1577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5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476673"/>
            <a:ext cx="4866928" cy="7200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Отпустить боль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7315200" cy="25202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>Выбор </a:t>
            </a:r>
            <a:r>
              <a:rPr lang="ru-RU" sz="2800" dirty="0">
                <a:solidFill>
                  <a:srgbClr val="800000"/>
                </a:solidFill>
              </a:rPr>
              <a:t>за вами! </a:t>
            </a:r>
          </a:p>
          <a:p>
            <a:r>
              <a:rPr lang="ru-RU" sz="2800" dirty="0">
                <a:solidFill>
                  <a:srgbClr val="800000"/>
                </a:solidFill>
              </a:rPr>
              <a:t>Любую боль можно либо </a:t>
            </a:r>
            <a:endParaRPr lang="ru-RU" sz="2800" dirty="0" smtClean="0">
              <a:solidFill>
                <a:srgbClr val="800000"/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подпитывать </a:t>
            </a:r>
            <a:r>
              <a:rPr lang="ru-RU" sz="2800" dirty="0">
                <a:solidFill>
                  <a:srgbClr val="800000"/>
                </a:solidFill>
              </a:rPr>
              <a:t>в себе, либо </a:t>
            </a:r>
            <a:endParaRPr lang="ru-RU" sz="2800" dirty="0" smtClean="0">
              <a:solidFill>
                <a:srgbClr val="800000"/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просто </a:t>
            </a:r>
            <a:r>
              <a:rPr lang="ru-RU" sz="2800" dirty="0">
                <a:solidFill>
                  <a:srgbClr val="800000"/>
                </a:solidFill>
              </a:rPr>
              <a:t>отпустить. </a:t>
            </a:r>
          </a:p>
          <a:p>
            <a:endParaRPr lang="ru-RU" sz="2800" dirty="0">
              <a:solidFill>
                <a:srgbClr val="8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299733"/>
            <a:ext cx="472023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182880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Подпитывание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боли – это основание будущей затаенной обиды.  </a:t>
            </a:r>
          </a:p>
          <a:p>
            <a:pPr marL="228600" indent="-182880">
              <a:spcBef>
                <a:spcPct val="20000"/>
              </a:spcBef>
              <a:buClr>
                <a:schemeClr val="tx2"/>
              </a:buClr>
              <a:buFont typeface="Wingdings" charset="2"/>
              <a:buChar char="§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Отпускание – это фундамент прощения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85709"/>
            <a:ext cx="1938447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372" y="1196752"/>
            <a:ext cx="2424355" cy="1872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7310" y="5330010"/>
            <a:ext cx="6477098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>
                <a:solidFill>
                  <a:srgbClr val="008000"/>
                </a:solidFill>
              </a:rPr>
              <a:t> Прощение ‒ это сила, исцеляющая раны прошлого, которое мы не можем изменить.</a:t>
            </a:r>
          </a:p>
        </p:txBody>
      </p:sp>
    </p:spTree>
    <p:extLst>
      <p:ext uri="{BB962C8B-B14F-4D97-AF65-F5344CB8AC3E}">
        <p14:creationId xmlns:p14="http://schemas.microsoft.com/office/powerpoint/2010/main" val="2421874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01" y="533484"/>
            <a:ext cx="8425199" cy="63245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912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63" y="-31548"/>
            <a:ext cx="9186063" cy="68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4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ОБИДА</a:t>
            </a:r>
            <a:r>
              <a:rPr lang="ru-RU" b="1" dirty="0" smtClean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2852936"/>
            <a:ext cx="4392488" cy="2742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72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Определение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12776"/>
            <a:ext cx="7315200" cy="4104456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28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Обида — отрицательно окрашенное чувство. </a:t>
            </a:r>
            <a:endParaRPr lang="ru-RU" sz="2800" b="1" dirty="0" smtClean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lnSpc>
                <a:spcPct val="50000"/>
              </a:lnSpc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Включает в себя:  переживание гнева к обидчику,  жалости к себе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Затаенная обида (неприязнь) – это длительное чувство злобы, которое удерживает нанесенную рану незаживающей, причиняя боль снова и снова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501008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endParaRPr lang="ru-RU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941168"/>
            <a:ext cx="1854474" cy="105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988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332656"/>
            <a:ext cx="4866928" cy="1154097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 шага к затаенной обиде 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800000"/>
                </a:solidFill>
              </a:rPr>
              <a:t>1.Несправедливость</a:t>
            </a:r>
            <a:r>
              <a:rPr lang="ru-RU" sz="2800" b="1" dirty="0">
                <a:solidFill>
                  <a:srgbClr val="800000"/>
                </a:solidFill>
              </a:rPr>
              <a:t>: </a:t>
            </a:r>
          </a:p>
          <a:p>
            <a:pPr marL="45720" indent="0">
              <a:buNone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случившееся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вам не нравится;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вы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придаете этому событию большое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	значение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800000"/>
                </a:solidFill>
              </a:rPr>
              <a:t>2. Вы принимаете это близко к сердцу</a:t>
            </a:r>
            <a:r>
              <a:rPr lang="ru-RU" sz="2800" b="1" dirty="0" smtClean="0">
                <a:solidFill>
                  <a:srgbClr val="800000"/>
                </a:solidFill>
              </a:rPr>
              <a:t>:</a:t>
            </a:r>
          </a:p>
          <a:p>
            <a:pPr marL="45720" indent="0">
              <a:lnSpc>
                <a:spcPct val="70000"/>
              </a:lnSpc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  	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вас это важно;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r>
              <a:rPr lang="ru-RU" sz="2800" b="1" dirty="0" smtClean="0">
                <a:solidFill>
                  <a:srgbClr val="800000"/>
                </a:solidFill>
              </a:rPr>
              <a:t>3</a:t>
            </a:r>
            <a:r>
              <a:rPr lang="ru-RU" sz="2800" b="1" dirty="0">
                <a:solidFill>
                  <a:srgbClr val="800000"/>
                </a:solidFill>
              </a:rPr>
              <a:t>. Вы снова и снова </a:t>
            </a:r>
            <a:r>
              <a:rPr lang="ru-RU" sz="2800" b="1" dirty="0">
                <a:solidFill>
                  <a:srgbClr val="800000"/>
                </a:solidFill>
              </a:rPr>
              <a:t>повторяете  эту историю:</a:t>
            </a:r>
            <a:r>
              <a:rPr lang="en-US" sz="2800" b="1" dirty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		      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чтобы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придать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значение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несправедливому                 событию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585" y="1628801"/>
            <a:ext cx="1949936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021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Определение</a:t>
            </a:r>
            <a:br>
              <a:rPr lang="ru-RU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Subtítulo 3"/>
          <p:cNvSpPr txBox="1">
            <a:spLocks noGrp="1"/>
          </p:cNvSpPr>
          <p:nvPr>
            <p:ph idx="1"/>
          </p:nvPr>
        </p:nvSpPr>
        <p:spPr>
          <a:xfrm>
            <a:off x="755576" y="908720"/>
            <a:ext cx="4968552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	      Обида - это смесь агрессии, обращенной внутрь и вовне.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     Суть: обижают не нас, обижаем  мы себя сами. Обижаем тем, что бессознательно соглашаемся с каким-то условно-нехорошим поступком (или суждением) в свой адрес.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0"/>
            <a:ext cx="2892909" cy="2171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064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419772" y="188640"/>
            <a:ext cx="56886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Ожидания и реальность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endParaRPr kumimoji="0" lang="ru-RU" sz="1400" b="1" i="0" u="none" strike="noStrike" kern="0" normalizeH="0" baseline="0" noProof="0" dirty="0" smtClean="0">
              <a:ln w="1905"/>
              <a:solidFill>
                <a:srgbClr val="0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  <p:sp>
        <p:nvSpPr>
          <p:cNvPr id="9" name="Subtítulo 3"/>
          <p:cNvSpPr txBox="1">
            <a:spLocks noGrp="1"/>
          </p:cNvSpPr>
          <p:nvPr>
            <p:ph idx="1"/>
          </p:nvPr>
        </p:nvSpPr>
        <p:spPr>
          <a:xfrm>
            <a:off x="251520" y="1340768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2800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Обида является следствием выполнения трёх умственных операций: 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800000"/>
                </a:solidFill>
              </a:rPr>
              <a:t> построение ожиданий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800000"/>
                </a:solidFill>
              </a:rPr>
              <a:t> наблюдение реального поведения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800000"/>
                </a:solidFill>
              </a:rPr>
              <a:t> сравнение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endParaRPr lang="ru-RU" sz="1200" dirty="0">
              <a:solidFill>
                <a:srgbClr val="80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3861048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Именно в разрыве между 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нашими ожиданиями и действительностью 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кроются все наши </a:t>
            </a:r>
            <a:endParaRPr kumimoji="0" lang="en-US" sz="2400" b="0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страдания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04864"/>
            <a:ext cx="2179800" cy="3428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25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332656"/>
            <a:ext cx="4947951" cy="936104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Обида — это скользкая горка. </a:t>
            </a:r>
          </a:p>
        </p:txBody>
      </p:sp>
      <p:sp>
        <p:nvSpPr>
          <p:cNvPr id="4" name="Subtítulo 3"/>
          <p:cNvSpPr txBox="1">
            <a:spLocks noGrp="1"/>
          </p:cNvSpPr>
          <p:nvPr>
            <p:ph idx="1"/>
          </p:nvPr>
        </p:nvSpPr>
        <p:spPr>
          <a:xfrm>
            <a:off x="899592" y="1268760"/>
            <a:ext cx="4824536" cy="4379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Сначала обида —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затем ненависть — 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затем ярость —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затем преступление, которое теперь человек может оправдать своими убеждениями в обиде.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792"/>
            <a:ext cx="2781978" cy="3962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125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16003"/>
            <a:ext cx="8229600" cy="167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200" b="1" dirty="0">
                <a:solidFill>
                  <a:srgbClr val="008000"/>
                </a:solidFill>
              </a:rPr>
              <a:t>Существует ДВА ВИДА мыслей: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ru-RU" dirty="0">
                <a:solidFill>
                  <a:srgbClr val="800000"/>
                </a:solidFill>
              </a:rPr>
              <a:t>•	</a:t>
            </a:r>
            <a:r>
              <a:rPr lang="ru-RU" sz="2800" dirty="0">
                <a:solidFill>
                  <a:srgbClr val="800000"/>
                </a:solidFill>
              </a:rPr>
              <a:t>злопамятные;</a:t>
            </a:r>
          </a:p>
          <a:p>
            <a:pPr>
              <a:lnSpc>
                <a:spcPct val="50000"/>
              </a:lnSpc>
              <a:spcBef>
                <a:spcPts val="600"/>
              </a:spcBef>
            </a:pPr>
            <a:r>
              <a:rPr lang="ru-RU" sz="2800" dirty="0">
                <a:solidFill>
                  <a:srgbClr val="800000"/>
                </a:solidFill>
              </a:rPr>
              <a:t>•	прощающие</a:t>
            </a:r>
            <a:r>
              <a:rPr lang="ru-RU" sz="4000" dirty="0">
                <a:solidFill>
                  <a:srgbClr val="800000"/>
                </a:solidFill>
              </a:rPr>
              <a:t>.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43608" y="1828931"/>
            <a:ext cx="5688632" cy="5029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254061"/>
              </a:solidFill>
            </a:endParaRPr>
          </a:p>
          <a:p>
            <a:r>
              <a:rPr lang="ru-RU" sz="2800" dirty="0">
                <a:solidFill>
                  <a:srgbClr val="254061"/>
                </a:solidFill>
              </a:rPr>
              <a:t>Если отсутствуют регулярные периоды расслабления и восстановления, то продолжительный гнев </a:t>
            </a:r>
            <a:endParaRPr lang="en-US" sz="2800" dirty="0" smtClean="0">
              <a:solidFill>
                <a:srgbClr val="254061"/>
              </a:solidFill>
            </a:endParaRPr>
          </a:p>
          <a:p>
            <a:r>
              <a:rPr lang="ru-RU" sz="2800" dirty="0" smtClean="0">
                <a:solidFill>
                  <a:srgbClr val="254061"/>
                </a:solidFill>
              </a:rPr>
              <a:t>приводит </a:t>
            </a:r>
            <a:r>
              <a:rPr lang="ru-RU" sz="2800" dirty="0">
                <a:solidFill>
                  <a:srgbClr val="254061"/>
                </a:solidFill>
              </a:rPr>
              <a:t>к хронической гипертонии и другим заболеваниям</a:t>
            </a:r>
            <a:r>
              <a:rPr lang="ru-RU" dirty="0">
                <a:solidFill>
                  <a:srgbClr val="254061"/>
                </a:solidFill>
              </a:rPr>
              <a:t>.</a:t>
            </a:r>
          </a:p>
          <a:p>
            <a:endParaRPr lang="ru-RU" dirty="0">
              <a:solidFill>
                <a:srgbClr val="254061"/>
              </a:solidFill>
            </a:endParaRPr>
          </a:p>
          <a:p>
            <a:endParaRPr lang="ru-RU" dirty="0">
              <a:solidFill>
                <a:srgbClr val="25406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84" y="3068960"/>
            <a:ext cx="296540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327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97360" y="188640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 ПУТИ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ln w="1905"/>
                <a:solidFill>
                  <a:srgbClr val="0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решения этой проблемы: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14400" y="1700808"/>
            <a:ext cx="8229600" cy="2449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Путь </a:t>
            </a:r>
            <a:r>
              <a:rPr lang="ru-RU" sz="28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боли, вины и стыда</a:t>
            </a: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marL="0" indent="0">
              <a:lnSpc>
                <a:spcPct val="50000"/>
              </a:lnSpc>
              <a:buNone/>
            </a:pPr>
            <a:endParaRPr lang="ru-RU" sz="2800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>
              <a:buAutoNum type="arabicPeriod" startAt="2"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Путь </a:t>
            </a:r>
            <a:r>
              <a:rPr lang="ru-RU" sz="28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прощения, исцеления 	и </a:t>
            </a: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sz="28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</a:t>
            </a: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удовлетворенности</a:t>
            </a:r>
            <a:r>
              <a:rPr lang="ru-RU" sz="28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56792"/>
            <a:ext cx="2105266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17032"/>
            <a:ext cx="3061899" cy="190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267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436</Words>
  <Application>Microsoft Macintosh PowerPoint</Application>
  <PresentationFormat>Экран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ОБИДА </vt:lpstr>
      <vt:lpstr>Определение </vt:lpstr>
      <vt:lpstr>Три шага к затаенной обиде  </vt:lpstr>
      <vt:lpstr>Определение </vt:lpstr>
      <vt:lpstr>Ожидания и реальность  </vt:lpstr>
      <vt:lpstr>Обида — это скользкая горка. </vt:lpstr>
      <vt:lpstr>Существует ДВА ВИДА мыслей: • злопамятные; • прощающие.</vt:lpstr>
      <vt:lpstr>ДВА ПУТИ  для решения этой проблемы:</vt:lpstr>
      <vt:lpstr>Самый простой  и эффективный способ освободиться от обиды - </vt:lpstr>
      <vt:lpstr>Обиды бывают самые разные: </vt:lpstr>
      <vt:lpstr>Что думает обиженный человек? </vt:lpstr>
      <vt:lpstr>К чему приводит обида? </vt:lpstr>
      <vt:lpstr>К чему приводит обида? </vt:lpstr>
      <vt:lpstr>К чему приводит обида? </vt:lpstr>
      <vt:lpstr>В чем суть обиды? Корень обиды.  </vt:lpstr>
      <vt:lpstr>Отпустить боль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Михаил Скрипкарь</cp:lastModifiedBy>
  <cp:revision>24</cp:revision>
  <dcterms:created xsi:type="dcterms:W3CDTF">2015-11-04T20:54:21Z</dcterms:created>
  <dcterms:modified xsi:type="dcterms:W3CDTF">2016-02-15T05:51:50Z</dcterms:modified>
</cp:coreProperties>
</file>