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668" r:id="rId2"/>
    <p:sldId id="669" r:id="rId3"/>
    <p:sldId id="672" r:id="rId4"/>
    <p:sldId id="673" r:id="rId5"/>
    <p:sldId id="674" r:id="rId6"/>
    <p:sldId id="675" r:id="rId7"/>
    <p:sldId id="676" r:id="rId8"/>
    <p:sldId id="677" r:id="rId9"/>
    <p:sldId id="678" r:id="rId10"/>
    <p:sldId id="679" r:id="rId11"/>
    <p:sldId id="699" r:id="rId12"/>
    <p:sldId id="681" r:id="rId13"/>
    <p:sldId id="682" r:id="rId14"/>
    <p:sldId id="700" r:id="rId15"/>
    <p:sldId id="701" r:id="rId16"/>
    <p:sldId id="685" r:id="rId17"/>
    <p:sldId id="686" r:id="rId18"/>
    <p:sldId id="687" r:id="rId19"/>
    <p:sldId id="688" r:id="rId20"/>
    <p:sldId id="702" r:id="rId21"/>
    <p:sldId id="690" r:id="rId22"/>
    <p:sldId id="691" r:id="rId23"/>
    <p:sldId id="693" r:id="rId24"/>
    <p:sldId id="694" r:id="rId25"/>
    <p:sldId id="695" r:id="rId26"/>
    <p:sldId id="703" r:id="rId27"/>
    <p:sldId id="696" r:id="rId28"/>
  </p:sldIdLst>
  <p:sldSz cx="9144000" cy="6858000" type="screen4x3"/>
  <p:notesSz cx="6648450" cy="98504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rgbClr val="000099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rgbClr val="000099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rgbClr val="000099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rgbClr val="000099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rgbClr val="0000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rgbClr val="0000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rgbClr val="0000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rgbClr val="0000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rgbClr val="000099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99"/>
    <a:srgbClr val="006600"/>
    <a:srgbClr val="A50021"/>
    <a:srgbClr val="000066"/>
    <a:srgbClr val="CC0000"/>
    <a:srgbClr val="990000"/>
    <a:srgbClr val="FFFF66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3626" autoAdjust="0"/>
    <p:restoredTop sz="80783" autoAdjust="0"/>
  </p:normalViewPr>
  <p:slideViewPr>
    <p:cSldViewPr>
      <p:cViewPr varScale="1">
        <p:scale>
          <a:sx n="58" d="100"/>
          <a:sy n="58" d="100"/>
        </p:scale>
        <p:origin x="-1482" y="-90"/>
      </p:cViewPr>
      <p:guideLst>
        <p:guide orient="horz" pos="2160"/>
        <p:guide pos="2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7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47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7138" y="0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47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56725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47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7138" y="9356725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fld id="{CBC45F91-672D-41B5-A911-331D9D980A19}" type="slidenum">
              <a:rPr lang="de-DE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039068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7138" y="0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63600" y="739775"/>
            <a:ext cx="4922838" cy="3692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5163" y="4678363"/>
            <a:ext cx="5318125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56725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7138" y="9356725"/>
            <a:ext cx="28797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fld id="{950F20FB-7152-40B8-ABA8-0987BAF97766}" type="slidenum">
              <a:rPr lang="de-DE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9096141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phorismen.de/zitat/30968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812080EB-29C6-4A01-A080-E34366B8B691}" type="slidenum">
              <a:rPr lang="de-DE" altLang="de-DE"/>
              <a:pPr/>
              <a:t>1</a:t>
            </a:fld>
            <a:endParaRPr lang="de-DE" altLang="de-DE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51532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7F05E24-5BF4-47B2-B644-F0A1361C7FCC}" type="slidenum">
              <a:rPr lang="de-DE" altLang="de-DE"/>
              <a:pPr/>
              <a:t>10</a:t>
            </a:fld>
            <a:endParaRPr lang="de-DE" altLang="de-DE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8584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C968932B-5F12-48B7-B987-C557B996389C}" type="slidenum">
              <a:rPr lang="de-DE" altLang="de-DE"/>
              <a:pPr/>
              <a:t>11</a:t>
            </a:fld>
            <a:endParaRPr lang="de-DE" altLang="de-DE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0524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C18F733-BBAD-4CD6-9611-0E3600C2B07C}" type="slidenum">
              <a:rPr lang="de-DE" altLang="de-DE"/>
              <a:pPr/>
              <a:t>12</a:t>
            </a:fld>
            <a:endParaRPr lang="de-DE" altLang="de-DE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sz="1000" dirty="0" smtClean="0">
                <a:latin typeface="Arial" charset="0"/>
              </a:rPr>
              <a:t>Симпатия</a:t>
            </a:r>
            <a:r>
              <a:rPr lang="de-DE" altLang="de-DE" sz="1000" dirty="0" smtClean="0">
                <a:latin typeface="Arial" charset="0"/>
              </a:rPr>
              <a:t>= 	</a:t>
            </a:r>
            <a:r>
              <a:rPr lang="ru-RU" altLang="de-DE" sz="1000" dirty="0" smtClean="0">
                <a:latin typeface="Arial" charset="0"/>
              </a:rPr>
              <a:t>Сочувствие</a:t>
            </a:r>
            <a:r>
              <a:rPr lang="ru-RU" altLang="de-DE" sz="1000" baseline="0" dirty="0" smtClean="0">
                <a:latin typeface="Arial" charset="0"/>
              </a:rPr>
              <a:t> при плохих обстоятельствах </a:t>
            </a:r>
            <a:endParaRPr lang="ru-RU" altLang="de-DE" sz="1000" dirty="0" smtClean="0">
              <a:latin typeface="Arial" charset="0"/>
            </a:endParaRPr>
          </a:p>
          <a:p>
            <a:pPr eaLnBrk="1" hangingPunct="1"/>
            <a:endParaRPr lang="ru-RU" altLang="de-DE" sz="1000" dirty="0" smtClean="0">
              <a:latin typeface="Arial" charset="0"/>
            </a:endParaRPr>
          </a:p>
          <a:p>
            <a:pPr eaLnBrk="1" hangingPunct="1"/>
            <a:r>
              <a:rPr lang="ru-RU" altLang="de-DE" dirty="0" smtClean="0">
                <a:latin typeface="Arial" charset="0"/>
              </a:rPr>
              <a:t>Пометки для руководителя семинара</a:t>
            </a:r>
            <a:r>
              <a:rPr lang="de-CH" altLang="de-DE" dirty="0" smtClean="0">
                <a:latin typeface="Arial" charset="0"/>
              </a:rPr>
              <a:t>: </a:t>
            </a:r>
            <a:r>
              <a:rPr lang="ru-RU" altLang="de-DE" dirty="0" smtClean="0">
                <a:latin typeface="Arial" charset="0"/>
              </a:rPr>
              <a:t>Объяснение</a:t>
            </a:r>
            <a:r>
              <a:rPr lang="ru-RU" altLang="de-DE" baseline="0" dirty="0" smtClean="0">
                <a:latin typeface="Arial" charset="0"/>
              </a:rPr>
              <a:t> симпатия = английское слово</a:t>
            </a:r>
            <a:endParaRPr lang="de-CH" altLang="de-DE" dirty="0" smtClean="0">
              <a:latin typeface="Arial" charset="0"/>
            </a:endParaRPr>
          </a:p>
          <a:p>
            <a:pPr eaLnBrk="1" hangingPunct="1"/>
            <a:r>
              <a:rPr lang="ru-RU" altLang="de-DE" dirty="0" smtClean="0">
                <a:latin typeface="Arial" charset="0"/>
              </a:rPr>
              <a:t>Значение симпатии в немецком языке подразумевает: эмоционально позитивная</a:t>
            </a:r>
            <a:r>
              <a:rPr lang="ru-RU" altLang="de-DE" baseline="0" dirty="0" smtClean="0">
                <a:latin typeface="Arial" charset="0"/>
              </a:rPr>
              <a:t> настройка: эмоционально позитивная установка по отношению к личности или вещи. </a:t>
            </a:r>
            <a:endParaRPr lang="de-CH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02456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636CDFC-8133-4AE7-8085-0C334E8C16FB}" type="slidenum">
              <a:rPr lang="de-DE" altLang="de-DE"/>
              <a:pPr/>
              <a:t>13</a:t>
            </a:fld>
            <a:endParaRPr lang="de-DE" altLang="de-DE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26310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1957136-3CBC-4AE1-871D-DA40955DDD36}" type="slidenum">
              <a:rPr lang="de-DE" altLang="de-DE"/>
              <a:pPr/>
              <a:t>14</a:t>
            </a:fld>
            <a:endParaRPr lang="de-DE" altLang="de-DE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35238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C3348F66-BFA1-414A-9788-8AF812DCC97C}" type="slidenum">
              <a:rPr lang="de-DE" altLang="de-DE"/>
              <a:pPr/>
              <a:t>15</a:t>
            </a:fld>
            <a:endParaRPr lang="de-DE" altLang="de-DE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de-DE" dirty="0" smtClean="0">
                <a:latin typeface="Arial" charset="0"/>
              </a:rPr>
              <a:t>Нет кнопки «удалить»</a:t>
            </a:r>
            <a:r>
              <a:rPr lang="de-CH" altLang="de-DE" dirty="0" smtClean="0">
                <a:latin typeface="Arial" charset="0"/>
              </a:rPr>
              <a:t>!</a:t>
            </a:r>
          </a:p>
          <a:p>
            <a:endParaRPr lang="de-DE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7521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BA57F40-3BB2-4E34-8DA1-805C7EA80926}" type="slidenum">
              <a:rPr lang="de-DE" altLang="de-DE"/>
              <a:pPr/>
              <a:t>16</a:t>
            </a:fld>
            <a:endParaRPr lang="de-DE" altLang="de-DE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dirty="0" smtClean="0">
                <a:latin typeface="Arial" charset="0"/>
              </a:rPr>
              <a:t>Стандартное радио</a:t>
            </a:r>
            <a:r>
              <a:rPr lang="de-CH" altLang="de-DE" dirty="0" smtClean="0">
                <a:latin typeface="Arial" charset="0"/>
              </a:rPr>
              <a:t> = </a:t>
            </a:r>
            <a:r>
              <a:rPr lang="ru-RU" altLang="de-DE" dirty="0" smtClean="0">
                <a:latin typeface="Arial" charset="0"/>
              </a:rPr>
              <a:t>настроенная радиостанция</a:t>
            </a:r>
            <a:r>
              <a:rPr lang="de-CH" altLang="de-DE" dirty="0" smtClean="0">
                <a:latin typeface="Arial" charset="0"/>
              </a:rPr>
              <a:t>/</a:t>
            </a:r>
            <a:r>
              <a:rPr lang="ru-RU" altLang="de-DE" dirty="0" smtClean="0">
                <a:latin typeface="Arial" charset="0"/>
              </a:rPr>
              <a:t>канал</a:t>
            </a:r>
            <a:endParaRPr lang="de-CH" altLang="de-DE" dirty="0" smtClean="0">
              <a:latin typeface="Arial" charset="0"/>
            </a:endParaRPr>
          </a:p>
          <a:p>
            <a:pPr eaLnBrk="1" hangingPunct="1"/>
            <a:r>
              <a:rPr lang="ru-RU" altLang="de-DE" dirty="0" smtClean="0">
                <a:latin typeface="Arial" charset="0"/>
              </a:rPr>
              <a:t>Например пульт управления</a:t>
            </a:r>
            <a:r>
              <a:rPr lang="ru-RU" altLang="de-DE" baseline="0" dirty="0" smtClean="0">
                <a:latin typeface="Arial" charset="0"/>
              </a:rPr>
              <a:t> у телевизора</a:t>
            </a:r>
            <a:endParaRPr lang="de-CH" altLang="de-DE" dirty="0" smtClean="0">
              <a:latin typeface="Arial" charset="0"/>
            </a:endParaRPr>
          </a:p>
          <a:p>
            <a:pPr eaLnBrk="1" hangingPunct="1"/>
            <a:r>
              <a:rPr lang="ru-RU" altLang="de-DE" dirty="0" smtClean="0">
                <a:latin typeface="Arial" charset="0"/>
                <a:cs typeface="Times New Roman" pitchFamily="18" charset="0"/>
              </a:rPr>
              <a:t>Можно</a:t>
            </a:r>
            <a:r>
              <a:rPr lang="ru-RU" altLang="de-DE" baseline="0" dirty="0" smtClean="0">
                <a:latin typeface="Arial" charset="0"/>
                <a:cs typeface="Times New Roman" pitchFamily="18" charset="0"/>
              </a:rPr>
              <a:t> представить свою память или мозг как телевизор. Он может принимать 100 каналов, но одновременно может воспроизводиться только один. Если Вы попали на неинтересный канал, то Вы терпеливо ждете пока кто-то придет и переключит или Вы возьмете пульт управления и найдете интересную программу? Вы можете думать о 100 других вещах и должны это сделать, прежде всего думая о хороших вещах…</a:t>
            </a:r>
            <a:endParaRPr lang="de-DE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51637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A93574FA-AA6E-4433-BCAD-21883AA12707}" type="slidenum">
              <a:rPr lang="de-DE" altLang="de-DE"/>
              <a:pPr/>
              <a:t>17</a:t>
            </a:fld>
            <a:endParaRPr lang="de-DE" altLang="de-DE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dirty="0" smtClean="0">
                <a:solidFill>
                  <a:srgbClr val="000099"/>
                </a:solidFill>
                <a:latin typeface="Arial" charset="0"/>
                <a:cs typeface="Times New Roman" pitchFamily="18" charset="0"/>
              </a:rPr>
              <a:t>Научитесь</a:t>
            </a:r>
            <a:r>
              <a:rPr lang="ru-RU" altLang="de-DE" baseline="0" dirty="0" smtClean="0">
                <a:solidFill>
                  <a:srgbClr val="000099"/>
                </a:solidFill>
                <a:latin typeface="Arial" charset="0"/>
                <a:cs typeface="Times New Roman" pitchFamily="18" charset="0"/>
              </a:rPr>
              <a:t> найти хорошее</a:t>
            </a:r>
            <a:r>
              <a:rPr lang="de-DE" altLang="de-DE" dirty="0" smtClean="0">
                <a:solidFill>
                  <a:srgbClr val="000099"/>
                </a:solidFill>
                <a:latin typeface="Arial" charset="0"/>
                <a:cs typeface="Times New Roman" pitchFamily="18" charset="0"/>
              </a:rPr>
              <a:t>!</a:t>
            </a:r>
          </a:p>
          <a:p>
            <a:pPr eaLnBrk="1" hangingPunct="1"/>
            <a:r>
              <a:rPr lang="ru-RU" altLang="de-DE" dirty="0" smtClean="0">
                <a:solidFill>
                  <a:srgbClr val="000099"/>
                </a:solidFill>
                <a:latin typeface="Arial" charset="0"/>
                <a:cs typeface="Times New Roman" pitchFamily="18" charset="0"/>
              </a:rPr>
              <a:t>Все вокруг Вас: в заходе солнца, в цветах, во многих</a:t>
            </a:r>
            <a:r>
              <a:rPr lang="ru-RU" altLang="de-DE" baseline="0" dirty="0" smtClean="0">
                <a:solidFill>
                  <a:srgbClr val="000099"/>
                </a:solidFill>
                <a:latin typeface="Arial" charset="0"/>
                <a:cs typeface="Times New Roman" pitchFamily="18" charset="0"/>
              </a:rPr>
              <a:t> мелочах.</a:t>
            </a:r>
            <a:r>
              <a:rPr lang="ru-RU" altLang="de-DE" dirty="0" smtClean="0">
                <a:solidFill>
                  <a:srgbClr val="000099"/>
                </a:solidFill>
                <a:latin typeface="Arial" charset="0"/>
                <a:cs typeface="Times New Roman" pitchFamily="18" charset="0"/>
              </a:rPr>
              <a:t> </a:t>
            </a:r>
            <a:endParaRPr lang="de-DE" altLang="de-DE" dirty="0" smtClean="0">
              <a:solidFill>
                <a:srgbClr val="000099"/>
              </a:solidFill>
              <a:latin typeface="Arial" charset="0"/>
              <a:cs typeface="Times New Roman" pitchFamily="18" charset="0"/>
            </a:endParaRPr>
          </a:p>
          <a:p>
            <a:pPr hangingPunct="0"/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Во всем, что происходит, можно найти как хорошее, так и плохое.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Научитесь замечать хорошее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.</a:t>
            </a:r>
            <a:endParaRPr lang="ru-RU" sz="1200" kern="1200" dirty="0" smtClean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Оно окружает вас везде: закат солнца, цветы, маленькие добрые дела.</a:t>
            </a:r>
            <a:endParaRPr lang="ru-RU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85594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79FB4A5-5837-4B48-8E10-461E3D0FA18A}" type="slidenum">
              <a:rPr lang="de-DE" altLang="de-DE"/>
              <a:pPr/>
              <a:t>18</a:t>
            </a:fld>
            <a:endParaRPr lang="de-DE" altLang="de-DE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 </a:t>
            </a:r>
          </a:p>
          <a:p>
            <a:pPr hangingPunct="0"/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Самый большой рост мы переживали благодаря трудностям, которые нам приходилось преодолевать.</a:t>
            </a:r>
            <a:endParaRPr lang="ru-RU" sz="1200" kern="1200" dirty="0" smtClean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pPr eaLnBrk="1" hangingPunct="1"/>
            <a:endParaRPr lang="de-CH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90975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3400B27-1304-469C-9DEF-924E96D90AB0}" type="slidenum">
              <a:rPr lang="de-DE" altLang="de-DE"/>
              <a:pPr/>
              <a:t>19</a:t>
            </a:fld>
            <a:endParaRPr lang="de-DE" altLang="de-DE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Вы достигаете цели посредством того, что вспоминаете по-другому.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Переключите свое внимание, и вы измените свои чувства.</a:t>
            </a: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endParaRPr lang="ru-RU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8239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3021246-AE68-4100-8DF9-58F64FAC5005}" type="slidenum">
              <a:rPr lang="de-DE" altLang="de-DE"/>
              <a:pPr/>
              <a:t>2</a:t>
            </a:fld>
            <a:endParaRPr lang="de-DE" altLang="de-DE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42870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AF80C9-ED19-4479-8822-11937A816123}" type="slidenum">
              <a:rPr lang="de-DE" altLang="de-DE"/>
              <a:pPr/>
              <a:t>20</a:t>
            </a:fld>
            <a:endParaRPr lang="de-DE" altLang="de-DE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uk-UA" altLang="de-DE" dirty="0" smtClean="0">
                <a:latin typeface="Arial" charset="0"/>
              </a:rPr>
              <a:t>В</a:t>
            </a:r>
            <a:r>
              <a:rPr lang="uk-UA" altLang="de-DE" baseline="0" dirty="0" smtClean="0">
                <a:latin typeface="Arial" charset="0"/>
              </a:rPr>
              <a:t> </a:t>
            </a:r>
            <a:r>
              <a:rPr lang="uk-UA" altLang="de-DE" baseline="0" dirty="0" err="1" smtClean="0">
                <a:latin typeface="Arial" charset="0"/>
              </a:rPr>
              <a:t>качестве</a:t>
            </a:r>
            <a:r>
              <a:rPr lang="uk-UA" altLang="de-DE" baseline="0" dirty="0" smtClean="0">
                <a:latin typeface="Arial" charset="0"/>
              </a:rPr>
              <a:t> наклейки на </a:t>
            </a:r>
            <a:r>
              <a:rPr lang="uk-UA" altLang="de-DE" baseline="0" dirty="0" err="1" smtClean="0">
                <a:latin typeface="Arial" charset="0"/>
              </a:rPr>
              <a:t>грузовике</a:t>
            </a:r>
            <a:r>
              <a:rPr lang="uk-UA" altLang="de-DE" baseline="0" dirty="0" smtClean="0">
                <a:latin typeface="Arial" charset="0"/>
              </a:rPr>
              <a:t> </a:t>
            </a:r>
            <a:r>
              <a:rPr lang="uk-UA" altLang="de-DE" baseline="0" dirty="0" err="1" smtClean="0">
                <a:latin typeface="Arial" charset="0"/>
              </a:rPr>
              <a:t>найден</a:t>
            </a:r>
            <a:r>
              <a:rPr lang="uk-UA" altLang="de-DE" baseline="0" dirty="0" smtClean="0">
                <a:latin typeface="Arial" charset="0"/>
              </a:rPr>
              <a:t> бампер</a:t>
            </a:r>
            <a:r>
              <a:rPr lang="ru-RU" altLang="de-DE" baseline="0" dirty="0" smtClean="0">
                <a:latin typeface="Arial" charset="0"/>
              </a:rPr>
              <a:t>! </a:t>
            </a:r>
          </a:p>
          <a:p>
            <a:r>
              <a:rPr lang="ru-RU" altLang="de-DE" baseline="0" dirty="0" smtClean="0">
                <a:latin typeface="Arial" charset="0"/>
              </a:rPr>
              <a:t>Это звучит абсурдно: многие люди не могут принять прошлое и остаются со своей надеждой (неосознанной) что должно было случиться по другому чем тогда произошло…</a:t>
            </a:r>
          </a:p>
          <a:p>
            <a:r>
              <a:rPr lang="ru-RU" altLang="de-DE" dirty="0" smtClean="0">
                <a:latin typeface="Arial" charset="0"/>
              </a:rPr>
              <a:t>Когда-то мой отец полюбит</a:t>
            </a:r>
            <a:r>
              <a:rPr lang="ru-RU" altLang="de-DE" baseline="0" dirty="0" smtClean="0">
                <a:latin typeface="Arial" charset="0"/>
              </a:rPr>
              <a:t> меня, примет, примет во внимание, будет горд мной…</a:t>
            </a:r>
          </a:p>
          <a:p>
            <a:r>
              <a:rPr lang="ru-RU" altLang="de-DE" baseline="0" dirty="0" smtClean="0">
                <a:latin typeface="Arial" charset="0"/>
              </a:rPr>
              <a:t>Когда-то моя мать будет любить меня как мою сестру…</a:t>
            </a:r>
            <a:endParaRPr lang="de-CH" altLang="de-DE" dirty="0" smtClean="0">
              <a:latin typeface="Arial" charset="0"/>
            </a:endParaRPr>
          </a:p>
          <a:p>
            <a:r>
              <a:rPr lang="ru-RU" altLang="de-DE" dirty="0" smtClean="0">
                <a:latin typeface="Arial" charset="0"/>
              </a:rPr>
              <a:t>С моим мужем у меня</a:t>
            </a:r>
            <a:r>
              <a:rPr lang="ru-RU" altLang="de-DE" baseline="0" dirty="0" smtClean="0">
                <a:latin typeface="Arial" charset="0"/>
              </a:rPr>
              <a:t> … слишком хорошо.</a:t>
            </a:r>
            <a:r>
              <a:rPr lang="de-CH" altLang="de-DE" dirty="0" smtClean="0">
                <a:latin typeface="Arial" charset="0"/>
              </a:rPr>
              <a:t> </a:t>
            </a:r>
            <a:r>
              <a:rPr lang="ru-RU" altLang="de-DE" dirty="0" smtClean="0">
                <a:latin typeface="Arial" charset="0"/>
              </a:rPr>
              <a:t>Все годы,</a:t>
            </a:r>
            <a:r>
              <a:rPr lang="ru-RU" altLang="de-DE" baseline="0" dirty="0" smtClean="0">
                <a:latin typeface="Arial" charset="0"/>
              </a:rPr>
              <a:t> я ему так доверяла, все это ничто, он меня…</a:t>
            </a:r>
            <a:endParaRPr lang="de-DE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65898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31D9B9D-5C24-4AB8-A92A-3B1A4D7A311E}" type="slidenum">
              <a:rPr lang="de-DE" altLang="de-DE"/>
              <a:pPr/>
              <a:t>21</a:t>
            </a:fld>
            <a:endParaRPr lang="de-DE" altLang="de-DE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hangingPunct="0"/>
            <a:r>
              <a:rPr lang="ru-RU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Вы не можете изменить прошлое, но можете изменить степень вреда, который ваше прошлое наносит настоящему.</a:t>
            </a:r>
          </a:p>
          <a:p>
            <a:pPr hangingPunct="0"/>
            <a:r>
              <a:rPr lang="ru-RU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 </a:t>
            </a:r>
          </a:p>
          <a:p>
            <a:pPr eaLnBrk="1" hangingPunct="1"/>
            <a:endParaRPr lang="de-CH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3127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A3AE199-AC03-4A6E-B25D-579FCC9ABE16}" type="slidenum">
              <a:rPr lang="de-DE" altLang="de-DE"/>
              <a:pPr/>
              <a:t>22</a:t>
            </a:fld>
            <a:endParaRPr lang="de-DE" altLang="de-DE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dirty="0" smtClean="0">
                <a:latin typeface="Arial" charset="0"/>
              </a:rPr>
              <a:t>Жизненные правила</a:t>
            </a:r>
          </a:p>
          <a:p>
            <a:pPr eaLnBrk="1" hangingPunct="1"/>
            <a:endParaRPr lang="ru-RU" altLang="de-DE" dirty="0" smtClean="0">
              <a:latin typeface="Arial" charset="0"/>
            </a:endParaRPr>
          </a:p>
          <a:p>
            <a:pPr eaLnBrk="1" hangingPunct="1"/>
            <a:r>
              <a:rPr lang="ru-RU" altLang="de-DE" dirty="0" smtClean="0">
                <a:latin typeface="Arial" charset="0"/>
              </a:rPr>
              <a:t>1.	То, что я себе говорю, не всегда является для меня наилучшим. </a:t>
            </a:r>
          </a:p>
          <a:p>
            <a:pPr eaLnBrk="1" hangingPunct="1"/>
            <a:endParaRPr lang="ru-RU" altLang="de-DE" dirty="0" smtClean="0">
              <a:latin typeface="Arial" charset="0"/>
            </a:endParaRPr>
          </a:p>
          <a:p>
            <a:pPr eaLnBrk="1" hangingPunct="1"/>
            <a:r>
              <a:rPr lang="ru-RU" altLang="de-DE" dirty="0" smtClean="0">
                <a:latin typeface="Arial" charset="0"/>
              </a:rPr>
              <a:t>2.	Мое видение ситуации не всегда соответствует реальности.</a:t>
            </a:r>
          </a:p>
          <a:p>
            <a:pPr eaLnBrk="1" hangingPunct="1"/>
            <a:endParaRPr lang="ru-RU" altLang="de-DE" dirty="0" smtClean="0">
              <a:latin typeface="Arial" charset="0"/>
            </a:endParaRPr>
          </a:p>
          <a:p>
            <a:pPr eaLnBrk="1" hangingPunct="1"/>
            <a:r>
              <a:rPr lang="ru-RU" altLang="de-DE" dirty="0" smtClean="0">
                <a:latin typeface="Arial" charset="0"/>
              </a:rPr>
              <a:t>3.	Я не всегда прав. </a:t>
            </a:r>
          </a:p>
          <a:p>
            <a:pPr eaLnBrk="1" hangingPunct="1"/>
            <a:endParaRPr lang="ru-RU" altLang="de-DE" dirty="0" smtClean="0">
              <a:latin typeface="Arial" charset="0"/>
            </a:endParaRPr>
          </a:p>
          <a:p>
            <a:pPr eaLnBrk="1" hangingPunct="1"/>
            <a:r>
              <a:rPr lang="ru-RU" altLang="de-DE" dirty="0" smtClean="0">
                <a:latin typeface="Arial" charset="0"/>
              </a:rPr>
              <a:t>4.	Я сам определяю свой канал (перспективу) восприятия. </a:t>
            </a:r>
          </a:p>
          <a:p>
            <a:pPr eaLnBrk="1" hangingPunct="1"/>
            <a:endParaRPr lang="de-CH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136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AE175D1-6D20-45CB-BE73-CAC8BB7747D8}" type="slidenum">
              <a:rPr lang="de-DE" altLang="de-DE"/>
              <a:pPr/>
              <a:t>23</a:t>
            </a:fld>
            <a:endParaRPr lang="de-DE" altLang="de-DE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08041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8C85B56-7A50-4797-A827-4E4D358E0303}" type="slidenum">
              <a:rPr lang="de-DE" altLang="de-DE"/>
              <a:pPr/>
              <a:t>24</a:t>
            </a:fld>
            <a:endParaRPr lang="de-DE" altLang="de-DE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62538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816E895-5381-4D31-837A-B9B39F77261B}" type="slidenum">
              <a:rPr lang="de-DE" altLang="de-DE"/>
              <a:pPr/>
              <a:t>25</a:t>
            </a:fld>
            <a:endParaRPr lang="de-DE" altLang="de-DE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0425" y="738188"/>
            <a:ext cx="4926013" cy="3694112"/>
          </a:xfrm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5163" y="4678363"/>
            <a:ext cx="5318125" cy="44338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882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C7A08FD4-A7E6-498D-8D37-1168174917B0}" type="slidenum">
              <a:rPr lang="de-DE" altLang="de-DE"/>
              <a:pPr/>
              <a:t>27</a:t>
            </a:fld>
            <a:endParaRPr lang="de-DE" altLang="de-DE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de-DE" sz="900" dirty="0" smtClean="0">
                <a:solidFill>
                  <a:srgbClr val="000099"/>
                </a:solidFill>
                <a:latin typeface="Arial" charset="0"/>
              </a:rPr>
              <a:t>Римлянам </a:t>
            </a:r>
            <a:r>
              <a:rPr lang="de-DE" altLang="de-DE" sz="900" dirty="0" smtClean="0">
                <a:solidFill>
                  <a:srgbClr val="000099"/>
                </a:solidFill>
                <a:latin typeface="Arial" charset="0"/>
              </a:rPr>
              <a:t>12</a:t>
            </a:r>
            <a:r>
              <a:rPr lang="ru-RU" altLang="de-DE" sz="900" dirty="0" smtClean="0">
                <a:solidFill>
                  <a:srgbClr val="000099"/>
                </a:solidFill>
                <a:latin typeface="Arial" charset="0"/>
              </a:rPr>
              <a:t>:</a:t>
            </a:r>
            <a:r>
              <a:rPr lang="de-DE" altLang="de-DE" sz="900" dirty="0" smtClean="0">
                <a:solidFill>
                  <a:srgbClr val="000099"/>
                </a:solidFill>
                <a:latin typeface="Arial" charset="0"/>
              </a:rPr>
              <a:t>2</a:t>
            </a:r>
          </a:p>
          <a:p>
            <a:pPr eaLnBrk="1" hangingPunct="1"/>
            <a:endParaRPr lang="de-DE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7977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C92335D0-9734-44BF-9203-73BDC1B8DBEE}" type="slidenum">
              <a:rPr lang="de-DE" altLang="de-DE"/>
              <a:pPr/>
              <a:t>3</a:t>
            </a:fld>
            <a:endParaRPr lang="de-DE" altLang="de-DE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52286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7844CE70-B8CC-461D-A4C7-887DD33EC29B}" type="slidenum">
              <a:rPr lang="de-DE" altLang="de-DE"/>
              <a:pPr/>
              <a:t>4</a:t>
            </a:fld>
            <a:endParaRPr lang="de-DE" altLang="de-DE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03157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8E061B29-AA25-4495-B358-55A2A0CD54AE}" type="slidenum">
              <a:rPr lang="de-DE" altLang="de-DE"/>
              <a:pPr/>
              <a:t>5</a:t>
            </a:fld>
            <a:endParaRPr lang="de-DE" altLang="de-DE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95777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721E33F4-C8B7-4039-8499-F27518E6BF19}" type="slidenum">
              <a:rPr lang="de-DE" altLang="de-DE"/>
              <a:pPr/>
              <a:t>6</a:t>
            </a:fld>
            <a:endParaRPr lang="de-DE" altLang="de-DE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88830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8430AA81-7478-400A-A4DF-1F14939C074C}" type="slidenum">
              <a:rPr lang="de-DE" altLang="de-DE"/>
              <a:pPr/>
              <a:t>7</a:t>
            </a:fld>
            <a:endParaRPr lang="de-DE" altLang="de-DE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i="1" u="sng" dirty="0" smtClean="0">
                <a:latin typeface="Arial" charset="0"/>
                <a:hlinkClick r:id="rId3" tooltip="Klick für Detailanzeige"/>
              </a:rPr>
              <a:t>Каждое изменение смысла должно исходить из того,</a:t>
            </a:r>
            <a:r>
              <a:rPr lang="ru-RU" i="1" u="sng" baseline="0" dirty="0" smtClean="0">
                <a:latin typeface="Arial" charset="0"/>
                <a:hlinkClick r:id="rId3" tooltip="Klick für Detailanzeige"/>
              </a:rPr>
              <a:t> что новая перспектива является правильной и </a:t>
            </a:r>
            <a:r>
              <a:rPr lang="ru-RU" i="1" u="sng" baseline="0" dirty="0" err="1" smtClean="0">
                <a:latin typeface="Arial" charset="0"/>
                <a:hlinkClick r:id="rId3" tooltip="Klick für Detailanzeige"/>
              </a:rPr>
              <a:t>хорошой</a:t>
            </a:r>
            <a:r>
              <a:rPr lang="ru-RU" i="1" u="sng" baseline="0" dirty="0" smtClean="0">
                <a:latin typeface="Arial" charset="0"/>
                <a:hlinkClick r:id="rId3" tooltip="Klick für Detailanzeige"/>
              </a:rPr>
              <a:t>, а не из того</a:t>
            </a:r>
            <a:r>
              <a:rPr lang="de-DE" i="1" u="sng" baseline="0" dirty="0" smtClean="0">
                <a:latin typeface="Arial" charset="0"/>
                <a:hlinkClick r:id="rId3" tooltip="Klick für Detailanzeige"/>
              </a:rPr>
              <a:t> </a:t>
            </a:r>
            <a:r>
              <a:rPr lang="ru-RU" i="1" u="sng" baseline="0" dirty="0" smtClean="0">
                <a:latin typeface="Arial" charset="0"/>
                <a:hlinkClick r:id="rId3" tooltip="Klick für Detailanzeige"/>
              </a:rPr>
              <a:t>что будут более четче определены  понятия удовольствие и внешнее преимущество. </a:t>
            </a:r>
            <a:endParaRPr lang="ru-RU" i="1" u="sng" baseline="0" dirty="0" smtClean="0">
              <a:latin typeface="Arial" charset="0"/>
            </a:endParaRPr>
          </a:p>
          <a:p>
            <a:pPr eaLnBrk="1" hangingPunct="1"/>
            <a:r>
              <a:rPr lang="ru-RU" dirty="0" smtClean="0">
                <a:latin typeface="Arial" charset="0"/>
              </a:rPr>
              <a:t>Марк </a:t>
            </a:r>
            <a:r>
              <a:rPr lang="ru-RU" dirty="0" err="1" smtClean="0">
                <a:latin typeface="Arial" charset="0"/>
              </a:rPr>
              <a:t>Аврелий</a:t>
            </a:r>
            <a:r>
              <a:rPr lang="ru-RU" dirty="0" smtClean="0">
                <a:latin typeface="Arial" charset="0"/>
              </a:rPr>
              <a:t> </a:t>
            </a:r>
            <a:r>
              <a:rPr lang="de-CH" dirty="0" smtClean="0">
                <a:latin typeface="Arial" charset="0"/>
              </a:rPr>
              <a:t>(121 - 180), </a:t>
            </a:r>
            <a:r>
              <a:rPr lang="ru-RU" dirty="0" smtClean="0">
                <a:latin typeface="Arial" charset="0"/>
              </a:rPr>
              <a:t>римский кайзер и философ</a:t>
            </a:r>
            <a:r>
              <a:rPr lang="de-CH" dirty="0" smtClean="0">
                <a:latin typeface="Arial" charset="0"/>
              </a:rPr>
              <a:t>, </a:t>
            </a:r>
          </a:p>
          <a:p>
            <a:pPr eaLnBrk="1" hangingPunct="1"/>
            <a:endParaRPr lang="de-CH" dirty="0" smtClean="0">
              <a:latin typeface="Arial" charset="0"/>
            </a:endParaRPr>
          </a:p>
          <a:p>
            <a:pPr eaLnBrk="1" hangingPunct="1"/>
            <a:r>
              <a:rPr lang="ru-RU" dirty="0" smtClean="0">
                <a:latin typeface="Arial" charset="0"/>
              </a:rPr>
              <a:t>При рождении его звали </a:t>
            </a:r>
            <a:r>
              <a:rPr lang="ru-RU" dirty="0" err="1" smtClean="0">
                <a:latin typeface="Arial" charset="0"/>
              </a:rPr>
              <a:t>Маркус</a:t>
            </a:r>
            <a:r>
              <a:rPr lang="ru-RU" dirty="0" smtClean="0">
                <a:latin typeface="Arial" charset="0"/>
              </a:rPr>
              <a:t> </a:t>
            </a:r>
            <a:r>
              <a:rPr lang="ru-RU" dirty="0" err="1" smtClean="0">
                <a:latin typeface="Arial" charset="0"/>
              </a:rPr>
              <a:t>Анниус</a:t>
            </a:r>
            <a:r>
              <a:rPr lang="ru-RU" dirty="0" smtClean="0">
                <a:latin typeface="Arial" charset="0"/>
              </a:rPr>
              <a:t> </a:t>
            </a:r>
            <a:r>
              <a:rPr lang="ru-RU" dirty="0" err="1" smtClean="0">
                <a:latin typeface="Arial" charset="0"/>
              </a:rPr>
              <a:t>Катилиус</a:t>
            </a:r>
            <a:r>
              <a:rPr lang="ru-RU" dirty="0" smtClean="0">
                <a:latin typeface="Arial" charset="0"/>
              </a:rPr>
              <a:t> </a:t>
            </a:r>
            <a:r>
              <a:rPr lang="ru-RU" dirty="0" err="1" smtClean="0">
                <a:latin typeface="Arial" charset="0"/>
              </a:rPr>
              <a:t>Сервус</a:t>
            </a:r>
            <a:r>
              <a:rPr lang="ru-RU" dirty="0" smtClean="0">
                <a:latin typeface="Arial" charset="0"/>
              </a:rPr>
              <a:t>,</a:t>
            </a:r>
            <a:r>
              <a:rPr lang="ru-RU" baseline="0" dirty="0" smtClean="0">
                <a:latin typeface="Arial" charset="0"/>
              </a:rPr>
              <a:t> позже </a:t>
            </a:r>
            <a:r>
              <a:rPr lang="ru-RU" baseline="0" dirty="0" err="1" smtClean="0">
                <a:latin typeface="Arial" charset="0"/>
              </a:rPr>
              <a:t>Маркус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baseline="0" dirty="0" err="1" smtClean="0">
                <a:latin typeface="Arial" charset="0"/>
              </a:rPr>
              <a:t>Анниус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baseline="0" dirty="0" err="1" smtClean="0">
                <a:latin typeface="Arial" charset="0"/>
              </a:rPr>
              <a:t>Верус</a:t>
            </a:r>
            <a:r>
              <a:rPr lang="ru-RU" baseline="0" dirty="0" smtClean="0">
                <a:latin typeface="Arial" charset="0"/>
              </a:rPr>
              <a:t>, после того как его усыновил кайзер </a:t>
            </a:r>
            <a:r>
              <a:rPr lang="ru-RU" baseline="0" dirty="0" err="1" smtClean="0">
                <a:latin typeface="Arial" charset="0"/>
              </a:rPr>
              <a:t>Хадрианус</a:t>
            </a:r>
            <a:r>
              <a:rPr lang="ru-RU" baseline="0" dirty="0" smtClean="0">
                <a:latin typeface="Arial" charset="0"/>
              </a:rPr>
              <a:t>: </a:t>
            </a:r>
            <a:r>
              <a:rPr lang="ru-RU" baseline="0" dirty="0" err="1" smtClean="0">
                <a:latin typeface="Arial" charset="0"/>
              </a:rPr>
              <a:t>Маркус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baseline="0" dirty="0" err="1" smtClean="0">
                <a:latin typeface="Arial" charset="0"/>
              </a:rPr>
              <a:t>Аэлиус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baseline="0" dirty="0" err="1" smtClean="0">
                <a:latin typeface="Arial" charset="0"/>
              </a:rPr>
              <a:t>Аурелис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baseline="0" dirty="0" err="1" smtClean="0">
                <a:latin typeface="Arial" charset="0"/>
              </a:rPr>
              <a:t>Верус</a:t>
            </a:r>
            <a:r>
              <a:rPr lang="ru-RU" baseline="0" dirty="0" smtClean="0">
                <a:latin typeface="Arial" charset="0"/>
              </a:rPr>
              <a:t> и после усыновления кайзером Антонием </a:t>
            </a:r>
            <a:r>
              <a:rPr lang="ru-RU" baseline="0" dirty="0" err="1" smtClean="0">
                <a:latin typeface="Arial" charset="0"/>
              </a:rPr>
              <a:t>Пиус</a:t>
            </a:r>
            <a:r>
              <a:rPr lang="ru-RU" baseline="0" dirty="0" smtClean="0">
                <a:latin typeface="Arial" charset="0"/>
              </a:rPr>
              <a:t> и уже в качестве кайзера: </a:t>
            </a:r>
            <a:r>
              <a:rPr lang="ru-RU" baseline="0" dirty="0" err="1" smtClean="0">
                <a:latin typeface="Arial" charset="0"/>
              </a:rPr>
              <a:t>Маркус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baseline="0" dirty="0" err="1" smtClean="0">
                <a:latin typeface="Arial" charset="0"/>
              </a:rPr>
              <a:t>Аурелиус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baseline="0" dirty="0" err="1" smtClean="0">
                <a:latin typeface="Arial" charset="0"/>
              </a:rPr>
              <a:t>Антониус</a:t>
            </a:r>
            <a:r>
              <a:rPr lang="ru-RU" baseline="0" dirty="0" smtClean="0">
                <a:latin typeface="Arial" charset="0"/>
              </a:rPr>
              <a:t> </a:t>
            </a:r>
            <a:r>
              <a:rPr lang="ru-RU" baseline="0" dirty="0" err="1" smtClean="0">
                <a:latin typeface="Arial" charset="0"/>
              </a:rPr>
              <a:t>Аугустус</a:t>
            </a:r>
            <a:endParaRPr lang="de-CH" altLang="de-DE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36141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AE9B1214-A240-4F35-805D-04EE2DF92754}" type="slidenum">
              <a:rPr lang="de-DE" altLang="de-DE"/>
              <a:pPr/>
              <a:t>8</a:t>
            </a:fld>
            <a:endParaRPr lang="de-DE" altLang="de-DE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9383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79983BB-3852-4E2A-8CBB-F773BA969431}" type="slidenum">
              <a:rPr lang="de-DE" altLang="de-DE"/>
              <a:pPr/>
              <a:t>9</a:t>
            </a:fld>
            <a:endParaRPr lang="de-DE" altLang="de-DE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CH" altLang="de-DE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2569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664547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174657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866508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x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586486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31538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705210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1288854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481440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518537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787899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95878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3506362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xmlns="" val="2501104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7"/>
          <p:cNvGraphicFramePr>
            <a:graphicFrameLocks noChangeAspect="1"/>
          </p:cNvGraphicFramePr>
          <p:nvPr userDrawn="1"/>
        </p:nvGraphicFramePr>
        <p:xfrm>
          <a:off x="0" y="-26988"/>
          <a:ext cx="9180513" cy="860426"/>
        </p:xfrm>
        <a:graphic>
          <a:graphicData uri="http://schemas.openxmlformats.org/presentationml/2006/ole">
            <p:oleObj spid="_x0000_s1055" name="Image" r:id="rId16" imgW="10260317" imgH="964739" progId="">
              <p:embed/>
            </p:oleObj>
          </a:graphicData>
        </a:graphic>
      </p:graphicFrame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Textmasterformate durch Klicken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pic>
        <p:nvPicPr>
          <p:cNvPr id="1029" name="Picture 3" descr="C:\Users\Ruedi\Documents\Eigene Dateien Ruedi alt\Eigene Bilder\LLG\LLG_Gras LOGO.jp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497513"/>
            <a:ext cx="93980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66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66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66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66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660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660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660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660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66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686800" cy="765175"/>
          </a:xfrm>
        </p:spPr>
        <p:txBody>
          <a:bodyPr/>
          <a:lstStyle/>
          <a:p>
            <a:r>
              <a:rPr lang="ru-RU" i="1" dirty="0">
                <a:effectLst/>
              </a:rPr>
              <a:t>Как рождается обида?</a:t>
            </a:r>
            <a:endParaRPr lang="ru-RU" dirty="0">
              <a:effectLst/>
            </a:endParaRPr>
          </a:p>
        </p:txBody>
      </p:sp>
      <p:sp>
        <p:nvSpPr>
          <p:cNvPr id="1158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3360" y="2204864"/>
            <a:ext cx="8291513" cy="3311153"/>
          </a:xfrm>
        </p:spPr>
        <p:txBody>
          <a:bodyPr/>
          <a:lstStyle/>
          <a:p>
            <a:pPr marL="0" indent="0">
              <a:spcBef>
                <a:spcPts val="1800"/>
              </a:spcBef>
              <a:buFontTx/>
              <a:buNone/>
              <a:defRPr/>
            </a:pPr>
            <a:r>
              <a:rPr lang="ru-RU" sz="2400" dirty="0" smtClean="0">
                <a:solidFill>
                  <a:srgbClr val="000099"/>
                </a:solidFill>
              </a:rPr>
              <a:t>1. Я </a:t>
            </a:r>
            <a:r>
              <a:rPr lang="ru-RU" sz="2400" dirty="0">
                <a:solidFill>
                  <a:srgbClr val="000099"/>
                </a:solidFill>
              </a:rPr>
              <a:t>обвиняю другого и надеюсь, что он изменится, а я, в результате этого, буду чувствовать себя лучше.  </a:t>
            </a:r>
          </a:p>
          <a:p>
            <a:pPr marL="0" indent="0">
              <a:spcBef>
                <a:spcPts val="1800"/>
              </a:spcBef>
              <a:buFontTx/>
              <a:buNone/>
              <a:defRPr/>
            </a:pPr>
            <a:r>
              <a:rPr lang="ru-RU" sz="2400" dirty="0" smtClean="0">
                <a:solidFill>
                  <a:srgbClr val="000099"/>
                </a:solidFill>
              </a:rPr>
              <a:t>2. Я </a:t>
            </a:r>
            <a:r>
              <a:rPr lang="ru-RU" sz="2400" dirty="0">
                <a:solidFill>
                  <a:srgbClr val="000099"/>
                </a:solidFill>
              </a:rPr>
              <a:t>осознаю, что не в состоянии изменить других и чувствую разочарование, что не добился результата. </a:t>
            </a:r>
          </a:p>
          <a:p>
            <a:pPr marL="0" indent="0">
              <a:spcBef>
                <a:spcPts val="1800"/>
              </a:spcBef>
              <a:buFontTx/>
              <a:buNone/>
              <a:defRPr/>
            </a:pPr>
            <a:r>
              <a:rPr lang="ru-RU" sz="2400" dirty="0" smtClean="0">
                <a:solidFill>
                  <a:srgbClr val="000099"/>
                </a:solidFill>
              </a:rPr>
              <a:t>3. Другие </a:t>
            </a:r>
            <a:r>
              <a:rPr lang="ru-RU" sz="2400" dirty="0">
                <a:solidFill>
                  <a:srgbClr val="000099"/>
                </a:solidFill>
              </a:rPr>
              <a:t>люди ответственны за свои поступки, но не за мои чувства. </a:t>
            </a:r>
          </a:p>
          <a:p>
            <a:pPr marL="0" indent="0">
              <a:spcBef>
                <a:spcPts val="1800"/>
              </a:spcBef>
              <a:buFontTx/>
              <a:buNone/>
              <a:defRPr/>
            </a:pPr>
            <a:r>
              <a:rPr lang="ru-RU" sz="2400" dirty="0" smtClean="0">
                <a:solidFill>
                  <a:srgbClr val="000099"/>
                </a:solidFill>
              </a:rPr>
              <a:t>4. Что </a:t>
            </a:r>
            <a:r>
              <a:rPr lang="ru-RU" sz="2400" dirty="0">
                <a:solidFill>
                  <a:srgbClr val="000099"/>
                </a:solidFill>
              </a:rPr>
              <a:t>бы ни произошло в прошлом, я сам несу ответственность за настоящее. </a:t>
            </a:r>
          </a:p>
          <a:p>
            <a:pPr marL="530225" indent="-530225" eaLnBrk="1" hangingPunct="1">
              <a:lnSpc>
                <a:spcPct val="80000"/>
              </a:lnSpc>
              <a:spcBef>
                <a:spcPts val="1800"/>
              </a:spcBef>
              <a:buFontTx/>
              <a:buAutoNum type="arabicPeriod"/>
              <a:defRPr/>
            </a:pPr>
            <a:endParaRPr lang="de-DE" altLang="de-DE" sz="2400" dirty="0" smtClean="0">
              <a:solidFill>
                <a:srgbClr val="000099"/>
              </a:solidFill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468313" y="836613"/>
            <a:ext cx="8627490" cy="1625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buChar char="•"/>
              <a:defRPr sz="3200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buChar char="–"/>
              <a:defRPr sz="2800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buChar char="•"/>
              <a:defRPr sz="2400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buChar char="–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marL="5080" marR="50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Оби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да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рождается перекладыванием 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вины на </a:t>
            </a:r>
          </a:p>
          <a:p>
            <a:pPr marL="5080" marR="50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обидчика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из-за собственной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эмоциональной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потребности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FontTx/>
              <a:buNone/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158149" name="Picture 5" descr="PH02897J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445224"/>
            <a:ext cx="1871662" cy="124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58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814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Вчера</a:t>
            </a:r>
            <a:r>
              <a:rPr lang="de-CH" dirty="0" smtClean="0"/>
              <a:t> …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3471863"/>
            <a:ext cx="4038600" cy="1541462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Обиженный живет, преимущественно, прошлым.</a:t>
            </a:r>
            <a:endParaRPr lang="de-DE" altLang="de-DE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80676" name="AutoShape 4"/>
          <p:cNvSpPr>
            <a:spLocks noChangeArrowheads="1"/>
          </p:cNvSpPr>
          <p:nvPr/>
        </p:nvSpPr>
        <p:spPr bwMode="auto">
          <a:xfrm>
            <a:off x="3635375" y="1052513"/>
            <a:ext cx="5113338" cy="2736850"/>
          </a:xfrm>
          <a:prstGeom prst="cloudCallout">
            <a:avLst>
              <a:gd name="adj1" fmla="val -89477"/>
              <a:gd name="adj2" fmla="val 3277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1" hangingPunct="1"/>
            <a:r>
              <a:rPr lang="ru-RU" altLang="de-DE" sz="3200"/>
              <a:t>в прошлом году</a:t>
            </a:r>
            <a:r>
              <a:rPr lang="de-CH" altLang="de-DE" sz="3200"/>
              <a:t/>
            </a:r>
            <a:br>
              <a:rPr lang="de-CH" altLang="de-DE" sz="3200"/>
            </a:br>
            <a:r>
              <a:rPr lang="ru-RU" altLang="de-DE" sz="3200"/>
              <a:t>в прошлом месяце</a:t>
            </a:r>
            <a:r>
              <a:rPr lang="de-CH" altLang="de-DE" sz="3200"/>
              <a:t/>
            </a:r>
            <a:br>
              <a:rPr lang="de-CH" altLang="de-DE" sz="3200"/>
            </a:br>
            <a:r>
              <a:rPr lang="ru-RU" altLang="de-DE" sz="3200"/>
              <a:t>вчера</a:t>
            </a:r>
            <a:endParaRPr lang="de-DE" altLang="de-DE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18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067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4" descr="Greece 2004 (313)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892"/>
          <a:stretch>
            <a:fillRect/>
          </a:stretch>
        </p:blipFill>
        <p:spPr bwMode="auto">
          <a:xfrm>
            <a:off x="900113" y="1176338"/>
            <a:ext cx="7272337" cy="491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7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Почему</a:t>
            </a:r>
            <a:r>
              <a:rPr lang="de-CH" dirty="0" smtClean="0"/>
              <a:t> </a:t>
            </a:r>
            <a:r>
              <a:rPr lang="de-CH" dirty="0"/>
              <a:t>…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4337050"/>
            <a:ext cx="7993063" cy="16129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b="1" i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Почему вместо того чтобы взглянуть в светлое будущее, люди предпочитают вспоминать обиды несправедливого прошлого?</a:t>
            </a:r>
            <a:endParaRPr lang="ru-RU" dirty="0" smtClean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marL="0" indent="0" algn="ctr">
              <a:buFontTx/>
              <a:buNone/>
            </a:pPr>
            <a:endParaRPr lang="de-DE" altLang="de-DE" dirty="0" smtClean="0">
              <a:solidFill>
                <a:srgbClr val="0000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CH" dirty="0" smtClean="0"/>
              <a:t>6 </a:t>
            </a:r>
            <a:r>
              <a:rPr lang="ru-RU" dirty="0" smtClean="0"/>
              <a:t>шагов как изменить воспоминание</a:t>
            </a:r>
            <a:endParaRPr lang="de-DE" dirty="0" smtClean="0"/>
          </a:p>
        </p:txBody>
      </p:sp>
      <p:sp>
        <p:nvSpPr>
          <p:cNvPr id="1184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736"/>
            <a:ext cx="8229600" cy="5328592"/>
          </a:xfrm>
        </p:spPr>
        <p:txBody>
          <a:bodyPr/>
          <a:lstStyle/>
          <a:p>
            <a:pPr marL="514350" indent="-514350">
              <a:spcBef>
                <a:spcPts val="1200"/>
              </a:spcBef>
              <a:buFontTx/>
              <a:buAutoNum type="arabicPeriod"/>
              <a:defRPr/>
            </a:pPr>
            <a:r>
              <a:rPr lang="ru-RU" dirty="0" smtClean="0"/>
              <a:t>Сосредоточьтесь </a:t>
            </a:r>
            <a:r>
              <a:rPr lang="ru-RU" dirty="0"/>
              <a:t>на том, как было бы правильно исходя из обеих точек </a:t>
            </a:r>
            <a:r>
              <a:rPr lang="ru-RU" dirty="0" smtClean="0"/>
              <a:t>зрения</a:t>
            </a:r>
          </a:p>
          <a:p>
            <a:pPr marL="514350" lvl="0" indent="-514350">
              <a:spcBef>
                <a:spcPts val="1200"/>
              </a:spcBef>
              <a:buFontTx/>
              <a:buAutoNum type="arabicPeriod"/>
              <a:defRPr/>
            </a:pPr>
            <a:r>
              <a:rPr lang="ru-RU" dirty="0"/>
              <a:t>Развивайте сопереживание к обидчику (не сочувствие).</a:t>
            </a:r>
          </a:p>
          <a:p>
            <a:r>
              <a:rPr lang="ru-RU" sz="2800" dirty="0" smtClean="0"/>
              <a:t>Сопереживать </a:t>
            </a:r>
            <a:r>
              <a:rPr lang="ru-RU" sz="2800" dirty="0"/>
              <a:t>– уметь поставить себя на место другого человека.</a:t>
            </a:r>
          </a:p>
          <a:p>
            <a:r>
              <a:rPr lang="ru-RU" sz="2800" dirty="0"/>
              <a:t>Сочувствовать – жалеть того, кто попал в затруднительные обстоятельства</a:t>
            </a:r>
            <a:endParaRPr lang="de-DE" altLang="de-DE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477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CH" dirty="0"/>
              <a:t>6 </a:t>
            </a:r>
            <a:r>
              <a:rPr lang="ru-RU" dirty="0"/>
              <a:t>шагов как изменить воспоминание</a:t>
            </a:r>
            <a:endParaRPr lang="de-DE" dirty="0" smtClean="0"/>
          </a:p>
        </p:txBody>
      </p:sp>
      <p:sp>
        <p:nvSpPr>
          <p:cNvPr id="1186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0850" indent="-450850">
              <a:spcBef>
                <a:spcPts val="3000"/>
              </a:spcBef>
              <a:buFontTx/>
              <a:buNone/>
            </a:pPr>
            <a:r>
              <a:rPr lang="ru-RU" dirty="0" smtClean="0"/>
              <a:t>3. </a:t>
            </a:r>
            <a:r>
              <a:rPr lang="ru-RU" dirty="0"/>
              <a:t>Определите часть собственной вины, которая также нуждается в </a:t>
            </a:r>
            <a:r>
              <a:rPr lang="ru-RU" dirty="0" smtClean="0"/>
              <a:t>прощении</a:t>
            </a:r>
          </a:p>
          <a:p>
            <a:pPr marL="450850" indent="-450850">
              <a:spcBef>
                <a:spcPts val="3000"/>
              </a:spcBef>
              <a:buFontTx/>
              <a:buNone/>
            </a:pPr>
            <a:r>
              <a:rPr lang="ru-RU" dirty="0" smtClean="0"/>
              <a:t>4. </a:t>
            </a:r>
            <a:r>
              <a:rPr lang="ru-RU" dirty="0"/>
              <a:t>Пересмотрите свою историю, чтобы она более объективно отображала все точки зрения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681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CH" dirty="0"/>
              <a:t>6 </a:t>
            </a:r>
            <a:r>
              <a:rPr lang="ru-RU" dirty="0"/>
              <a:t>шагов как изменить воспоминание</a:t>
            </a:r>
            <a:endParaRPr lang="de-DE" dirty="0"/>
          </a:p>
        </p:txBody>
      </p:sp>
      <p:sp>
        <p:nvSpPr>
          <p:cNvPr id="533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3312715"/>
          </a:xfrm>
        </p:spPr>
        <p:txBody>
          <a:bodyPr/>
          <a:lstStyle/>
          <a:p>
            <a:pPr marL="450850" indent="-450850">
              <a:buFontTx/>
              <a:buNone/>
              <a:defRPr/>
            </a:pPr>
            <a:r>
              <a:rPr lang="ru-RU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5. </a:t>
            </a:r>
            <a:r>
              <a:rPr lang="ru-RU" dirty="0"/>
              <a:t>Представьте себе желаемый результат и предпримите дальнейшие шаги для достижения этого </a:t>
            </a:r>
            <a:r>
              <a:rPr lang="ru-RU" dirty="0" smtClean="0"/>
              <a:t>результата</a:t>
            </a:r>
          </a:p>
          <a:p>
            <a:pPr marL="450850" indent="-450850">
              <a:buFontTx/>
              <a:buNone/>
              <a:defRPr/>
            </a:pPr>
            <a:r>
              <a:rPr lang="ru-RU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6. Осознайте</a:t>
            </a:r>
            <a:r>
              <a:rPr lang="ru-RU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, что для прощения необходимо время, </a:t>
            </a:r>
            <a:r>
              <a:rPr lang="ru-RU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и </a:t>
            </a:r>
            <a:r>
              <a:rPr lang="ru-RU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это, как правило, не одномоментное действие. </a:t>
            </a:r>
          </a:p>
        </p:txBody>
      </p:sp>
      <p:pic>
        <p:nvPicPr>
          <p:cNvPr id="67588" name="Picture 4" descr="J0341439"/>
          <p:cNvPicPr>
            <a:picLocks noChangeAspect="1" noChangeArrowheads="1"/>
          </p:cNvPicPr>
          <p:nvPr/>
        </p:nvPicPr>
        <p:blipFill>
          <a:blip r:embed="rId3">
            <a:lum bright="30000" contras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509120"/>
            <a:ext cx="2808288" cy="200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350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Прощай вчерашний день</a:t>
            </a:r>
            <a:r>
              <a:rPr lang="de-CH" dirty="0" smtClean="0"/>
              <a:t>…</a:t>
            </a:r>
            <a:endParaRPr lang="de-CH" dirty="0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340768"/>
            <a:ext cx="6985000" cy="4525963"/>
          </a:xfrm>
        </p:spPr>
        <p:txBody>
          <a:bodyPr/>
          <a:lstStyle/>
          <a:p>
            <a:r>
              <a:rPr lang="ru-RU" dirty="0" smtClean="0"/>
              <a:t>1. </a:t>
            </a:r>
            <a:r>
              <a:rPr lang="ru-RU" dirty="0"/>
              <a:t>Вы можете мечтать о будущем, но не можете изменить прошлое!</a:t>
            </a:r>
          </a:p>
          <a:p>
            <a:r>
              <a:rPr lang="ru-RU" dirty="0"/>
              <a:t> </a:t>
            </a:r>
            <a:r>
              <a:rPr lang="ru-RU" dirty="0" smtClean="0"/>
              <a:t>2. Для реальности не существует клавиши «Удалить»!</a:t>
            </a:r>
          </a:p>
          <a:p>
            <a:pPr marL="0" indent="0">
              <a:spcBef>
                <a:spcPts val="3000"/>
              </a:spcBef>
              <a:buFontTx/>
              <a:buNone/>
            </a:pPr>
            <a:endParaRPr lang="de-DE" altLang="de-DE" dirty="0" smtClean="0">
              <a:solidFill>
                <a:srgbClr val="000099"/>
              </a:solidFill>
            </a:endParaRPr>
          </a:p>
        </p:txBody>
      </p:sp>
      <p:pic>
        <p:nvPicPr>
          <p:cNvPr id="69636" name="Picture 4" descr="J03875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645024"/>
            <a:ext cx="1870075" cy="262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4198727406"/>
              </p:ext>
            </p:extLst>
          </p:nvPr>
        </p:nvGraphicFramePr>
        <p:xfrm>
          <a:off x="461963" y="1479550"/>
          <a:ext cx="3533974" cy="3352430"/>
        </p:xfrm>
        <a:graphic>
          <a:graphicData uri="http://schemas.openxmlformats.org/presentationml/2006/ole">
            <p:oleObj spid="_x0000_s71711" name="Image" r:id="rId4" imgW="5511111" imgH="5320635" progId="">
              <p:embed/>
            </p:oleObj>
          </a:graphicData>
        </a:graphic>
      </p:graphicFrame>
      <p:sp>
        <p:nvSpPr>
          <p:cNvPr id="11929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На что настроен ваш канал?</a:t>
            </a:r>
            <a:endParaRPr lang="de-DE" dirty="0" smtClean="0"/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644008" y="1484784"/>
            <a:ext cx="4038600" cy="4752528"/>
          </a:xfrm>
        </p:spPr>
        <p:txBody>
          <a:bodyPr/>
          <a:lstStyle/>
          <a:p>
            <a:r>
              <a:rPr lang="ru-RU" b="1" i="1" dirty="0"/>
              <a:t>С помощью дистанционного пульта вы можете переключить канал вашего разума!</a:t>
            </a:r>
            <a:endParaRPr lang="ru-RU" dirty="0"/>
          </a:p>
          <a:p>
            <a:pPr marL="0" indent="0">
              <a:buNone/>
            </a:pPr>
            <a:r>
              <a:rPr lang="ru-RU" b="1" i="1" dirty="0"/>
              <a:t> </a:t>
            </a:r>
            <a:endParaRPr lang="ru-RU" dirty="0"/>
          </a:p>
          <a:p>
            <a:pPr marL="0" indent="0" algn="r" eaLnBrk="1" hangingPunct="1">
              <a:buFontTx/>
              <a:buNone/>
            </a:pPr>
            <a:r>
              <a:rPr lang="de-CH" altLang="de-DE" dirty="0" smtClean="0">
                <a:solidFill>
                  <a:srgbClr val="000099"/>
                </a:solidFill>
              </a:rPr>
              <a:t>!</a:t>
            </a:r>
            <a:endParaRPr lang="de-DE" altLang="de-DE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de-CH" smtClean="0"/>
          </a:p>
        </p:txBody>
      </p:sp>
      <p:sp>
        <p:nvSpPr>
          <p:cNvPr id="1195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70000"/>
            <a:ext cx="8497887" cy="4967288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dirty="0" smtClean="0"/>
              <a:t>Во всем, что произошло, </a:t>
            </a:r>
          </a:p>
          <a:p>
            <a:pPr marL="0" indent="0">
              <a:buFontTx/>
              <a:buNone/>
            </a:pPr>
            <a:r>
              <a:rPr lang="ru-RU" dirty="0" smtClean="0"/>
              <a:t>постарайтесь найти</a:t>
            </a:r>
          </a:p>
          <a:p>
            <a:pPr marL="0" indent="0">
              <a:buFontTx/>
              <a:buNone/>
            </a:pPr>
            <a:r>
              <a:rPr lang="ru-RU" dirty="0" smtClean="0"/>
              <a:t>как хорошее, </a:t>
            </a:r>
          </a:p>
          <a:p>
            <a:pPr marL="0" indent="0">
              <a:buFontTx/>
              <a:buNone/>
            </a:pPr>
            <a:r>
              <a:rPr lang="ru-RU" dirty="0" smtClean="0"/>
              <a:t>так и плохое...</a:t>
            </a:r>
          </a:p>
          <a:p>
            <a:pPr marL="0" indent="0" eaLnBrk="1" hangingPunct="1">
              <a:buFontTx/>
              <a:buNone/>
            </a:pPr>
            <a:endParaRPr lang="de-DE" altLang="de-DE" sz="2000" dirty="0" smtClean="0">
              <a:solidFill>
                <a:srgbClr val="000099"/>
              </a:solidFill>
            </a:endParaRPr>
          </a:p>
          <a:p>
            <a:pPr marL="0" indent="0" eaLnBrk="1" hangingPunct="1">
              <a:buFontTx/>
              <a:buNone/>
            </a:pPr>
            <a:endParaRPr lang="de-DE" altLang="de-DE" sz="2000" dirty="0" smtClean="0">
              <a:solidFill>
                <a:srgbClr val="000099"/>
              </a:solidFill>
            </a:endParaRPr>
          </a:p>
          <a:p>
            <a:pPr marL="0" indent="0">
              <a:buFontTx/>
              <a:buNone/>
            </a:pPr>
            <a:r>
              <a:rPr lang="ru-RU" dirty="0" smtClean="0"/>
              <a:t>Научитесь замечать </a:t>
            </a:r>
          </a:p>
          <a:p>
            <a:pPr marL="0" indent="0">
              <a:buFontTx/>
              <a:buNone/>
            </a:pPr>
            <a:r>
              <a:rPr lang="ru-RU" dirty="0" smtClean="0"/>
              <a:t>хорошее</a:t>
            </a:r>
            <a:r>
              <a:rPr lang="de-DE" altLang="de-DE" dirty="0" smtClean="0"/>
              <a:t>! </a:t>
            </a:r>
          </a:p>
          <a:p>
            <a:pPr marL="0" indent="0" eaLnBrk="1" hangingPunct="1">
              <a:buFontTx/>
              <a:buNone/>
            </a:pPr>
            <a:endParaRPr lang="de-DE" altLang="de-DE" sz="2000" dirty="0" smtClean="0"/>
          </a:p>
        </p:txBody>
      </p:sp>
      <p:pic>
        <p:nvPicPr>
          <p:cNvPr id="73732" name="Picture 4" descr="gelbe-rose_65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625" y="1268413"/>
            <a:ext cx="3227388" cy="385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Трудности</a:t>
            </a:r>
            <a:r>
              <a:rPr lang="de-CH" dirty="0" smtClean="0"/>
              <a:t> …</a:t>
            </a:r>
          </a:p>
        </p:txBody>
      </p:sp>
      <p:sp>
        <p:nvSpPr>
          <p:cNvPr id="1197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ts val="1800"/>
              </a:spcBef>
            </a:pPr>
            <a:r>
              <a:rPr lang="ru-RU" altLang="de-DE" dirty="0" smtClean="0">
                <a:solidFill>
                  <a:srgbClr val="CC0000"/>
                </a:solidFill>
                <a:cs typeface="Arial" charset="0"/>
              </a:rPr>
              <a:t>Обратите внимание</a:t>
            </a:r>
            <a:r>
              <a:rPr lang="de-DE" altLang="de-DE" dirty="0" smtClean="0">
                <a:solidFill>
                  <a:srgbClr val="CC0000"/>
                </a:solidFill>
                <a:cs typeface="Arial" charset="0"/>
              </a:rPr>
              <a:t>:</a:t>
            </a:r>
            <a:r>
              <a:rPr lang="de-DE" altLang="de-DE" dirty="0" smtClean="0">
                <a:solidFill>
                  <a:srgbClr val="FF0000"/>
                </a:solidFill>
                <a:cs typeface="Arial" charset="0"/>
              </a:rPr>
              <a:t> </a:t>
            </a:r>
          </a:p>
          <a:p>
            <a:pPr eaLnBrk="1" hangingPunct="1">
              <a:spcBef>
                <a:spcPts val="1800"/>
              </a:spcBef>
              <a:buFontTx/>
              <a:buNone/>
            </a:pPr>
            <a:r>
              <a:rPr lang="de-DE" altLang="de-DE" dirty="0" smtClean="0">
                <a:cs typeface="Arial" charset="0"/>
              </a:rPr>
              <a:t>	</a:t>
            </a:r>
            <a:r>
              <a:rPr lang="ru-RU" altLang="de-DE" dirty="0" smtClean="0">
                <a:cs typeface="Arial" charset="0"/>
              </a:rPr>
              <a:t>Это нормально если у вас есть трудности в жизни.</a:t>
            </a:r>
          </a:p>
          <a:p>
            <a:pPr eaLnBrk="1" hangingPunct="1">
              <a:spcBef>
                <a:spcPts val="1800"/>
              </a:spcBef>
              <a:buFontTx/>
              <a:buNone/>
            </a:pPr>
            <a:r>
              <a:rPr lang="ru-RU" altLang="de-DE" dirty="0" smtClean="0">
                <a:solidFill>
                  <a:srgbClr val="CC0000"/>
                </a:solidFill>
                <a:cs typeface="Arial" charset="0"/>
              </a:rPr>
              <a:t>   Задумайтесь</a:t>
            </a:r>
            <a:r>
              <a:rPr lang="de-DE" altLang="de-DE" dirty="0" smtClean="0">
                <a:solidFill>
                  <a:srgbClr val="CC0000"/>
                </a:solidFill>
                <a:cs typeface="Arial" charset="0"/>
              </a:rPr>
              <a:t>:</a:t>
            </a:r>
            <a:r>
              <a:rPr lang="de-DE" altLang="de-DE" dirty="0" smtClean="0">
                <a:solidFill>
                  <a:srgbClr val="FF0000"/>
                </a:solidFill>
                <a:cs typeface="Arial" charset="0"/>
              </a:rPr>
              <a:t/>
            </a:r>
            <a:br>
              <a:rPr lang="de-DE" altLang="de-DE" dirty="0" smtClean="0">
                <a:solidFill>
                  <a:srgbClr val="FF0000"/>
                </a:solidFill>
                <a:cs typeface="Arial" charset="0"/>
              </a:rPr>
            </a:br>
            <a:r>
              <a:rPr lang="ru-RU" i="1" dirty="0" smtClean="0"/>
              <a:t>Наибольший жизненный опыт вы приобретаете в наибольших трудностях.</a:t>
            </a:r>
            <a:endParaRPr lang="ru-RU" dirty="0" smtClean="0"/>
          </a:p>
          <a:p>
            <a:pPr eaLnBrk="1" hangingPunct="1">
              <a:spcBef>
                <a:spcPts val="1800"/>
              </a:spcBef>
              <a:buFontTx/>
              <a:buNone/>
            </a:pPr>
            <a:endParaRPr lang="de-DE" altLang="de-DE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705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Цель</a:t>
            </a:r>
            <a:endParaRPr lang="de-DE" dirty="0" smtClean="0"/>
          </a:p>
        </p:txBody>
      </p:sp>
      <p:sp>
        <p:nvSpPr>
          <p:cNvPr id="1199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spcBef>
                <a:spcPts val="2400"/>
              </a:spcBef>
              <a:buFontTx/>
              <a:buNone/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Цель – не просто забыть, а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обрести внутренний </a:t>
            </a:r>
            <a:r>
              <a:rPr lang="ru-RU" dirty="0">
                <a:solidFill>
                  <a:srgbClr val="FF0000"/>
                </a:solidFill>
              </a:rPr>
              <a:t>мир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и новые </a:t>
            </a:r>
            <a:r>
              <a:rPr lang="ru-RU" dirty="0">
                <a:solidFill>
                  <a:srgbClr val="FF0000"/>
                </a:solidFill>
              </a:rPr>
              <a:t>силы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marL="0" indent="0" algn="ctr">
              <a:spcBef>
                <a:spcPts val="2400"/>
              </a:spcBef>
              <a:buFontTx/>
              <a:buNone/>
              <a:defRPr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Вы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сможете этого достичь, вспоминая по-другому.</a:t>
            </a:r>
          </a:p>
          <a:p>
            <a:pPr marL="0" indent="0" algn="just">
              <a:spcBef>
                <a:spcPts val="2400"/>
              </a:spcBef>
              <a:buFontTx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Измените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вашу </a:t>
            </a:r>
            <a:r>
              <a:rPr lang="ru-RU" dirty="0">
                <a:solidFill>
                  <a:srgbClr val="FF0000"/>
                </a:solidFill>
              </a:rPr>
              <a:t>точку зрения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, и ваши </a:t>
            </a:r>
            <a:r>
              <a:rPr lang="ru-RU" dirty="0">
                <a:solidFill>
                  <a:srgbClr val="FF0000"/>
                </a:solidFill>
              </a:rPr>
              <a:t>чувства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тоже изменятся.</a:t>
            </a:r>
          </a:p>
          <a:p>
            <a:pPr marL="0" indent="0" eaLnBrk="1" hangingPunct="1">
              <a:spcBef>
                <a:spcPts val="2400"/>
              </a:spcBef>
              <a:buFontTx/>
              <a:buNone/>
              <a:defRPr/>
            </a:pPr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910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0194" name="Picture 2" descr="P1235948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210" b="8647"/>
          <a:stretch>
            <a:fillRect/>
          </a:stretch>
        </p:blipFill>
        <p:spPr bwMode="auto">
          <a:xfrm>
            <a:off x="395288" y="1125538"/>
            <a:ext cx="8353425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0195" name="Rectangle 3"/>
          <p:cNvSpPr>
            <a:spLocks noGrp="1" noChangeArrowheads="1"/>
          </p:cNvSpPr>
          <p:nvPr>
            <p:ph type="title"/>
          </p:nvPr>
        </p:nvSpPr>
        <p:spPr>
          <a:xfrm>
            <a:off x="395288" y="31845"/>
            <a:ext cx="8686800" cy="765176"/>
          </a:xfrm>
        </p:spPr>
        <p:txBody>
          <a:bodyPr/>
          <a:lstStyle/>
          <a:p>
            <a:r>
              <a:rPr lang="ru-RU" i="1" dirty="0">
                <a:effectLst/>
              </a:rPr>
              <a:t>Поиски виновного</a:t>
            </a:r>
            <a:endParaRPr lang="ru-RU" dirty="0">
              <a:effectLst/>
            </a:endParaRPr>
          </a:p>
        </p:txBody>
      </p:sp>
      <p:sp>
        <p:nvSpPr>
          <p:cNvPr id="1160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7544" y="1341438"/>
            <a:ext cx="8229600" cy="4525962"/>
          </a:xfrm>
        </p:spPr>
        <p:txBody>
          <a:bodyPr/>
          <a:lstStyle/>
          <a:p>
            <a:pPr>
              <a:spcBef>
                <a:spcPts val="2400"/>
              </a:spcBef>
            </a:pPr>
            <a:r>
              <a:rPr lang="ru-RU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Во всем виноват вы</a:t>
            </a:r>
          </a:p>
          <a:p>
            <a:pPr>
              <a:spcBef>
                <a:spcPts val="2400"/>
              </a:spcBef>
            </a:pPr>
            <a:r>
              <a:rPr lang="ru-RU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Вы виновны в том, как я себя чувствую</a:t>
            </a:r>
          </a:p>
          <a:p>
            <a:pPr>
              <a:spcBef>
                <a:spcPts val="2400"/>
              </a:spcBef>
            </a:pPr>
            <a:r>
              <a:rPr lang="ru-RU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Вы </a:t>
            </a:r>
            <a:r>
              <a:rPr lang="ru-RU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виновны во всех бедах в моей жизни</a:t>
            </a:r>
          </a:p>
          <a:p>
            <a:pPr>
              <a:spcBef>
                <a:spcPts val="2400"/>
              </a:spcBef>
            </a:pPr>
            <a:r>
              <a:rPr lang="ru-RU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Вы виновны, что я так живу </a:t>
            </a:r>
          </a:p>
          <a:p>
            <a:pPr>
              <a:spcBef>
                <a:spcPts val="2400"/>
              </a:spcBef>
            </a:pPr>
            <a:endParaRPr lang="ru-RU" dirty="0" smtClean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eaLnBrk="1" hangingPunct="1">
              <a:spcBef>
                <a:spcPts val="2400"/>
              </a:spcBef>
            </a:pPr>
            <a:endParaRPr lang="de-DE" altLang="de-DE" dirty="0" smtClean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16019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16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019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4" descr="Greece 2004 (267)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925" b="10095"/>
          <a:stretch>
            <a:fillRect/>
          </a:stretch>
        </p:blipFill>
        <p:spPr bwMode="auto">
          <a:xfrm>
            <a:off x="684213" y="1196975"/>
            <a:ext cx="7775575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5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Простить – это значит</a:t>
            </a:r>
            <a:r>
              <a:rPr lang="de-CH" dirty="0" smtClean="0"/>
              <a:t>:</a:t>
            </a:r>
            <a:endParaRPr lang="de-CH" dirty="0"/>
          </a:p>
        </p:txBody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76475"/>
            <a:ext cx="8229600" cy="2189163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sz="4400" b="1" i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Оставить все надежды на лучшее прошлое.</a:t>
            </a:r>
            <a:endParaRPr lang="de-DE" altLang="de-DE" sz="4400" dirty="0" smtClean="0">
              <a:solidFill>
                <a:srgbClr val="0000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de-CH" smtClean="0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de-DE" dirty="0" smtClean="0">
                <a:solidFill>
                  <a:srgbClr val="000099"/>
                </a:solidFill>
              </a:rPr>
              <a:t>Вы не можете изменить прошлое</a:t>
            </a:r>
            <a:r>
              <a:rPr lang="de-CH" altLang="de-DE" dirty="0" smtClean="0">
                <a:solidFill>
                  <a:srgbClr val="000099"/>
                </a:solidFill>
              </a:rPr>
              <a:t>.</a:t>
            </a:r>
          </a:p>
          <a:p>
            <a:pPr marL="0" indent="0" eaLnBrk="1" hangingPunct="1">
              <a:buFontTx/>
              <a:buNone/>
            </a:pPr>
            <a:r>
              <a:rPr lang="ru-RU" dirty="0" smtClean="0"/>
              <a:t>                          но вы можете повлиять на               то, чтобы ваше прошлое</a:t>
            </a:r>
          </a:p>
          <a:p>
            <a:pPr marL="0" indent="0" eaLnBrk="1" hangingPunct="1">
              <a:buFontTx/>
              <a:buNone/>
            </a:pPr>
            <a:r>
              <a:rPr lang="ru-RU" dirty="0" smtClean="0"/>
              <a:t> не разрушило настоящее.</a:t>
            </a:r>
          </a:p>
          <a:p>
            <a:pPr marL="0" indent="0" eaLnBrk="1" hangingPunct="1">
              <a:buFontTx/>
              <a:buNone/>
            </a:pPr>
            <a:endParaRPr lang="de-CH" altLang="de-DE" dirty="0" smtClean="0">
              <a:solidFill>
                <a:srgbClr val="000099"/>
              </a:solidFill>
            </a:endParaRPr>
          </a:p>
        </p:txBody>
      </p:sp>
      <p:pic>
        <p:nvPicPr>
          <p:cNvPr id="81924" name="Picture 4" descr="PA0442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670" r="11342"/>
          <a:stretch>
            <a:fillRect/>
          </a:stretch>
        </p:blipFill>
        <p:spPr bwMode="auto">
          <a:xfrm>
            <a:off x="6084888" y="3213100"/>
            <a:ext cx="2119312" cy="274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Жизненные правила</a:t>
            </a:r>
            <a:endParaRPr lang="de-DE" dirty="0" smtClean="0"/>
          </a:p>
        </p:txBody>
      </p:sp>
      <p:sp>
        <p:nvSpPr>
          <p:cNvPr id="1205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980728"/>
            <a:ext cx="8229600" cy="4896544"/>
          </a:xfrm>
        </p:spPr>
        <p:txBody>
          <a:bodyPr/>
          <a:lstStyle/>
          <a:p>
            <a:pPr marL="450850" indent="-450850">
              <a:spcBef>
                <a:spcPts val="1800"/>
              </a:spcBef>
              <a:buFontTx/>
              <a:buNone/>
            </a:pPr>
            <a:r>
              <a:rPr lang="ru-RU" dirty="0" smtClean="0"/>
              <a:t>1. </a:t>
            </a:r>
            <a:r>
              <a:rPr lang="ru-RU" b="1" i="1" dirty="0" smtClean="0"/>
              <a:t>То, что я себе говорю – не всегда является для меня наилучшим. </a:t>
            </a:r>
            <a:endParaRPr lang="ru-RU" dirty="0" smtClean="0"/>
          </a:p>
          <a:p>
            <a:pPr marL="450850" indent="-450850">
              <a:spcBef>
                <a:spcPts val="1800"/>
              </a:spcBef>
              <a:buFontTx/>
              <a:buNone/>
            </a:pPr>
            <a:r>
              <a:rPr lang="ru-RU" b="1" i="1" dirty="0" smtClean="0"/>
              <a:t>2. </a:t>
            </a:r>
            <a:r>
              <a:rPr lang="ru-RU" b="1" i="1" dirty="0"/>
              <a:t>Мое видение ситуации не всегда соответствует </a:t>
            </a:r>
            <a:r>
              <a:rPr lang="ru-RU" b="1" i="1" dirty="0" smtClean="0"/>
              <a:t>реальности</a:t>
            </a:r>
          </a:p>
          <a:p>
            <a:pPr marL="450850" indent="-450850">
              <a:spcBef>
                <a:spcPts val="1800"/>
              </a:spcBef>
              <a:buFontTx/>
              <a:buNone/>
            </a:pPr>
            <a:r>
              <a:rPr lang="ru-RU" b="1" i="1" dirty="0" smtClean="0"/>
              <a:t>3</a:t>
            </a:r>
            <a:r>
              <a:rPr lang="ru-RU" b="1" i="1" dirty="0"/>
              <a:t>. Я не всегда прав</a:t>
            </a:r>
          </a:p>
          <a:p>
            <a:pPr marL="450850" indent="-450850">
              <a:spcBef>
                <a:spcPts val="1800"/>
              </a:spcBef>
              <a:buFontTx/>
              <a:buNone/>
            </a:pPr>
            <a:r>
              <a:rPr lang="ru-RU" b="1" i="1" dirty="0" smtClean="0"/>
              <a:t>4. Я определяю канал        (перспективу) через                   который я воспринимаю. </a:t>
            </a:r>
            <a:endParaRPr lang="ru-RU" dirty="0" smtClean="0"/>
          </a:p>
        </p:txBody>
      </p:sp>
      <p:graphicFrame>
        <p:nvGraphicFramePr>
          <p:cNvPr id="83972" name="Object 4"/>
          <p:cNvGraphicFramePr>
            <a:graphicFrameLocks noChangeAspect="1"/>
          </p:cNvGraphicFramePr>
          <p:nvPr/>
        </p:nvGraphicFramePr>
        <p:xfrm>
          <a:off x="6732588" y="3933825"/>
          <a:ext cx="1800225" cy="1738313"/>
        </p:xfrm>
        <a:graphic>
          <a:graphicData uri="http://schemas.openxmlformats.org/presentationml/2006/ole">
            <p:oleObj spid="_x0000_s83999" name="Image" r:id="rId4" imgW="5511111" imgH="532063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5251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3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Для размышлений:</a:t>
            </a:r>
            <a:endParaRPr lang="de-DE" dirty="0" smtClean="0"/>
          </a:p>
        </p:txBody>
      </p:sp>
      <p:sp>
        <p:nvSpPr>
          <p:cNvPr id="8806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90872" y="1268760"/>
            <a:ext cx="8229600" cy="4967287"/>
          </a:xfrm>
          <a:noFill/>
          <a:ln w="38100">
            <a:noFill/>
            <a:miter lim="800000"/>
            <a:headEnd/>
            <a:tailEnd/>
          </a:ln>
        </p:spPr>
        <p:txBody>
          <a:bodyPr/>
          <a:lstStyle/>
          <a:p>
            <a:pPr marL="176213" indent="-176213" algn="ctr" eaLnBrk="1" hangingPunct="1">
              <a:lnSpc>
                <a:spcPct val="90000"/>
              </a:lnSpc>
              <a:buFontTx/>
              <a:buNone/>
            </a:pPr>
            <a:r>
              <a:rPr lang="de-CH" altLang="de-DE" dirty="0" smtClean="0"/>
              <a:t>	</a:t>
            </a:r>
          </a:p>
          <a:p>
            <a:pPr marL="176213" indent="-176213" algn="ctr" eaLnBrk="1" hangingPunct="1">
              <a:lnSpc>
                <a:spcPct val="90000"/>
              </a:lnSpc>
              <a:buFontTx/>
              <a:buNone/>
            </a:pPr>
            <a:r>
              <a:rPr lang="ru-RU" sz="2800" dirty="0" smtClean="0"/>
              <a:t>«Мои мысли - не ваши мысли, ни ваши пути - </a:t>
            </a:r>
            <a:r>
              <a:rPr lang="ru-RU" sz="2800" dirty="0" smtClean="0"/>
              <a:t>Мои </a:t>
            </a:r>
            <a:r>
              <a:rPr lang="ru-RU" sz="2800" dirty="0" smtClean="0"/>
              <a:t>пути, говорит Господь.</a:t>
            </a:r>
          </a:p>
          <a:p>
            <a:pPr marL="176213" indent="-176213" algn="ctr" eaLnBrk="1" hangingPunct="1">
              <a:lnSpc>
                <a:spcPct val="90000"/>
              </a:lnSpc>
              <a:buFontTx/>
              <a:buNone/>
            </a:pPr>
            <a:endParaRPr lang="ru-RU" sz="2800" dirty="0" smtClean="0"/>
          </a:p>
          <a:p>
            <a:pPr marL="176213" indent="-176213" algn="ctr" eaLnBrk="1" hangingPunct="1">
              <a:lnSpc>
                <a:spcPct val="90000"/>
              </a:lnSpc>
              <a:buFontTx/>
              <a:buNone/>
            </a:pPr>
            <a:endParaRPr lang="ru-RU" sz="2800" dirty="0" smtClean="0"/>
          </a:p>
          <a:p>
            <a:pPr marL="176213" indent="-176213" algn="ctr" eaLnBrk="1" hangingPunct="1">
              <a:lnSpc>
                <a:spcPct val="90000"/>
              </a:lnSpc>
              <a:buFontTx/>
              <a:buNone/>
            </a:pPr>
            <a:endParaRPr lang="ru-RU" sz="2800" dirty="0" smtClean="0"/>
          </a:p>
          <a:p>
            <a:pPr marL="176213" indent="-176213" algn="ctr" eaLnBrk="1" hangingPunct="1">
              <a:lnSpc>
                <a:spcPct val="90000"/>
              </a:lnSpc>
              <a:buFontTx/>
              <a:buNone/>
            </a:pPr>
            <a:r>
              <a:rPr lang="ru-RU" sz="2800" dirty="0" smtClean="0"/>
              <a:t> Но как небо выше земли, так пути Мои выше путей ваших и мысли Мои выше </a:t>
            </a:r>
            <a:r>
              <a:rPr lang="ru-RU" sz="2800" dirty="0" smtClean="0"/>
              <a:t>мыслей ваших</a:t>
            </a:r>
            <a:r>
              <a:rPr lang="ru-RU" sz="2800" dirty="0" smtClean="0"/>
              <a:t>».    </a:t>
            </a:r>
            <a:r>
              <a:rPr lang="ru-RU" sz="2800" i="1" dirty="0" err="1" smtClean="0"/>
              <a:t>Ис</a:t>
            </a:r>
            <a:r>
              <a:rPr lang="ru-RU" sz="2800" i="1" dirty="0" smtClean="0"/>
              <a:t>. 55:8,9</a:t>
            </a:r>
            <a:endParaRPr lang="ru-RU" sz="2800" dirty="0" smtClean="0"/>
          </a:p>
          <a:p>
            <a:pPr marL="176213" indent="-176213" algn="ctr" eaLnBrk="1" hangingPunct="1">
              <a:lnSpc>
                <a:spcPct val="90000"/>
              </a:lnSpc>
              <a:buFontTx/>
              <a:buNone/>
            </a:pPr>
            <a:endParaRPr lang="de-CH" altLang="de-DE" sz="1800" dirty="0" smtClean="0">
              <a:solidFill>
                <a:srgbClr val="000099"/>
              </a:solidFill>
            </a:endParaRPr>
          </a:p>
          <a:p>
            <a:pPr marL="176213" indent="-176213" algn="ctr" eaLnBrk="1" hangingPunct="1">
              <a:lnSpc>
                <a:spcPct val="90000"/>
              </a:lnSpc>
              <a:buFontTx/>
              <a:buNone/>
            </a:pPr>
            <a:endParaRPr lang="de-CH" altLang="de-DE" sz="1800" dirty="0" smtClean="0">
              <a:solidFill>
                <a:srgbClr val="000099"/>
              </a:solidFill>
            </a:endParaRPr>
          </a:p>
          <a:p>
            <a:pPr marL="176213" indent="-176213" algn="ctr" eaLnBrk="1" hangingPunct="1">
              <a:lnSpc>
                <a:spcPct val="90000"/>
              </a:lnSpc>
              <a:buFontTx/>
              <a:buNone/>
            </a:pPr>
            <a:endParaRPr lang="de-CH" altLang="de-DE" sz="1800" dirty="0" smtClean="0">
              <a:solidFill>
                <a:srgbClr val="000099"/>
              </a:solidFill>
            </a:endParaRPr>
          </a:p>
          <a:p>
            <a:pPr marL="176213" indent="-176213" algn="ctr" eaLnBrk="1" hangingPunct="1">
              <a:lnSpc>
                <a:spcPct val="90000"/>
              </a:lnSpc>
              <a:buFontTx/>
              <a:buNone/>
            </a:pPr>
            <a:endParaRPr lang="de-CH" altLang="de-DE" sz="1800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Для размышлений:</a:t>
            </a:r>
            <a:endParaRPr lang="de-DE" dirty="0" smtClean="0"/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7544" y="1196752"/>
            <a:ext cx="8497887" cy="4752975"/>
          </a:xfrm>
          <a:ln w="38100">
            <a:noFill/>
            <a:miter lim="800000"/>
            <a:headEnd/>
            <a:tailEnd/>
          </a:ln>
        </p:spPr>
        <p:txBody>
          <a:bodyPr/>
          <a:lstStyle/>
          <a:p>
            <a:pPr marL="265113" indent="-265113" algn="ctr" eaLnBrk="1" hangingPunct="1">
              <a:buFontTx/>
              <a:buNone/>
              <a:defRPr/>
            </a:pPr>
            <a:r>
              <a:rPr lang="de-CH" altLang="de-DE" sz="1000" dirty="0" smtClean="0"/>
              <a:t>	</a:t>
            </a:r>
          </a:p>
          <a:p>
            <a:pPr marL="0" indent="0">
              <a:buFontTx/>
              <a:buNone/>
              <a:defRPr/>
            </a:pPr>
            <a:r>
              <a:rPr lang="ru-RU" dirty="0"/>
              <a:t>«Помысли о моем страдании и бедствии моем, о полыни и желчи. Твердо помнит это душа моя и падает во мне</a:t>
            </a:r>
            <a:r>
              <a:rPr lang="ru-RU" dirty="0" smtClean="0"/>
              <a:t>. </a:t>
            </a:r>
            <a:r>
              <a:rPr lang="ru-RU" dirty="0"/>
              <a:t>Вот что я отвечаю сердцу моему и потому уповаю:</a:t>
            </a:r>
          </a:p>
          <a:p>
            <a:pPr marL="265113" indent="-265113" algn="ctr" eaLnBrk="1" hangingPunct="1">
              <a:buFontTx/>
              <a:buNone/>
              <a:defRPr/>
            </a:pPr>
            <a:r>
              <a:rPr lang="de-CH" altLang="de-DE" sz="4000" dirty="0" smtClean="0">
                <a:solidFill>
                  <a:srgbClr val="000099"/>
                </a:solidFill>
              </a:rPr>
              <a:t> </a:t>
            </a:r>
            <a:br>
              <a:rPr lang="de-CH" altLang="de-DE" sz="4000" dirty="0" smtClean="0">
                <a:solidFill>
                  <a:srgbClr val="000099"/>
                </a:solidFill>
              </a:rPr>
            </a:br>
            <a:r>
              <a:rPr lang="de-CH" altLang="de-DE" dirty="0" smtClean="0">
                <a:solidFill>
                  <a:srgbClr val="000099"/>
                </a:solidFill>
              </a:rPr>
              <a:t>...</a:t>
            </a:r>
            <a:endParaRPr lang="de-DE" altLang="de-DE" sz="2000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4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Для размышлений:</a:t>
            </a:r>
            <a:endParaRPr lang="de-CH" dirty="0" smtClean="0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ru-RU" dirty="0" smtClean="0"/>
              <a:t>….По </a:t>
            </a:r>
            <a:r>
              <a:rPr lang="ru-RU" dirty="0"/>
              <a:t>милости Господа мы не исчезли, </a:t>
            </a:r>
            <a:r>
              <a:rPr lang="ru-RU" dirty="0" smtClean="0"/>
              <a:t>       ибо </a:t>
            </a:r>
            <a:r>
              <a:rPr lang="ru-RU" dirty="0"/>
              <a:t>милосердие Его не истощилось.</a:t>
            </a:r>
          </a:p>
          <a:p>
            <a:pPr marL="0" indent="0">
              <a:buFontTx/>
              <a:buNone/>
              <a:defRPr/>
            </a:pPr>
            <a:r>
              <a:rPr lang="ru-RU" dirty="0"/>
              <a:t>Оно обновляется каждое утро: велика верность Твоя!»  </a:t>
            </a:r>
            <a:endParaRPr lang="ru-RU" dirty="0" smtClean="0"/>
          </a:p>
          <a:p>
            <a:pPr marL="0" indent="0" algn="ctr">
              <a:buFontTx/>
              <a:buNone/>
              <a:defRPr/>
            </a:pPr>
            <a:endParaRPr lang="ru-RU" dirty="0"/>
          </a:p>
          <a:p>
            <a:pPr marL="0" indent="0" algn="ctr">
              <a:buFontTx/>
              <a:buNone/>
              <a:defRPr/>
            </a:pPr>
            <a:r>
              <a:rPr lang="ru-RU" dirty="0" smtClean="0"/>
              <a:t> </a:t>
            </a:r>
            <a:r>
              <a:rPr lang="ru-RU" i="1" dirty="0"/>
              <a:t>Пл. </a:t>
            </a:r>
            <a:r>
              <a:rPr lang="ru-RU" i="1" dirty="0" err="1"/>
              <a:t>Иер</a:t>
            </a:r>
            <a:r>
              <a:rPr lang="ru-RU" i="1" dirty="0"/>
              <a:t>. 3:19,23</a:t>
            </a:r>
            <a:endParaRPr lang="ru-RU" dirty="0"/>
          </a:p>
          <a:p>
            <a:pPr eaLnBrk="1" hangingPunct="1">
              <a:buFontTx/>
              <a:buNone/>
              <a:defRPr/>
            </a:pPr>
            <a:endParaRPr lang="de-CH" altLang="de-DE" dirty="0" smtClean="0"/>
          </a:p>
        </p:txBody>
      </p:sp>
      <p:sp>
        <p:nvSpPr>
          <p:cNvPr id="92165" name="Rectangle 5"/>
          <p:cNvSpPr>
            <a:spLocks noChangeArrowheads="1"/>
          </p:cNvSpPr>
          <p:nvPr/>
        </p:nvSpPr>
        <p:spPr bwMode="auto">
          <a:xfrm>
            <a:off x="388938" y="1268413"/>
            <a:ext cx="8504237" cy="47529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endParaRPr lang="de-CH" alt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de-DE" dirty="0" smtClean="0"/>
              <a:t>Господь часть моя, говорит душа моя, итак буду надеяться на Него.  Благ Господь к надеющимся на Него, к душе, ищущей Его. </a:t>
            </a:r>
          </a:p>
          <a:p>
            <a:r>
              <a:rPr lang="ru-RU" altLang="de-DE" dirty="0" smtClean="0">
                <a:solidFill>
                  <a:srgbClr val="000099"/>
                </a:solidFill>
              </a:rPr>
              <a:t>Я </a:t>
            </a:r>
            <a:r>
              <a:rPr lang="ru-RU" altLang="de-DE" dirty="0" smtClean="0">
                <a:solidFill>
                  <a:srgbClr val="000099"/>
                </a:solidFill>
              </a:rPr>
              <a:t>хочу вспомнить что-то другое, чтобы надежда снова вернулась</a:t>
            </a:r>
            <a:endParaRPr lang="uk-UA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P8092877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981075"/>
            <a:ext cx="7610475" cy="5184775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154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de-CH" smtClean="0"/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8313" y="1063277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de-DE" altLang="de-DE" sz="800" dirty="0" smtClean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marL="0" indent="0" algn="ctr">
              <a:buFontTx/>
              <a:buNone/>
              <a:defRPr/>
            </a:pPr>
            <a:r>
              <a:rPr lang="ru-RU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«</a:t>
            </a:r>
            <a:r>
              <a:rPr lang="ru-RU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Но преобразуйтесь обновлением ума вашего, чтобы вам познавать, что есть воля Божия, благая, угодная и совершенная».   </a:t>
            </a:r>
            <a:endParaRPr lang="ru-RU" dirty="0" smtClean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marL="0" indent="0" algn="r">
              <a:buFontTx/>
              <a:buNone/>
              <a:defRPr/>
            </a:pPr>
            <a:r>
              <a:rPr lang="ru-RU" i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Апостол</a:t>
            </a:r>
            <a:r>
              <a:rPr lang="ru-RU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i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Павел </a:t>
            </a:r>
            <a:endParaRPr lang="de-DE" altLang="de-DE" sz="2400" dirty="0" smtClean="0">
              <a:solidFill>
                <a:srgbClr val="000099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94213" name="Picture 5" descr="P809287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524375"/>
            <a:ext cx="2570163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0"/>
            <a:ext cx="8229600" cy="765175"/>
          </a:xfrm>
        </p:spPr>
        <p:txBody>
          <a:bodyPr/>
          <a:lstStyle/>
          <a:p>
            <a:pPr eaLnBrk="1" hangingPunct="1">
              <a:defRPr/>
            </a:pPr>
            <a:r>
              <a:rPr lang="ru-RU" i="1" dirty="0">
                <a:effectLst/>
              </a:rPr>
              <a:t>Обвинения не решают проблем!</a:t>
            </a:r>
            <a:endParaRPr lang="de-CH" dirty="0" smtClean="0"/>
          </a:p>
        </p:txBody>
      </p:sp>
      <p:sp>
        <p:nvSpPr>
          <p:cNvPr id="1166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800"/>
            <a:ext cx="8229600" cy="3052763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dirty="0"/>
              <a:t>Обвинения – это как наркомания: сначала ты чувствуешь себя лучше, но впоследствии они уничтожат тебя</a:t>
            </a:r>
            <a:endParaRPr lang="de-CH" altLang="de-DE" dirty="0" smtClean="0">
              <a:solidFill>
                <a:srgbClr val="000099"/>
              </a:solidFill>
            </a:endParaRPr>
          </a:p>
          <a:p>
            <a:pPr marL="0" indent="0" algn="r" eaLnBrk="1" hangingPunct="1">
              <a:buFontTx/>
              <a:buNone/>
              <a:defRPr/>
            </a:pPr>
            <a:endParaRPr lang="de-DE" altLang="de-DE" dirty="0" smtClean="0">
              <a:solidFill>
                <a:srgbClr val="000099"/>
              </a:solidFill>
            </a:endParaRPr>
          </a:p>
        </p:txBody>
      </p:sp>
      <p:pic>
        <p:nvPicPr>
          <p:cNvPr id="1166340" name="Picture 4" descr="PA2945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8888" y="4508500"/>
            <a:ext cx="1830387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P1235948"/>
          <p:cNvPicPr>
            <a:picLocks noChangeAspect="1" noChangeArrowheads="1"/>
          </p:cNvPicPr>
          <p:nvPr/>
        </p:nvPicPr>
        <p:blipFill>
          <a:blip r:embed="rId4">
            <a:lum brigh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210" b="8647"/>
          <a:stretch>
            <a:fillRect/>
          </a:stretch>
        </p:blipFill>
        <p:spPr bwMode="auto">
          <a:xfrm>
            <a:off x="5436096" y="3505994"/>
            <a:ext cx="2881312" cy="16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6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9396" y="291077"/>
            <a:ext cx="8229600" cy="765175"/>
          </a:xfrm>
        </p:spPr>
        <p:txBody>
          <a:bodyPr/>
          <a:lstStyle/>
          <a:p>
            <a:pPr eaLnBrk="1" hangingPunct="1"/>
            <a:r>
              <a:rPr lang="ru-RU" i="1" dirty="0"/>
              <a:t>Прежде чем простить, </a:t>
            </a:r>
            <a:br>
              <a:rPr lang="ru-RU" i="1" dirty="0"/>
            </a:br>
            <a:r>
              <a:rPr lang="ru-RU" i="1" dirty="0"/>
              <a:t>нужно признать свою вину!</a:t>
            </a:r>
            <a:r>
              <a:rPr lang="ru-RU" dirty="0"/>
              <a:t/>
            </a:r>
            <a:br>
              <a:rPr lang="ru-RU" dirty="0"/>
            </a:br>
            <a:endParaRPr lang="de-CH" dirty="0" smtClean="0"/>
          </a:p>
        </p:txBody>
      </p:sp>
      <p:sp>
        <p:nvSpPr>
          <p:cNvPr id="1168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844824"/>
            <a:ext cx="8229600" cy="3268662"/>
          </a:xfrm>
        </p:spPr>
        <p:txBody>
          <a:bodyPr/>
          <a:lstStyle/>
          <a:p>
            <a:pPr lvl="0"/>
            <a:r>
              <a:rPr lang="ru-RU" dirty="0"/>
              <a:t>Обвиняйте действие (то, что человек сделал). </a:t>
            </a:r>
          </a:p>
          <a:p>
            <a:pPr lvl="0"/>
            <a:r>
              <a:rPr lang="ru-RU" dirty="0"/>
              <a:t>Не обвиняйте самого человека (кем он/она является).</a:t>
            </a:r>
          </a:p>
          <a:p>
            <a:pPr lvl="0"/>
            <a:r>
              <a:rPr lang="ru-RU" dirty="0"/>
              <a:t>Рассматривайте все в человеке: хорошее и плохое.</a:t>
            </a:r>
          </a:p>
          <a:p>
            <a:r>
              <a:rPr lang="ru-RU" dirty="0"/>
              <a:t> </a:t>
            </a:r>
          </a:p>
          <a:p>
            <a:pPr eaLnBrk="1" hangingPunct="1">
              <a:spcBef>
                <a:spcPts val="1800"/>
              </a:spcBef>
              <a:defRPr/>
            </a:pPr>
            <a:endParaRPr lang="de-DE" altLang="de-DE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838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Научитесь различать</a:t>
            </a:r>
            <a:endParaRPr lang="de-CH" dirty="0" smtClean="0"/>
          </a:p>
        </p:txBody>
      </p:sp>
      <p:sp>
        <p:nvSpPr>
          <p:cNvPr id="1170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2400"/>
              </a:spcBef>
              <a:buFontTx/>
              <a:buNone/>
              <a:defRPr/>
            </a:pPr>
            <a:r>
              <a:rPr lang="de-CH" altLang="de-DE" dirty="0" smtClean="0"/>
              <a:t>	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В каждом поступке я должен научиться различать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	</a:t>
            </a:r>
          </a:p>
          <a:p>
            <a:pPr>
              <a:spcBef>
                <a:spcPts val="2400"/>
              </a:spcBef>
              <a:defRPr/>
            </a:pPr>
            <a:r>
              <a:rPr lang="ru-RU" dirty="0">
                <a:solidFill>
                  <a:srgbClr val="C00000"/>
                </a:solidFill>
              </a:rPr>
              <a:t>Намерение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– Почему человек поступил так, а не иначе?</a:t>
            </a:r>
          </a:p>
          <a:p>
            <a:pPr>
              <a:spcBef>
                <a:spcPts val="2400"/>
              </a:spcBef>
              <a:defRPr/>
            </a:pPr>
            <a:r>
              <a:rPr lang="ru-RU" dirty="0">
                <a:solidFill>
                  <a:srgbClr val="FF0000"/>
                </a:solidFill>
              </a:rPr>
              <a:t>Влияние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– Как повлияло его поведение на меня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de-CH" dirty="0" smtClean="0"/>
              <a:t>Ko</a:t>
            </a:r>
            <a:r>
              <a:rPr lang="ru-RU" dirty="0" err="1" smtClean="0"/>
              <a:t>нтроль</a:t>
            </a:r>
            <a:endParaRPr lang="de-CH" dirty="0" smtClean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7450" y="5193506"/>
            <a:ext cx="7931150" cy="5048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de-DE" sz="2800" dirty="0" smtClean="0">
                <a:solidFill>
                  <a:srgbClr val="CC0000"/>
                </a:solidFill>
                <a:cs typeface="Times New Roman" pitchFamily="18" charset="0"/>
              </a:rPr>
              <a:t>Так кто же контролирует мою жизнь</a:t>
            </a:r>
            <a:r>
              <a:rPr lang="de-DE" altLang="de-DE" sz="2800" dirty="0" smtClean="0">
                <a:solidFill>
                  <a:srgbClr val="CC0000"/>
                </a:solidFill>
                <a:cs typeface="Times New Roman" pitchFamily="18" charset="0"/>
              </a:rPr>
              <a:t>?</a:t>
            </a:r>
            <a:endParaRPr lang="de-DE" altLang="de-DE" sz="2800" dirty="0" smtClean="0">
              <a:solidFill>
                <a:srgbClr val="CC0000"/>
              </a:solidFill>
            </a:endParaRPr>
          </a:p>
          <a:p>
            <a:pPr marL="0" indent="0" algn="ctr" eaLnBrk="1" hangingPunct="1">
              <a:buFontTx/>
              <a:buNone/>
            </a:pPr>
            <a:endParaRPr lang="en-US" altLang="de-DE" sz="2000" dirty="0" smtClean="0"/>
          </a:p>
          <a:p>
            <a:pPr marL="0" indent="0" algn="ctr" eaLnBrk="1" hangingPunct="1">
              <a:buFontTx/>
              <a:buNone/>
            </a:pPr>
            <a:endParaRPr lang="ru-RU" altLang="de-DE" dirty="0" smtClean="0">
              <a:solidFill>
                <a:srgbClr val="CC0000"/>
              </a:solidFill>
              <a:cs typeface="Times New Roman" pitchFamily="18" charset="0"/>
            </a:endParaRPr>
          </a:p>
          <a:p>
            <a:pPr marL="0" indent="0" algn="ctr" eaLnBrk="1" hangingPunct="1">
              <a:buFontTx/>
              <a:buNone/>
            </a:pPr>
            <a:endParaRPr lang="ru-RU" altLang="de-DE" dirty="0" smtClean="0">
              <a:solidFill>
                <a:srgbClr val="CC0000"/>
              </a:solidFill>
              <a:cs typeface="Times New Roman" pitchFamily="18" charset="0"/>
            </a:endParaRPr>
          </a:p>
        </p:txBody>
      </p:sp>
      <p:sp>
        <p:nvSpPr>
          <p:cNvPr id="1172485" name="AutoShape 5"/>
          <p:cNvSpPr>
            <a:spLocks noChangeArrowheads="1"/>
          </p:cNvSpPr>
          <p:nvPr/>
        </p:nvSpPr>
        <p:spPr bwMode="auto">
          <a:xfrm>
            <a:off x="937450" y="4941888"/>
            <a:ext cx="648419" cy="1008062"/>
          </a:xfrm>
          <a:prstGeom prst="curvedRightArrow">
            <a:avLst>
              <a:gd name="adj1" fmla="val 34986"/>
              <a:gd name="adj2" fmla="val 69972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endParaRPr lang="de-CH" altLang="de-DE"/>
          </a:p>
        </p:txBody>
      </p:sp>
      <p:sp>
        <p:nvSpPr>
          <p:cNvPr id="1172486" name="AutoShape 6"/>
          <p:cNvSpPr>
            <a:spLocks noChangeArrowheads="1"/>
          </p:cNvSpPr>
          <p:nvPr/>
        </p:nvSpPr>
        <p:spPr bwMode="auto">
          <a:xfrm>
            <a:off x="7894885" y="4941888"/>
            <a:ext cx="576263" cy="1008062"/>
          </a:xfrm>
          <a:prstGeom prst="curvedLeftArrow">
            <a:avLst>
              <a:gd name="adj1" fmla="val 34986"/>
              <a:gd name="adj2" fmla="val 69972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endParaRPr lang="de-CH" altLang="de-DE"/>
          </a:p>
        </p:txBody>
      </p:sp>
      <p:sp>
        <p:nvSpPr>
          <p:cNvPr id="51206" name="Прямоугольник 4"/>
          <p:cNvSpPr>
            <a:spLocks noChangeArrowheads="1"/>
          </p:cNvSpPr>
          <p:nvPr/>
        </p:nvSpPr>
        <p:spPr bwMode="auto">
          <a:xfrm>
            <a:off x="395536" y="980728"/>
            <a:ext cx="8075612" cy="364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15000"/>
              </a:lnSpc>
              <a:spcBef>
                <a:spcPct val="20000"/>
              </a:spcBef>
              <a:buChar char="•"/>
            </a:pPr>
            <a:r>
              <a:rPr lang="ru-RU" sz="2800" dirty="0">
                <a:solidFill>
                  <a:srgbClr val="006600"/>
                </a:solidFill>
                <a:latin typeface="+mn-lt"/>
              </a:rPr>
              <a:t>Я теряю контроль, если утверждаю, что человек должен изменить поведение, чтобы моя жизнь улучшилась.</a:t>
            </a:r>
          </a:p>
          <a:p>
            <a:pPr marL="342900" indent="-342900">
              <a:lnSpc>
                <a:spcPct val="115000"/>
              </a:lnSpc>
              <a:spcBef>
                <a:spcPct val="20000"/>
              </a:spcBef>
              <a:buChar char="•"/>
            </a:pPr>
            <a:r>
              <a:rPr lang="ru-RU" sz="2800" dirty="0">
                <a:solidFill>
                  <a:srgbClr val="006600"/>
                </a:solidFill>
                <a:latin typeface="+mn-lt"/>
              </a:rPr>
              <a:t> </a:t>
            </a:r>
            <a:r>
              <a:rPr lang="ru-RU" sz="2800" dirty="0" smtClean="0">
                <a:solidFill>
                  <a:srgbClr val="006600"/>
                </a:solidFill>
                <a:latin typeface="+mn-lt"/>
              </a:rPr>
              <a:t>Если </a:t>
            </a:r>
            <a:r>
              <a:rPr lang="ru-RU" sz="2800" dirty="0">
                <a:solidFill>
                  <a:srgbClr val="006600"/>
                </a:solidFill>
                <a:latin typeface="+mn-lt"/>
              </a:rPr>
              <a:t>я думаю, что кто-то мне чем-то обязан и что меня осчастливят, то не стоит забывать, что другой не всегда захочет  мне это предоставить.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2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72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2485" grpId="0" animBg="1"/>
      <p:bldP spid="117248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53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de-CH" smtClean="0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46856" y="1196752"/>
            <a:ext cx="8229600" cy="4824412"/>
          </a:xfrm>
          <a:ln w="38100">
            <a:noFill/>
            <a:miter lim="800000"/>
            <a:headEnd/>
            <a:tailEnd/>
          </a:ln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endParaRPr lang="de-CH" altLang="de-DE" sz="1600" dirty="0" smtClean="0"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cs typeface="Arial" panose="020B0604020202020204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endParaRPr lang="de-CH" altLang="de-DE" sz="1600" dirty="0" smtClean="0"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cs typeface="Arial" panose="020B0604020202020204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endParaRPr lang="de-CH" altLang="de-DE" sz="1600" dirty="0" smtClean="0"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cs typeface="Arial" panose="020B0604020202020204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endParaRPr lang="de-CH" altLang="de-DE" sz="1600" dirty="0" smtClean="0"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cs typeface="Arial" panose="020B0604020202020204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endParaRPr lang="de-CH" altLang="de-DE" sz="1600" dirty="0" smtClean="0"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defRPr/>
            </a:pPr>
            <a:endParaRPr lang="ru-RU" sz="2800" kern="1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39349" y="1844824"/>
            <a:ext cx="7560840" cy="2656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Bef>
                <a:spcPct val="20000"/>
              </a:spcBef>
              <a:buChar char="•"/>
            </a:pPr>
            <a:r>
              <a:rPr lang="ru-RU" dirty="0"/>
              <a:t> </a:t>
            </a:r>
            <a:r>
              <a:rPr lang="ru-RU" sz="2800" dirty="0">
                <a:solidFill>
                  <a:srgbClr val="006600"/>
                </a:solidFill>
                <a:latin typeface="+mn-lt"/>
              </a:rPr>
              <a:t>«Если тебя настигают какие-то неприятности, то боль находится не в них самих, а в том, как ты их расцениваешь; но это ты всегда можешь изменить» </a:t>
            </a:r>
          </a:p>
          <a:p>
            <a:pPr marL="342900" indent="-342900">
              <a:lnSpc>
                <a:spcPct val="115000"/>
              </a:lnSpc>
              <a:spcBef>
                <a:spcPct val="20000"/>
              </a:spcBef>
              <a:buChar char="•"/>
            </a:pPr>
            <a:r>
              <a:rPr lang="ru-RU" sz="2800" dirty="0">
                <a:solidFill>
                  <a:srgbClr val="006600"/>
                </a:solidFill>
                <a:latin typeface="+mn-lt"/>
              </a:rPr>
              <a:t>Марк Антоний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de-CH" smtClean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4906963" cy="4608512"/>
          </a:xfrm>
        </p:spPr>
        <p:txBody>
          <a:bodyPr/>
          <a:lstStyle/>
          <a:p>
            <a:r>
              <a:rPr lang="ru-RU" sz="3600" b="1" i="1" dirty="0"/>
              <a:t>Мы склонны преуменьшать количество энергии, которую расточаем на злобу.</a:t>
            </a:r>
            <a:endParaRPr lang="ru-RU" sz="3600" dirty="0"/>
          </a:p>
          <a:p>
            <a:endParaRPr lang="ru-RU" sz="3600" dirty="0"/>
          </a:p>
        </p:txBody>
      </p:sp>
      <p:pic>
        <p:nvPicPr>
          <p:cNvPr id="55300" name="Picture 4" descr="DSC000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27" r="14989"/>
          <a:stretch>
            <a:fillRect/>
          </a:stretch>
        </p:blipFill>
        <p:spPr bwMode="auto">
          <a:xfrm>
            <a:off x="5507038" y="1125538"/>
            <a:ext cx="2881312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DSC00006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27" r="14989"/>
          <a:stretch>
            <a:fillRect/>
          </a:stretch>
        </p:blipFill>
        <p:spPr bwMode="auto">
          <a:xfrm>
            <a:off x="4427538" y="874713"/>
            <a:ext cx="3308350" cy="557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78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Неприязнь</a:t>
            </a:r>
            <a:endParaRPr lang="de-CH" dirty="0" smtClean="0"/>
          </a:p>
        </p:txBody>
      </p:sp>
      <p:sp>
        <p:nvSpPr>
          <p:cNvPr id="117862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81000" y="1124744"/>
            <a:ext cx="8229600" cy="5472608"/>
          </a:xfrm>
        </p:spPr>
        <p:txBody>
          <a:bodyPr/>
          <a:lstStyle/>
          <a:p>
            <a:pPr algn="just">
              <a:spcBef>
                <a:spcPts val="1800"/>
              </a:spcBef>
              <a:defRPr/>
            </a:pPr>
            <a:r>
              <a:rPr lang="ru-RU" sz="2400" dirty="0"/>
              <a:t>Злоба истощает наши жизненные силы. </a:t>
            </a:r>
          </a:p>
          <a:p>
            <a:pPr algn="just">
              <a:spcBef>
                <a:spcPts val="1800"/>
              </a:spcBef>
              <a:defRPr/>
            </a:pPr>
            <a:r>
              <a:rPr lang="ru-RU" sz="2400" dirty="0"/>
              <a:t>Она лишает нас энергии, действительно необходимой для чего-то важного</a:t>
            </a:r>
          </a:p>
          <a:p>
            <a:pPr algn="just">
              <a:spcBef>
                <a:spcPts val="1800"/>
              </a:spcBef>
              <a:defRPr/>
            </a:pPr>
            <a:r>
              <a:rPr lang="ru-RU" sz="2400" dirty="0"/>
              <a:t>На французском языке слово «</a:t>
            </a:r>
            <a:r>
              <a:rPr lang="en-US" sz="2400" dirty="0"/>
              <a:t>r</a:t>
            </a:r>
            <a:r>
              <a:rPr lang="de-DE" sz="2400" dirty="0" err="1"/>
              <a:t>essentiment</a:t>
            </a:r>
            <a:r>
              <a:rPr lang="ru-RU" sz="2400" dirty="0"/>
              <a:t>» (злоба, неприязнь) буквально означает «почувствовать снова»</a:t>
            </a:r>
          </a:p>
          <a:p>
            <a:pPr algn="just">
              <a:spcBef>
                <a:spcPts val="1800"/>
              </a:spcBef>
              <a:defRPr/>
            </a:pPr>
            <a:r>
              <a:rPr lang="ru-RU" sz="2400" dirty="0"/>
              <a:t>Вынашивая в себе неприязнь, мы будем чувствовать боль прошлого снова и снова</a:t>
            </a:r>
          </a:p>
          <a:p>
            <a:pPr algn="just">
              <a:spcBef>
                <a:spcPts val="1800"/>
              </a:spcBef>
              <a:defRPr/>
            </a:pPr>
            <a:r>
              <a:rPr lang="ru-RU" sz="2400" dirty="0"/>
              <a:t>Лучше расходовать свою энергию на что-то нужное, чем расточать ее так бесполезно</a:t>
            </a:r>
            <a:endParaRPr lang="de-DE" altLang="de-DE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8628" grpId="0" build="p"/>
    </p:bld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</TotalTime>
  <Words>1026</Words>
  <Application>Microsoft Office PowerPoint</Application>
  <PresentationFormat>Экран (4:3)</PresentationFormat>
  <Paragraphs>180</Paragraphs>
  <Slides>27</Slides>
  <Notes>26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Standarddesign</vt:lpstr>
      <vt:lpstr>Image</vt:lpstr>
      <vt:lpstr>Как рождается обида?</vt:lpstr>
      <vt:lpstr>Поиски виновного</vt:lpstr>
      <vt:lpstr>Обвинения не решают проблем!</vt:lpstr>
      <vt:lpstr>Прежде чем простить,  нужно признать свою вину! </vt:lpstr>
      <vt:lpstr>Научитесь различать</vt:lpstr>
      <vt:lpstr>Koнтроль</vt:lpstr>
      <vt:lpstr>Слайд 7</vt:lpstr>
      <vt:lpstr>Слайд 8</vt:lpstr>
      <vt:lpstr>Неприязнь</vt:lpstr>
      <vt:lpstr>Вчера …</vt:lpstr>
      <vt:lpstr>Почему …</vt:lpstr>
      <vt:lpstr>6 шагов как изменить воспоминание</vt:lpstr>
      <vt:lpstr>6 шагов как изменить воспоминание</vt:lpstr>
      <vt:lpstr>6 шагов как изменить воспоминание</vt:lpstr>
      <vt:lpstr>Прощай вчерашний день…</vt:lpstr>
      <vt:lpstr>На что настроен ваш канал?</vt:lpstr>
      <vt:lpstr>Слайд 17</vt:lpstr>
      <vt:lpstr>Трудности …</vt:lpstr>
      <vt:lpstr>Цель</vt:lpstr>
      <vt:lpstr>Простить – это значит:</vt:lpstr>
      <vt:lpstr>Слайд 21</vt:lpstr>
      <vt:lpstr>Жизненные правила</vt:lpstr>
      <vt:lpstr>Для размышлений:</vt:lpstr>
      <vt:lpstr>Для размышлений:</vt:lpstr>
      <vt:lpstr>Для размышлений: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Christian Brodbeck</dc:creator>
  <cp:lastModifiedBy>doc_vera</cp:lastModifiedBy>
  <cp:revision>211</cp:revision>
  <cp:lastPrinted>2015-03-26T23:30:50Z</cp:lastPrinted>
  <dcterms:created xsi:type="dcterms:W3CDTF">2006-09-06T09:23:58Z</dcterms:created>
  <dcterms:modified xsi:type="dcterms:W3CDTF">2016-10-01T06:35:14Z</dcterms:modified>
</cp:coreProperties>
</file>