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96" r:id="rId2"/>
    <p:sldId id="297" r:id="rId3"/>
    <p:sldId id="261" r:id="rId4"/>
    <p:sldId id="278" r:id="rId5"/>
    <p:sldId id="277" r:id="rId6"/>
    <p:sldId id="279" r:id="rId7"/>
    <p:sldId id="280" r:id="rId8"/>
    <p:sldId id="298" r:id="rId9"/>
    <p:sldId id="281" r:id="rId10"/>
    <p:sldId id="283" r:id="rId11"/>
    <p:sldId id="285" r:id="rId12"/>
    <p:sldId id="284" r:id="rId13"/>
    <p:sldId id="286" r:id="rId14"/>
    <p:sldId id="287" r:id="rId15"/>
    <p:sldId id="288" r:id="rId16"/>
    <p:sldId id="299" r:id="rId17"/>
    <p:sldId id="262" r:id="rId18"/>
    <p:sldId id="276" r:id="rId19"/>
    <p:sldId id="290" r:id="rId20"/>
    <p:sldId id="291" r:id="rId21"/>
    <p:sldId id="292" r:id="rId22"/>
    <p:sldId id="294" r:id="rId23"/>
    <p:sldId id="293" r:id="rId24"/>
    <p:sldId id="295" r:id="rId25"/>
    <p:sldId id="260" r:id="rId2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226" autoAdjust="0"/>
    <p:restoredTop sz="55539" autoAdjust="0"/>
  </p:normalViewPr>
  <p:slideViewPr>
    <p:cSldViewPr>
      <p:cViewPr varScale="1">
        <p:scale>
          <a:sx n="35" d="100"/>
          <a:sy n="35" d="100"/>
        </p:scale>
        <p:origin x="-1152"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18.10.16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428710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1</a:t>
            </a:fld>
            <a:endParaRPr lang="ru-RU"/>
          </a:p>
        </p:txBody>
      </p:sp>
    </p:spTree>
    <p:extLst>
      <p:ext uri="{BB962C8B-B14F-4D97-AF65-F5344CB8AC3E}">
        <p14:creationId xmlns:p14="http://schemas.microsoft.com/office/powerpoint/2010/main" val="157655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b="1" kern="1200" dirty="0" smtClean="0">
                <a:solidFill>
                  <a:schemeClr val="tx1"/>
                </a:solidFill>
                <a:latin typeface="+mn-lt"/>
                <a:ea typeface="+mn-ea"/>
                <a:cs typeface="+mn-cs"/>
              </a:rPr>
              <a:t>   Четыре уровня физической активности </a:t>
            </a:r>
            <a:endParaRPr lang="ru-RU" sz="1100" b="0" kern="1200" dirty="0" smtClean="0">
              <a:solidFill>
                <a:schemeClr val="tx1"/>
              </a:solidFill>
              <a:latin typeface="+mn-lt"/>
              <a:ea typeface="+mn-ea"/>
              <a:cs typeface="+mn-cs"/>
            </a:endParaRPr>
          </a:p>
          <a:p>
            <a:r>
              <a:rPr lang="ru-RU" sz="1100" b="1" kern="1200" dirty="0" smtClean="0">
                <a:solidFill>
                  <a:schemeClr val="tx1"/>
                </a:solidFill>
                <a:latin typeface="+mn-lt"/>
                <a:ea typeface="+mn-ea"/>
                <a:cs typeface="+mn-cs"/>
              </a:rPr>
              <a:t>1 Неактивный уровень </a:t>
            </a:r>
            <a:r>
              <a:rPr lang="ru-RU" sz="1100" kern="1200" dirty="0" smtClean="0">
                <a:solidFill>
                  <a:schemeClr val="tx1"/>
                </a:solidFill>
                <a:latin typeface="+mn-lt"/>
                <a:ea typeface="+mn-ea"/>
                <a:cs typeface="+mn-cs"/>
              </a:rPr>
              <a:t>— отсутствие каких-либо дополнительных физических упражнений за пределами исходного уровня (т.е</a:t>
            </a:r>
            <a:r>
              <a:rPr lang="ru-RU" sz="1100" b="0" kern="1200" baseline="0" dirty="0" smtClean="0">
                <a:solidFill>
                  <a:schemeClr val="tx1"/>
                </a:solidFill>
                <a:latin typeface="+mn-lt"/>
                <a:ea typeface="+mn-ea"/>
                <a:cs typeface="+mn-cs"/>
              </a:rPr>
              <a:t>. обыденные движения в процессе жизнедеятельности)</a:t>
            </a:r>
            <a:endParaRPr lang="ru-RU" sz="1100" b="1" kern="1200" dirty="0" smtClean="0">
              <a:solidFill>
                <a:schemeClr val="tx1"/>
              </a:solidFill>
              <a:latin typeface="+mn-lt"/>
              <a:ea typeface="+mn-ea"/>
              <a:cs typeface="+mn-cs"/>
            </a:endParaRPr>
          </a:p>
          <a:p>
            <a:r>
              <a:rPr lang="ru-RU" sz="1100" b="1" kern="1200" dirty="0" smtClean="0">
                <a:solidFill>
                  <a:schemeClr val="tx1"/>
                </a:solidFill>
                <a:latin typeface="+mn-lt"/>
                <a:ea typeface="+mn-ea"/>
                <a:cs typeface="+mn-cs"/>
              </a:rPr>
              <a:t>2</a:t>
            </a:r>
            <a:r>
              <a:rPr lang="ru-RU" sz="1100" kern="1200" dirty="0" smtClean="0">
                <a:solidFill>
                  <a:schemeClr val="tx1"/>
                </a:solidFill>
                <a:latin typeface="+mn-lt"/>
                <a:ea typeface="+mn-ea"/>
                <a:cs typeface="+mn-cs"/>
              </a:rPr>
              <a:t> </a:t>
            </a:r>
            <a:r>
              <a:rPr lang="ru-RU" sz="1100" b="1" kern="1200" dirty="0" smtClean="0">
                <a:solidFill>
                  <a:schemeClr val="tx1"/>
                </a:solidFill>
                <a:latin typeface="+mn-lt"/>
                <a:ea typeface="+mn-ea"/>
                <a:cs typeface="+mn-cs"/>
              </a:rPr>
              <a:t>Низкий уровень </a:t>
            </a:r>
            <a:r>
              <a:rPr lang="ru-RU" sz="1100" kern="1200" dirty="0" smtClean="0">
                <a:solidFill>
                  <a:schemeClr val="tx1"/>
                </a:solidFill>
                <a:latin typeface="+mn-lt"/>
                <a:ea typeface="+mn-ea"/>
                <a:cs typeface="+mn-cs"/>
              </a:rPr>
              <a:t>— некоторый объем упражнений, до 150 минут в неделю</a:t>
            </a:r>
            <a:endParaRPr lang="en-CA" sz="1100" kern="1200" dirty="0" smtClean="0">
              <a:solidFill>
                <a:schemeClr val="tx1"/>
              </a:solidFill>
              <a:latin typeface="+mn-lt"/>
              <a:ea typeface="+mn-ea"/>
              <a:cs typeface="+mn-cs"/>
            </a:endParaRPr>
          </a:p>
          <a:p>
            <a:r>
              <a:rPr lang="ru-RU" sz="1100" b="1" kern="1200" dirty="0" smtClean="0">
                <a:solidFill>
                  <a:schemeClr val="tx1"/>
                </a:solidFill>
                <a:latin typeface="+mn-lt"/>
                <a:ea typeface="+mn-ea"/>
                <a:cs typeface="+mn-cs"/>
              </a:rPr>
              <a:t>3 Средний уровень </a:t>
            </a:r>
            <a:r>
              <a:rPr lang="ru-RU" sz="1100" kern="1200" dirty="0" smtClean="0">
                <a:solidFill>
                  <a:schemeClr val="tx1"/>
                </a:solidFill>
                <a:latin typeface="+mn-lt"/>
                <a:ea typeface="+mn-ea"/>
                <a:cs typeface="+mn-cs"/>
              </a:rPr>
              <a:t>— упражнения от 150 до 300 минут в неделю</a:t>
            </a:r>
            <a:r>
              <a:rPr lang="en-US" sz="1100" kern="1200" dirty="0" smtClean="0">
                <a:solidFill>
                  <a:schemeClr val="tx1"/>
                </a:solidFill>
                <a:latin typeface="+mn-lt"/>
                <a:ea typeface="+mn-ea"/>
                <a:cs typeface="+mn-cs"/>
              </a:rPr>
              <a:t> </a:t>
            </a:r>
            <a:endParaRPr lang="en-CA" sz="1100" kern="1200" dirty="0" smtClean="0">
              <a:solidFill>
                <a:schemeClr val="tx1"/>
              </a:solidFill>
              <a:latin typeface="+mn-lt"/>
              <a:ea typeface="+mn-ea"/>
              <a:cs typeface="+mn-cs"/>
            </a:endParaRPr>
          </a:p>
          <a:p>
            <a:r>
              <a:rPr lang="ru-RU" sz="1100" b="1" kern="1200" dirty="0" smtClean="0">
                <a:solidFill>
                  <a:schemeClr val="tx1"/>
                </a:solidFill>
                <a:latin typeface="+mn-lt"/>
                <a:ea typeface="+mn-ea"/>
                <a:cs typeface="+mn-cs"/>
              </a:rPr>
              <a:t>4 Высокий уровень </a:t>
            </a:r>
            <a:r>
              <a:rPr lang="ru-RU" sz="1100" kern="1200" dirty="0" smtClean="0">
                <a:solidFill>
                  <a:schemeClr val="tx1"/>
                </a:solidFill>
                <a:latin typeface="+mn-lt"/>
                <a:ea typeface="+mn-ea"/>
                <a:cs typeface="+mn-cs"/>
              </a:rPr>
              <a:t>— упражнения более 300 минут в неделю</a:t>
            </a:r>
          </a:p>
          <a:p>
            <a:r>
              <a:rPr lang="ru-RU" sz="1100" kern="1200" dirty="0" smtClean="0">
                <a:solidFill>
                  <a:schemeClr val="tx1"/>
                </a:solidFill>
                <a:latin typeface="+mn-lt"/>
                <a:ea typeface="+mn-ea"/>
                <a:cs typeface="+mn-cs"/>
              </a:rPr>
              <a:t>   Эти категории позволяют оценить соотношение общего количества физической активности с ее пользой для здоровья. Низкие объемы физической активности дают некоторую пользу, средние объемы обеспечивают  значительную пользу, а большие объемы приносят огромную пользу.  Если человек не тренируется регулярно, то, прежде чем приступать к программе тренировок, очень важно получить разрешение врача.</a:t>
            </a:r>
            <a:endParaRPr lang="en-CA" sz="1100" kern="1200" dirty="0" smtClean="0">
              <a:solidFill>
                <a:schemeClr val="tx1"/>
              </a:solidFill>
              <a:latin typeface="+mn-lt"/>
              <a:ea typeface="+mn-ea"/>
              <a:cs typeface="+mn-cs"/>
            </a:endParaRPr>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1885808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100" kern="1200" dirty="0" smtClean="0">
                <a:solidFill>
                  <a:schemeClr val="tx1"/>
                </a:solidFill>
                <a:latin typeface="+mn-lt"/>
                <a:ea typeface="+mn-ea"/>
                <a:cs typeface="+mn-cs"/>
              </a:rPr>
              <a:t>   Специалисты рекомендуют заниматься различными видами упражнений с суммарным временем два с половиной часа в неделю. Эта рекомендация применима во всем мире. Примеры аэробной физической активности и ее интенсивности показаны в следующей таблице:</a:t>
            </a:r>
          </a:p>
          <a:p>
            <a:r>
              <a:rPr lang="ru-RU" sz="1100" b="1" kern="1200" dirty="0" smtClean="0">
                <a:solidFill>
                  <a:schemeClr val="tx1"/>
                </a:solidFill>
                <a:latin typeface="+mn-lt"/>
                <a:ea typeface="+mn-ea"/>
                <a:cs typeface="+mn-cs"/>
              </a:rPr>
              <a:t>   Умеренная интенсивность  </a:t>
            </a:r>
            <a:r>
              <a:rPr lang="ru-RU" sz="1100" kern="1200" dirty="0" smtClean="0">
                <a:solidFill>
                  <a:schemeClr val="tx1"/>
                </a:solidFill>
                <a:latin typeface="+mn-lt"/>
                <a:ea typeface="+mn-ea"/>
                <a:cs typeface="+mn-cs"/>
              </a:rPr>
              <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Быстрая ходьба (пять километров в час или быстрее,</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но не спортивная ходьба)</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Водная аэробика</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Езда на велосипеде со скоростью  менее  16 километров в час</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Теннис (пара на пару)</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Любительское садоводство</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a:t>
            </a:r>
            <a:r>
              <a:rPr lang="ru-RU" sz="1100" b="1" kern="1200" dirty="0" smtClean="0">
                <a:solidFill>
                  <a:schemeClr val="tx1"/>
                </a:solidFill>
                <a:latin typeface="+mn-lt"/>
                <a:ea typeface="+mn-ea"/>
                <a:cs typeface="+mn-cs"/>
              </a:rPr>
              <a:t>Высокая интенсивность</a:t>
            </a:r>
            <a:r>
              <a:rPr lang="ru-RU" sz="1100" kern="1200" dirty="0" smtClean="0">
                <a:solidFill>
                  <a:schemeClr val="tx1"/>
                </a:solidFill>
                <a:latin typeface="+mn-lt"/>
                <a:ea typeface="+mn-ea"/>
                <a:cs typeface="+mn-cs"/>
              </a:rPr>
              <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Спортивная ходьба, бег трусцой или бег</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Плавание</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Теннис (один против одного)</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Езда на велосипеде со скоростью  16 километров в час или быстрее</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Прыжки со скакалкой</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Энергичная деятельность в саду (продолжительное копание, рыхление земли, другие работы, при которых увеличивается частота сердечных сокращений)</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Пешие прогулки в гору или походы с тяжелым рюкзаком.</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Как определить интенсивность наших упражнений? Как правило, человек, занимающийся аэробными упражнениями умеренной интенсивности может комфортно вести беседу во время занятий. Человек, занимающийся высокоинтенсивными упражнениями, не может сказать несколько слов, не сделав при этом паузы, чтобы отдышаться.</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Польза от растягивания мышц, их прогрева или охлаждения еще не достаточно изучена, но они часто используются в программах физических упражнений.</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1960373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Хотя физические упражнения приносят огромную пользу здоровью, иногда случаются травмы и другие неблагоприятные последствия. Наиболее распространены травмы опорно-двигательного аппарата (костей, суставов, мышц, связок, сухожилий). Также во время занятий иногда возможны перегрев и обезвоживание. Хорошей новостью является то, что научные данные убедительно доказывают - физическая активность в соответствующих пределах является безопасной почти для всех, и польза физической активности для здоровья значительно превышает  возможные риски. </a:t>
            </a:r>
            <a:endParaRPr lang="en-US" sz="1100" dirty="0" smtClean="0"/>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674536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Специалисты рекомендуют заниматься различными видами упражнений умеренной интенсивности, такими как быстрая ходьба, не менее двух с половиной часов в неделю. Именно занятия быстрой ходьбой, а не бегом наиболее предпочтительны.  Д-р Кеннет Купер (</a:t>
            </a:r>
            <a:r>
              <a:rPr lang="en-US" sz="1100" kern="1200" dirty="0" smtClean="0">
                <a:solidFill>
                  <a:schemeClr val="tx1"/>
                </a:solidFill>
                <a:latin typeface="+mn-lt"/>
                <a:ea typeface="+mn-ea"/>
                <a:cs typeface="+mn-cs"/>
              </a:rPr>
              <a:t>Cooper</a:t>
            </a:r>
            <a:r>
              <a:rPr lang="ru-RU" sz="1100" kern="1200" dirty="0" smtClean="0">
                <a:solidFill>
                  <a:schemeClr val="tx1"/>
                </a:solidFill>
                <a:latin typeface="+mn-lt"/>
                <a:ea typeface="+mn-ea"/>
                <a:cs typeface="+mn-cs"/>
              </a:rPr>
              <a:t>), основатель аэробики, рекомендует</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именно занятия быстрой ходьбой, а</a:t>
            </a:r>
            <a:r>
              <a:rPr lang="ru-RU" sz="1100" kern="1200" baseline="0" dirty="0" smtClean="0">
                <a:solidFill>
                  <a:schemeClr val="tx1"/>
                </a:solidFill>
                <a:latin typeface="+mn-lt"/>
                <a:ea typeface="+mn-ea"/>
                <a:cs typeface="+mn-cs"/>
              </a:rPr>
              <a:t> не </a:t>
            </a:r>
            <a:r>
              <a:rPr lang="ru-RU" sz="1100" kern="1200" dirty="0" smtClean="0">
                <a:solidFill>
                  <a:schemeClr val="tx1"/>
                </a:solidFill>
                <a:latin typeface="+mn-lt"/>
                <a:ea typeface="+mn-ea"/>
                <a:cs typeface="+mn-cs"/>
              </a:rPr>
              <a:t>бегом.</a:t>
            </a:r>
          </a:p>
          <a:p>
            <a:r>
              <a:rPr lang="ru-RU" sz="1100" kern="1200" dirty="0" smtClean="0">
                <a:solidFill>
                  <a:schemeClr val="tx1"/>
                </a:solidFill>
                <a:latin typeface="+mn-lt"/>
                <a:ea typeface="+mn-ea"/>
                <a:cs typeface="+mn-cs"/>
              </a:rPr>
              <a:t>   Ходьба нравится многим, потому что ею можно заниматься практически в любое время и в любом месте. Это приятное занятие, удобное, недорогое, и им можно наслаждаться как в одиночку, так и с друзьями. Для этого не требуется специального оборудования. Нужна только удобная обувь и одежда. При быстрой ходьбе риск травмы минимален, в то же самое время обеспечивается тренировка всех мышц и систем организма. К тому же стимулируется высвобождение </a:t>
            </a:r>
            <a:r>
              <a:rPr lang="ru-RU" sz="1100" kern="1200" dirty="0" err="1" smtClean="0">
                <a:solidFill>
                  <a:schemeClr val="tx1"/>
                </a:solidFill>
                <a:latin typeface="+mn-lt"/>
                <a:ea typeface="+mn-ea"/>
                <a:cs typeface="+mn-cs"/>
              </a:rPr>
              <a:t>эндорфинов</a:t>
            </a:r>
            <a:r>
              <a:rPr lang="ru-RU" sz="1100" kern="1200" dirty="0" smtClean="0">
                <a:solidFill>
                  <a:schemeClr val="tx1"/>
                </a:solidFill>
                <a:latin typeface="+mn-lt"/>
                <a:ea typeface="+mn-ea"/>
                <a:cs typeface="+mn-cs"/>
              </a:rPr>
              <a:t>, которые поднимают настроение и улучшают восприятие жизни.</a:t>
            </a:r>
            <a:r>
              <a:rPr lang="ru-RU" sz="1100" kern="1200" baseline="0" dirty="0" smtClean="0">
                <a:solidFill>
                  <a:schemeClr val="tx1"/>
                </a:solidFill>
                <a:latin typeface="+mn-lt"/>
                <a:ea typeface="+mn-ea"/>
                <a:cs typeface="+mn-cs"/>
              </a:rPr>
              <a:t> </a:t>
            </a:r>
          </a:p>
          <a:p>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Более 150 лет назад Елена Уайт сказала: «Ходьба повсеместно, где только возможно, является лучшим упражнением, так как при ходьбе все мышцы приведены в действие.» </a:t>
            </a:r>
            <a:endParaRPr lang="en-US" sz="1100" dirty="0" smtClean="0"/>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3189031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Во время занятий следует носить легкую одежду, которая обеспечивает максимальную свободу движения и подходит для климатических условий. Занимаясь  в  городе, используйте одежду яркого цвета, а еще лучше - со светоотражающими материалами для Вашей безопасности.</a:t>
            </a:r>
          </a:p>
          <a:p>
            <a:r>
              <a:rPr lang="ru-RU" sz="1100" kern="1200" dirty="0" smtClean="0">
                <a:solidFill>
                  <a:schemeClr val="tx1"/>
                </a:solidFill>
                <a:latin typeface="+mn-lt"/>
                <a:ea typeface="+mn-ea"/>
                <a:cs typeface="+mn-cs"/>
              </a:rPr>
              <a:t>   Во время упражнений вырабатывается тепло, так что лучше одеваться так, чтобы можно было что-то снять, когда начнется потоотделение. Если на улице очень холодно, наденьте маску на лицо или шарф, чтобы воздух нагревался перед поступлением в легкие. Шапка или повязка на голову (</a:t>
            </a:r>
            <a:r>
              <a:rPr lang="ru-RU" sz="1100" kern="1200" dirty="0" err="1" smtClean="0">
                <a:solidFill>
                  <a:schemeClr val="tx1"/>
                </a:solidFill>
                <a:latin typeface="+mn-lt"/>
                <a:ea typeface="+mn-ea"/>
                <a:cs typeface="+mn-cs"/>
              </a:rPr>
              <a:t>бандана</a:t>
            </a:r>
            <a:r>
              <a:rPr lang="ru-RU" sz="1100" kern="1200" dirty="0" smtClean="0">
                <a:solidFill>
                  <a:schemeClr val="tx1"/>
                </a:solidFill>
                <a:latin typeface="+mn-lt"/>
                <a:ea typeface="+mn-ea"/>
                <a:cs typeface="+mn-cs"/>
              </a:rPr>
              <a:t>) защитит уши, которые уязвимы к обморожению.</a:t>
            </a:r>
          </a:p>
          <a:p>
            <a:r>
              <a:rPr lang="ru-RU" sz="1100" kern="1200" dirty="0" smtClean="0">
                <a:solidFill>
                  <a:schemeClr val="tx1"/>
                </a:solidFill>
                <a:latin typeface="+mn-lt"/>
                <a:ea typeface="+mn-ea"/>
                <a:cs typeface="+mn-cs"/>
              </a:rPr>
              <a:t>   Очень важно носить защитные приспособления, такие как шлемы, щитки для запястий и наколенники во время занятий, которые сопряжены с риском получения травм, в том числе во время езды на велосипеде, катания на скейтборде и роликах. </a:t>
            </a:r>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837183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dirty="0" smtClean="0">
                <a:latin typeface="+mn-lt"/>
                <a:ea typeface="Calibri"/>
                <a:cs typeface="Times New Roman"/>
              </a:rPr>
              <a:t>   Ноги переносят вес всего тела, поэтому важно, чтобы обувь была удобной, хорошо сидела и обеспечивала нужную поддержку. Найдите спортивную обувь с абсорбирующей амортизацией, хорошим</a:t>
            </a:r>
            <a:r>
              <a:rPr lang="ru-RU" sz="1100" baseline="0" dirty="0" smtClean="0">
                <a:latin typeface="+mn-lt"/>
                <a:ea typeface="Calibri"/>
                <a:cs typeface="Times New Roman"/>
              </a:rPr>
              <a:t> поддерживающим</a:t>
            </a:r>
            <a:r>
              <a:rPr lang="ru-RU" sz="1100" dirty="0" smtClean="0">
                <a:latin typeface="+mn-lt"/>
                <a:ea typeface="Calibri"/>
                <a:cs typeface="Times New Roman"/>
              </a:rPr>
              <a:t> супинатором, прочным и удобным задником, гибкую и воздухопроницаемую, с хорошей шнуровкой, чтобы можно было отрегулировать плотность посадки обуви без чрезмерного стягивания стопы.</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334974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Как регулярные аэробные упражнения помогают нам улучшить здоровье, так и наша вера возрастает и укрепляется, если мы упражняемся в доверии Богу. </a:t>
            </a:r>
            <a:r>
              <a:rPr lang="ru-RU" sz="1100" kern="1200" dirty="0" smtClean="0">
                <a:solidFill>
                  <a:schemeClr val="tx1"/>
                </a:solidFill>
                <a:effectLst/>
                <a:latin typeface="+mn-lt"/>
                <a:ea typeface="+mn-ea"/>
                <a:cs typeface="+mn-cs"/>
              </a:rPr>
              <a:t>Мы</a:t>
            </a:r>
            <a:r>
              <a:rPr lang="ru-RU" sz="1100" kern="1200" baseline="0" dirty="0" smtClean="0">
                <a:solidFill>
                  <a:schemeClr val="tx1"/>
                </a:solidFill>
                <a:effectLst/>
                <a:latin typeface="+mn-lt"/>
                <a:ea typeface="+mn-ea"/>
                <a:cs typeface="+mn-cs"/>
              </a:rPr>
              <a:t> можем доверять Богу и Его любящим принципам здоровья, </a:t>
            </a:r>
            <a:r>
              <a:rPr lang="ru-RU" sz="1100" kern="1200" dirty="0" smtClean="0">
                <a:solidFill>
                  <a:schemeClr val="tx1"/>
                </a:solidFill>
                <a:latin typeface="+mn-lt"/>
                <a:ea typeface="+mn-ea"/>
                <a:cs typeface="+mn-cs"/>
              </a:rPr>
              <a:t>в соответствие с которыми</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Он советует нам привести свою жизнь, потому что как любящий Создатель, Он знает, что лучше для нашего физического и духовного здоровья.</a:t>
            </a:r>
            <a:endParaRPr lang="en-CA" sz="1100" kern="1200" dirty="0" smtClean="0">
              <a:solidFill>
                <a:schemeClr val="tx1"/>
              </a:solidFill>
              <a:latin typeface="+mn-lt"/>
              <a:ea typeface="+mn-ea"/>
              <a:cs typeface="+mn-cs"/>
            </a:endParaRPr>
          </a:p>
          <a:p>
            <a:r>
              <a:rPr lang="ru-RU" sz="1100" i="1" kern="1200" dirty="0" smtClean="0">
                <a:solidFill>
                  <a:schemeClr val="tx1"/>
                </a:solidFill>
                <a:latin typeface="+mn-lt"/>
                <a:ea typeface="+mn-ea"/>
                <a:cs typeface="+mn-cs"/>
              </a:rPr>
              <a:t>Он дает утомленному силу, и изнемогшему дарует крепость. Утомляются и юноши и ослабевают, и молодые люди падают, а надеющиеся на Господа обновятся в силе: поднимут крылья, как орлы, потекут - и не устанут, пойдут - и не утомятся.</a:t>
            </a:r>
            <a:r>
              <a:rPr lang="ru-RU" sz="1100" kern="1200" dirty="0" smtClean="0">
                <a:solidFill>
                  <a:schemeClr val="tx1"/>
                </a:solidFill>
                <a:latin typeface="+mn-lt"/>
                <a:ea typeface="+mn-ea"/>
                <a:cs typeface="+mn-cs"/>
              </a:rPr>
              <a:t>                                  (Ис.40:29-31).</a:t>
            </a:r>
            <a:endParaRPr lang="en-US" sz="1100" kern="1200" dirty="0" smtClean="0">
              <a:solidFill>
                <a:schemeClr val="tx1"/>
              </a:solidFill>
              <a:effectLst/>
              <a:latin typeface="+mn-lt"/>
              <a:ea typeface="+mn-ea"/>
              <a:cs typeface="+mn-cs"/>
            </a:endParaRPr>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2534123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17</a:t>
            </a:fld>
            <a:endParaRPr lang="ru-RU"/>
          </a:p>
        </p:txBody>
      </p:sp>
    </p:spTree>
    <p:extLst>
      <p:ext uri="{BB962C8B-B14F-4D97-AF65-F5344CB8AC3E}">
        <p14:creationId xmlns:p14="http://schemas.microsoft.com/office/powerpoint/2010/main" val="2599588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Какие преимущества дают регулярные физические упражнения?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 жить дольше, сохраняя при этом ясность мышления и снижать ​​риск </a:t>
            </a:r>
            <a:r>
              <a:rPr lang="ru-RU" sz="1100" kern="1200" dirty="0" err="1" smtClean="0">
                <a:solidFill>
                  <a:schemeClr val="tx1"/>
                </a:solidFill>
                <a:latin typeface="+mn-lt"/>
                <a:ea typeface="+mn-ea"/>
                <a:cs typeface="+mn-cs"/>
              </a:rPr>
              <a:t>сердечно-сосудистых</a:t>
            </a:r>
            <a:r>
              <a:rPr lang="ru-RU" sz="1100" kern="1200" dirty="0" smtClean="0">
                <a:solidFill>
                  <a:schemeClr val="tx1"/>
                </a:solidFill>
                <a:latin typeface="+mn-lt"/>
                <a:ea typeface="+mn-ea"/>
                <a:cs typeface="+mn-cs"/>
              </a:rPr>
              <a:t> заболеваний, а также рака и диабета?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Каким образом упражнения улучшают качество жизни, обеспечивают легкость движений и оптимальную массу тела, а также предотвращают депрессию?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Анализируя болезни, которым были подвержены члены моей семьи в прошлых поколениях, что я могу предпринять, чтобы избежать повторения нежелательных диагнозов в моей жизни?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a:t>
            </a:r>
            <a:r>
              <a:rPr lang="ru-RU" sz="1100" dirty="0" smtClean="0"/>
              <a:t>Послужит ли это</a:t>
            </a:r>
            <a:r>
              <a:rPr lang="ru-RU" sz="1100" baseline="0" dirty="0" smtClean="0"/>
              <a:t> </a:t>
            </a:r>
            <a:r>
              <a:rPr lang="ru-RU" sz="1100" kern="1200" dirty="0" smtClean="0">
                <a:solidFill>
                  <a:schemeClr val="tx1"/>
                </a:solidFill>
                <a:latin typeface="+mn-lt"/>
                <a:ea typeface="+mn-ea"/>
                <a:cs typeface="+mn-cs"/>
              </a:rPr>
              <a:t>мотивацией в пользу регулярных спортивных занятий?</a:t>
            </a:r>
            <a:endParaRPr lang="en-CA"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18</a:t>
            </a:fld>
            <a:endParaRPr lang="ru-RU"/>
          </a:p>
        </p:txBody>
      </p:sp>
    </p:spTree>
    <p:extLst>
      <p:ext uri="{BB962C8B-B14F-4D97-AF65-F5344CB8AC3E}">
        <p14:creationId xmlns:p14="http://schemas.microsoft.com/office/powerpoint/2010/main" val="632665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Сколько времени в неделю я сейчас</a:t>
            </a: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уделяю физическим упражнениям?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Какого уровня физических упражнений я достигаю?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Нужно ли мне посвящать упражнениям больше времени каждый день или же следует увеличить уровень их интенсивности?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white"/>
                </a:solidFill>
                <a:effectLst/>
                <a:uLnTx/>
                <a:uFillTx/>
                <a:ea typeface="+mn-ea"/>
                <a:cs typeface="+mn-cs"/>
              </a:rPr>
              <a:t>- Что ещё я могу делать одновременно с упражнениями, такими как ходьба, чтобы максимально эффективно использовать время?</a:t>
            </a:r>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smtClean="0"/>
              <a:t>- Может быть, можно </a:t>
            </a:r>
            <a:r>
              <a:rPr lang="ru-RU" sz="1100" kern="1200" dirty="0" smtClean="0">
                <a:solidFill>
                  <a:schemeClr val="tx1"/>
                </a:solidFill>
                <a:latin typeface="+mn-lt"/>
                <a:ea typeface="+mn-ea"/>
                <a:cs typeface="+mn-cs"/>
              </a:rPr>
              <a:t>использовать время тренировок для личностного и духовного развития?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Возможно, Вам понравится слушать аудио-версию Библии или другой духовной литературы?</a:t>
            </a:r>
            <a:r>
              <a:rPr lang="ru-RU" sz="1100"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100" kern="1200" baseline="0" dirty="0" smtClean="0">
                <a:solidFill>
                  <a:schemeClr val="tx1"/>
                </a:solidFill>
                <a:latin typeface="+mn-lt"/>
                <a:ea typeface="+mn-ea"/>
                <a:cs typeface="+mn-cs"/>
              </a:rPr>
              <a:t>- </a:t>
            </a:r>
            <a:r>
              <a:rPr lang="ru-RU" sz="1100" kern="1200" dirty="0" smtClean="0">
                <a:solidFill>
                  <a:schemeClr val="tx1"/>
                </a:solidFill>
                <a:latin typeface="+mn-lt"/>
                <a:ea typeface="+mn-ea"/>
                <a:cs typeface="+mn-cs"/>
              </a:rPr>
              <a:t>Возможно, будут приятны и полезны совместные занятия физическими</a:t>
            </a:r>
            <a:r>
              <a:rPr lang="ru-RU" sz="1100" kern="1200" baseline="0" dirty="0" smtClean="0">
                <a:solidFill>
                  <a:schemeClr val="tx1"/>
                </a:solidFill>
                <a:latin typeface="+mn-lt"/>
                <a:ea typeface="+mn-ea"/>
                <a:cs typeface="+mn-cs"/>
              </a:rPr>
              <a:t> упражнениями</a:t>
            </a:r>
            <a:r>
              <a:rPr lang="ru-RU" sz="1100" kern="1200" dirty="0" smtClean="0">
                <a:solidFill>
                  <a:schemeClr val="tx1"/>
                </a:solidFill>
                <a:latin typeface="+mn-lt"/>
                <a:ea typeface="+mn-ea"/>
                <a:cs typeface="+mn-cs"/>
              </a:rPr>
              <a:t> с друзьями? </a:t>
            </a:r>
            <a:endParaRPr lang="en-US" sz="1100" dirty="0" smtClean="0"/>
          </a:p>
          <a:p>
            <a:r>
              <a:rPr lang="ru-RU" sz="1100" kern="1200" dirty="0" smtClean="0">
                <a:solidFill>
                  <a:schemeClr val="tx1"/>
                </a:solidFill>
                <a:latin typeface="+mn-lt"/>
                <a:ea typeface="+mn-ea"/>
                <a:cs typeface="+mn-cs"/>
              </a:rPr>
              <a:t>Можно также пообщаться по телефону, выполняя аэробные упражнения умеренной интенсивности. </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19</a:t>
            </a:fld>
            <a:endParaRPr lang="ru-RU"/>
          </a:p>
        </p:txBody>
      </p:sp>
    </p:spTree>
    <p:extLst>
      <p:ext uri="{BB962C8B-B14F-4D97-AF65-F5344CB8AC3E}">
        <p14:creationId xmlns:p14="http://schemas.microsoft.com/office/powerpoint/2010/main" val="248482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a:t>
            </a:fld>
            <a:endParaRPr lang="ru-RU"/>
          </a:p>
        </p:txBody>
      </p:sp>
    </p:spTree>
    <p:extLst>
      <p:ext uri="{BB962C8B-B14F-4D97-AF65-F5344CB8AC3E}">
        <p14:creationId xmlns:p14="http://schemas.microsoft.com/office/powerpoint/2010/main" val="3301501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 повысить мотивацию для регулярных занятий спортом?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Какие виды упражнений помогают улучшить гибкость, укрепить </a:t>
            </a:r>
            <a:r>
              <a:rPr lang="ru-RU" sz="1100" kern="1200" dirty="0" err="1" smtClean="0">
                <a:solidFill>
                  <a:schemeClr val="tx1"/>
                </a:solidFill>
                <a:latin typeface="+mn-lt"/>
                <a:ea typeface="+mn-ea"/>
                <a:cs typeface="+mn-cs"/>
              </a:rPr>
              <a:t>сердечно-сосудистую</a:t>
            </a:r>
            <a:r>
              <a:rPr lang="ru-RU" sz="1100" kern="1200" dirty="0" smtClean="0">
                <a:solidFill>
                  <a:schemeClr val="tx1"/>
                </a:solidFill>
                <a:latin typeface="+mn-lt"/>
                <a:ea typeface="+mn-ea"/>
                <a:cs typeface="+mn-cs"/>
              </a:rPr>
              <a:t> систему, улучшить здоровье костей?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Какой из этих трех типов упражнений (на гибкость, аэробные, упражнения с отягощением) можно было бы начать прямо сегодня?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a:t>
            </a:r>
            <a:r>
              <a:rPr lang="ru-RU" sz="1100" dirty="0" smtClean="0"/>
              <a:t>Когда я</a:t>
            </a:r>
            <a:r>
              <a:rPr lang="ru-RU" sz="1100" baseline="0" dirty="0" smtClean="0"/>
              <a:t> </a:t>
            </a:r>
            <a:r>
              <a:rPr lang="ru-RU" sz="1100" dirty="0" smtClean="0"/>
              <a:t>добавлю следующий тип упражнений?</a:t>
            </a: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20</a:t>
            </a:fld>
            <a:endParaRPr lang="ru-RU"/>
          </a:p>
        </p:txBody>
      </p:sp>
    </p:spTree>
    <p:extLst>
      <p:ext uri="{BB962C8B-B14F-4D97-AF65-F5344CB8AC3E}">
        <p14:creationId xmlns:p14="http://schemas.microsoft.com/office/powerpoint/2010/main" val="2005714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У детей соседей Маргариты есть проблемы с весом, и Маргарита обеспокоена тем, что им грозит риск диабета.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Она хочет сделать им подарок на Рождество.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Что она могла бы подарить им, чтобы упражнения стали для них увлекательным занятием? </a:t>
            </a:r>
            <a:endParaRPr lang="en-CA"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21</a:t>
            </a:fld>
            <a:endParaRPr lang="ru-RU"/>
          </a:p>
        </p:txBody>
      </p:sp>
    </p:spTree>
    <p:extLst>
      <p:ext uri="{BB962C8B-B14F-4D97-AF65-F5344CB8AC3E}">
        <p14:creationId xmlns:p14="http://schemas.microsoft.com/office/powerpoint/2010/main" val="2205539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aseline="0" dirty="0" smtClean="0"/>
              <a:t>М</a:t>
            </a:r>
            <a:r>
              <a:rPr lang="ru-RU" sz="1100" kern="1200" dirty="0" smtClean="0">
                <a:solidFill>
                  <a:schemeClr val="tx1"/>
                </a:solidFill>
                <a:latin typeface="+mn-lt"/>
                <a:ea typeface="+mn-ea"/>
                <a:cs typeface="+mn-cs"/>
              </a:rPr>
              <a:t>оему супругу или кому-либо из близких тоже нужно заниматься физическими упражнениями.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Что, если организовать время для совместных занятий ходьбой?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Эта идея станет еще более привлекательной, если мы подумаем о том, что тем самым не только укрепим здоровье, но и наши взаимоотношения, проводя больше времени вместе. </a:t>
            </a:r>
            <a:endParaRPr lang="ru-RU"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22</a:t>
            </a:fld>
            <a:endParaRPr lang="ru-RU"/>
          </a:p>
        </p:txBody>
      </p:sp>
    </p:spTree>
    <p:extLst>
      <p:ext uri="{BB962C8B-B14F-4D97-AF65-F5344CB8AC3E}">
        <p14:creationId xmlns:p14="http://schemas.microsoft.com/office/powerpoint/2010/main" val="224083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Какая одежда и обувь лучше всего подходит для тренировок?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Что обеспечит безопасность в оживленном городе, ночью или в зимнее время?</a:t>
            </a:r>
            <a:endParaRPr lang="en-CA"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23</a:t>
            </a:fld>
            <a:endParaRPr lang="ru-RU"/>
          </a:p>
        </p:txBody>
      </p:sp>
    </p:spTree>
    <p:extLst>
      <p:ext uri="{BB962C8B-B14F-4D97-AF65-F5344CB8AC3E}">
        <p14:creationId xmlns:p14="http://schemas.microsoft.com/office/powerpoint/2010/main" val="3656281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Иногда бывает трудно заставить себя заниматься физическими упражнениями ежедневно. </a:t>
            </a:r>
          </a:p>
          <a:p>
            <a:pPr marL="0" marR="0" indent="0" algn="l" defTabSz="914400" rtl="0" eaLnBrk="1" fontAlgn="auto" latinLnBrk="0" hangingPunct="1">
              <a:lnSpc>
                <a:spcPct val="100000"/>
              </a:lnSpc>
              <a:spcBef>
                <a:spcPts val="0"/>
              </a:spcBef>
              <a:spcAft>
                <a:spcPts val="0"/>
              </a:spcAft>
              <a:buClrTx/>
              <a:buSzTx/>
              <a:buFontTx/>
              <a:buChar char="-"/>
              <a:tabLst/>
              <a:defRPr/>
            </a:pPr>
            <a:r>
              <a:rPr lang="ru-RU" sz="1100" kern="1200" dirty="0" smtClean="0">
                <a:solidFill>
                  <a:schemeClr val="tx1"/>
                </a:solidFill>
                <a:latin typeface="+mn-lt"/>
                <a:ea typeface="+mn-ea"/>
                <a:cs typeface="+mn-cs"/>
              </a:rPr>
              <a:t> Как получить духовную силу, чтобы это стало приоритетом в нашей жизни?</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Джоуи</a:t>
            </a:r>
            <a:r>
              <a:rPr lang="ru-RU" sz="1100" b="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Адамс однажды сказал:</a:t>
            </a:r>
          </a:p>
          <a:p>
            <a:pPr marL="0" marR="0" indent="0" algn="l" defTabSz="914400" rtl="0" eaLnBrk="1" fontAlgn="auto" latinLnBrk="0" hangingPunct="1">
              <a:lnSpc>
                <a:spcPct val="100000"/>
              </a:lnSpc>
              <a:spcBef>
                <a:spcPts val="0"/>
              </a:spcBef>
              <a:spcAft>
                <a:spcPts val="0"/>
              </a:spcAft>
              <a:buClrTx/>
              <a:buSzTx/>
              <a:buFontTx/>
              <a:buChar char="-"/>
              <a:tabLst/>
              <a:defRPr/>
            </a:pPr>
            <a:endParaRPr lang="en-CA" sz="11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24</a:t>
            </a:fld>
            <a:endParaRPr lang="ru-RU"/>
          </a:p>
        </p:txBody>
      </p:sp>
    </p:spTree>
    <p:extLst>
      <p:ext uri="{BB962C8B-B14F-4D97-AF65-F5344CB8AC3E}">
        <p14:creationId xmlns:p14="http://schemas.microsoft.com/office/powerpoint/2010/main" val="2283250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050" b="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Если бы телевизор и холодильник стояли поближе друг к другу, многие из нас вообще бы не знали, что такое физические упражнения.</a:t>
            </a:r>
            <a:endParaRPr lang="ru-RU" sz="800" b="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a:p>
            <a:r>
              <a:rPr lang="ru-RU" sz="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Занимайтесь спортом!</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25</a:t>
            </a:fld>
            <a:endParaRPr lang="ru-RU"/>
          </a:p>
        </p:txBody>
      </p:sp>
    </p:spTree>
    <p:extLst>
      <p:ext uri="{BB962C8B-B14F-4D97-AF65-F5344CB8AC3E}">
        <p14:creationId xmlns:p14="http://schemas.microsoft.com/office/powerpoint/2010/main" val="2695400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В возрасте 91 года Грейс все еще вела активный образ жизни: играла в теннис, поднимала тяжести и занималась ходьбой. Однако пятьдесят один год назад, когда ей было 40 лет, ее состояние было плачевным. В результате несчастного случая во время катания на лыжах Грейс получила травму позвоночника, и с годами боли в спине у нее усилились. Врач сказал ей, что ничего нельзя сделать, чтобы помочь ей, потому что она уже «довольно пожилая». Позднее Грейс был поставлен еще один диагноз — эмфизема легких, ей стало трудно дышать. Она легко уставала и однажды со страхом осознала, что уже никогда не сможет даже просто подняться по лестнице. Врачи не давали ей никакой надежды на улучшение.</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Однако у Грейс было сильное желание выздороветь, и она решила попробовать программу физических упражнений, которую предлагали в местном медицинском центре.  На протяжении шести недель она занималась физическими упражнениями три раза в неделю по два-три часа в день. Она поднимала гантели, занималась ходьбой на беговой дорожке, упражнялась на велотренажере и делала дыхательные упражнения. Она испытывала боль, дискомфорт, ей хотелось лечь и умереть, но она не бросала. В конце концов ее дыхание нормализовалось и боли в спине исчезли. Она могла проходить значительное для нее расстояние и при этом у нее еще оставалась энергия! Врач сказал ей, что никогда не видел подобного прогресса у людей ее возраста. Такого улучшения здоровья Грейс добилась только за счет физических упражнений.</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2533549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t>   Упражнение является одной из форм физической активности, которая является</a:t>
            </a:r>
            <a:r>
              <a:rPr lang="ru-RU" sz="1100" baseline="0" dirty="0" smtClean="0"/>
              <a:t> зап</a:t>
            </a:r>
            <a:r>
              <a:rPr lang="ru-RU" sz="1100" dirty="0" smtClean="0"/>
              <a:t>ланированной, структурированной, повторяющейся и осуществляется с целью улучшения здоровья и физической формы. </a:t>
            </a:r>
            <a:r>
              <a:rPr lang="ru-RU" sz="1100" kern="1200" dirty="0" smtClean="0">
                <a:solidFill>
                  <a:schemeClr val="tx1"/>
                </a:solidFill>
                <a:latin typeface="+mn-lt"/>
                <a:ea typeface="+mn-ea"/>
                <a:cs typeface="+mn-cs"/>
              </a:rPr>
              <a:t>Хотя любые упражнения представляют собой физическую активность, далеко не вся физическая активность представляет собой упражнения.</a:t>
            </a:r>
            <a:endParaRPr lang="en-CA" sz="1100" kern="1200" dirty="0" smtClean="0">
              <a:solidFill>
                <a:schemeClr val="tx1"/>
              </a:solidFill>
              <a:latin typeface="+mn-lt"/>
              <a:ea typeface="+mn-ea"/>
              <a:cs typeface="+mn-cs"/>
            </a:endParaRPr>
          </a:p>
          <a:p>
            <a:r>
              <a:rPr lang="ru-RU" sz="1100" dirty="0" smtClean="0"/>
              <a:t>   Регулярные физические упражнения не только профилактическая мера, они способствуют поддержанию здоровья в хорошей форме. Исследования ясно показывают, что участие в регулярной физической деятельности дает множество преимуществ для здоровья. </a:t>
            </a:r>
            <a:endParaRPr lang="en-CA" sz="1100" dirty="0" smtClean="0"/>
          </a:p>
          <a:p>
            <a:r>
              <a:rPr lang="ru-RU" sz="1100" dirty="0" smtClean="0"/>
              <a:t>   Исследования показывают, что люди, которые физически активны в течение примерно семи часов в неделю, имеют риск преждевременной смерти на 40 процентов ниже, чем те, которые посвящают физическим нагрузкам менее 30 минут в неделю. Риск преждевременной смерти еще</a:t>
            </a:r>
            <a:r>
              <a:rPr lang="ru-RU" sz="1100" baseline="0" dirty="0" smtClean="0"/>
              <a:t> ниже в том случае</a:t>
            </a:r>
            <a:r>
              <a:rPr lang="ru-RU" sz="1100" dirty="0" smtClean="0"/>
              <a:t>, когда люди уделяют аэробной физической активности с </a:t>
            </a:r>
            <a:r>
              <a:rPr lang="ru-RU" sz="1100" dirty="0" err="1" smtClean="0"/>
              <a:t>умеренной-высокой</a:t>
            </a:r>
            <a:r>
              <a:rPr lang="ru-RU" sz="1100" dirty="0" smtClean="0"/>
              <a:t> интенсивностью по крайней мере два с половиной часа в неделю.</a:t>
            </a:r>
            <a:endParaRPr lang="en-US" sz="1100" dirty="0" smtClean="0"/>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264293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dirty="0" smtClean="0"/>
              <a:t>   Болезни сердца и инсульт – это две ведущих причины смертности во всем мире. Исследования показывают, что значительное снижение риска </a:t>
            </a:r>
            <a:r>
              <a:rPr lang="ru-RU" sz="1100" dirty="0" err="1" smtClean="0"/>
              <a:t>сердечно-сосудистых</a:t>
            </a:r>
            <a:r>
              <a:rPr lang="ru-RU" sz="1100" dirty="0" smtClean="0"/>
              <a:t> заболеваний происходит при уровне активности, равном двум с половиной часам в неделю физической активности умеренной интенсивности. Существуют весомые доказательства, что увеличение физической активности до одного часа в день приводит к дополнительному сокращению риска </a:t>
            </a:r>
            <a:r>
              <a:rPr lang="ru-RU" sz="1100" dirty="0" err="1" smtClean="0"/>
              <a:t>сердечно-сосудистых</a:t>
            </a:r>
            <a:r>
              <a:rPr lang="ru-RU" sz="1100" dirty="0" smtClean="0"/>
              <a:t> заболеваний</a:t>
            </a:r>
            <a:r>
              <a:rPr lang="en-US" sz="1100" kern="1200" dirty="0" smtClean="0">
                <a:solidFill>
                  <a:schemeClr val="tx1"/>
                </a:solidFill>
                <a:effectLst/>
                <a:latin typeface="+mn-lt"/>
                <a:ea typeface="+mn-ea"/>
                <a:cs typeface="+mn-cs"/>
              </a:rPr>
              <a:t>. </a:t>
            </a:r>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1223422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Снижение плотности костной ткани в процессе старения может быть замедлено при помощи регулярных физических нагрузок, начиная с полутора часов в неделю и увеличивая их до пяти часов в неделю. Научные исследования физической активности с целью предотвращения перелома костей тазобедренного сустава показали, что 2—5 часов упражнений в неделю (хотя бы умеренной интенсивности) значительно снижают этот риск.</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128512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   Метаболический синдром — это такое состояние, при котором у человека  сочетаются  гипертензия (повышенное артериальное давление), увеличение окружности талии (абдоминальное ожирение), неблагоприятный липидный профиль крови (низкий уровень холестерина </a:t>
            </a:r>
            <a:r>
              <a:rPr lang="ru-RU" sz="1100" kern="1200" dirty="0" err="1" smtClean="0">
                <a:solidFill>
                  <a:schemeClr val="tx1"/>
                </a:solidFill>
                <a:latin typeface="+mn-lt"/>
                <a:ea typeface="+mn-ea"/>
                <a:cs typeface="+mn-cs"/>
              </a:rPr>
              <a:t>липопротеинов</a:t>
            </a:r>
            <a:r>
              <a:rPr lang="ru-RU" sz="1100" kern="1200" dirty="0" smtClean="0">
                <a:solidFill>
                  <a:schemeClr val="tx1"/>
                </a:solidFill>
                <a:latin typeface="+mn-lt"/>
                <a:ea typeface="+mn-ea"/>
                <a:cs typeface="+mn-cs"/>
              </a:rPr>
              <a:t> высокой плотности [ЛВП], повышенное содержание </a:t>
            </a:r>
            <a:r>
              <a:rPr lang="ru-RU" sz="1100" kern="1200" dirty="0" err="1" smtClean="0">
                <a:solidFill>
                  <a:schemeClr val="tx1"/>
                </a:solidFill>
                <a:latin typeface="+mn-lt"/>
                <a:ea typeface="+mn-ea"/>
                <a:cs typeface="+mn-cs"/>
              </a:rPr>
              <a:t>триглицеридов</a:t>
            </a:r>
            <a:r>
              <a:rPr lang="ru-RU" sz="1100" kern="1200" dirty="0" smtClean="0">
                <a:solidFill>
                  <a:schemeClr val="tx1"/>
                </a:solidFill>
                <a:latin typeface="+mn-lt"/>
                <a:ea typeface="+mn-ea"/>
                <a:cs typeface="+mn-cs"/>
              </a:rPr>
              <a:t>) и нарушение толерантности к глюкозе. Исследования показали, что люди с метаболическим синдромом благоприятно отзываются на регулярные физические нагрузки, ограничительную диету и соответствующее медикаментозное лечение.  Другие исследования показывают, что те, кто регулярно занимаются не менее двух-двух с половиной часов в неделю аэробными упражнениями умеренной интенсивности, имеют более низкий риск развития диабета 2-го типа по сравнению с людьми, которые физически</a:t>
            </a:r>
            <a:r>
              <a:rPr lang="ru-RU" sz="1100" kern="1200" baseline="0" dirty="0" smtClean="0">
                <a:solidFill>
                  <a:schemeClr val="tx1"/>
                </a:solidFill>
                <a:latin typeface="+mn-lt"/>
                <a:ea typeface="+mn-ea"/>
                <a:cs typeface="+mn-cs"/>
              </a:rPr>
              <a:t> неактивны</a:t>
            </a:r>
            <a:r>
              <a:rPr lang="ru-RU" sz="1100" kern="1200" dirty="0" smtClean="0">
                <a:solidFill>
                  <a:schemeClr val="tx1"/>
                </a:solidFill>
                <a:latin typeface="+mn-lt"/>
                <a:ea typeface="+mn-ea"/>
                <a:cs typeface="+mn-cs"/>
              </a:rPr>
              <a:t>.</a:t>
            </a:r>
            <a:r>
              <a:rPr lang="en-CA" sz="1100" dirty="0" smtClean="0"/>
              <a:t/>
            </a:r>
            <a:br>
              <a:rPr lang="en-CA" sz="1100" dirty="0" smtClean="0"/>
            </a:br>
            <a:endParaRPr lang="en-CA" sz="1100" dirty="0" smtClean="0"/>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369004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   Избыточный вес и ожирение образуются, когда число калорий, полученных из продуктов питания и напитков, превышает число используемых организмом калорий. Исследования показывают, что стабильность веса можно достичь в течение года, занимаясь ходьбой  от двух с половиной до пяти часов в неделю со скоростью около шести километров в час. Такая физическая нагрузка является необходимым условием для того, чтобы человек смог сбросить лишний вес, а затем поддерживать здоровый вес тела.</a:t>
            </a:r>
            <a:endParaRPr lang="en-CA" sz="1100" kern="1200" dirty="0" smtClean="0">
              <a:solidFill>
                <a:schemeClr val="tx1"/>
              </a:solidFill>
              <a:latin typeface="+mn-lt"/>
              <a:ea typeface="+mn-ea"/>
              <a:cs typeface="+mn-cs"/>
            </a:endParaRPr>
          </a:p>
          <a:p>
            <a:r>
              <a:rPr lang="ru-RU" sz="1100" kern="1200" dirty="0" smtClean="0">
                <a:solidFill>
                  <a:schemeClr val="tx1"/>
                </a:solidFill>
                <a:latin typeface="+mn-lt"/>
                <a:ea typeface="+mn-ea"/>
                <a:cs typeface="+mn-cs"/>
              </a:rPr>
              <a:t>   Польза для здоровья от физической активности намного превышает риск побочных эффектов практически для всех людей. При наличии  хронических заболеваний, ограничивающих возможности, следует проконсультироваться со своим врачом относительно подходящих видов и объемов физических нагрузок. Тип физических занятий, выбранный вами, должен быть по силам и при этом безопасен. Иными словами, если вы хотите отложить свои похороны, регулярно занимайтесь физическими упражнениями!</a:t>
            </a:r>
            <a:endParaRPr lang="en-CA" sz="11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1941929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latin typeface="+mn-lt"/>
                <a:ea typeface="+mn-ea"/>
                <a:cs typeface="+mn-cs"/>
              </a:rPr>
              <a:t>Физические упражнения, как правило, сгруппированы по трем типам и по-разному влияют на организм:</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a:t>
            </a:r>
            <a:r>
              <a:rPr lang="ru-RU" sz="1100" b="1"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   Упражнения на гибкость, такие как растягивание мышц, улучшают диапазон движения мышц и суставов. </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Аэробные упражнения, такие как езда на велосипеде, плавание, ходьба, прыжки со скакалкой, гребля, бег, длинные пешеходные походы или занятия теннисом направлены на повышение выносливости </a:t>
            </a:r>
            <a:r>
              <a:rPr lang="ru-RU" sz="1100" kern="1200" dirty="0" err="1" smtClean="0">
                <a:solidFill>
                  <a:schemeClr val="tx1"/>
                </a:solidFill>
                <a:latin typeface="+mn-lt"/>
                <a:ea typeface="+mn-ea"/>
                <a:cs typeface="+mn-cs"/>
              </a:rPr>
              <a:t>сердечно-сосудистой</a:t>
            </a:r>
            <a:r>
              <a:rPr lang="ru-RU" sz="1100" kern="1200" dirty="0" smtClean="0">
                <a:solidFill>
                  <a:schemeClr val="tx1"/>
                </a:solidFill>
                <a:latin typeface="+mn-lt"/>
                <a:ea typeface="+mn-ea"/>
                <a:cs typeface="+mn-cs"/>
              </a:rPr>
              <a:t> системы. Аэробные упражнения с гантелями, ходьба, подъем в гору и бег трусцой увеличивают плотность костной ткани.</a:t>
            </a:r>
            <a:br>
              <a:rPr lang="ru-RU" sz="1100" kern="1200" dirty="0" smtClean="0">
                <a:solidFill>
                  <a:schemeClr val="tx1"/>
                </a:solidFill>
                <a:latin typeface="+mn-lt"/>
                <a:ea typeface="+mn-ea"/>
                <a:cs typeface="+mn-cs"/>
              </a:rPr>
            </a:br>
            <a:r>
              <a:rPr lang="ru-RU" sz="1100" kern="1200" dirty="0" smtClean="0">
                <a:solidFill>
                  <a:schemeClr val="tx1"/>
                </a:solidFill>
                <a:latin typeface="+mn-lt"/>
                <a:ea typeface="+mn-ea"/>
                <a:cs typeface="+mn-cs"/>
              </a:rPr>
              <a:t>-    Упражнения с отягощением, такие как силовые тренировки, увеличивают мышечную силу, а также снижают и даже предотвращают риск потери костной массы, во время менопаузы.</a:t>
            </a:r>
            <a:endParaRPr lang="en-US" sz="1100" dirty="0" smtClean="0"/>
          </a:p>
          <a:p>
            <a:endParaRPr lang="en-US" sz="1100" dirty="0" smtClean="0"/>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163894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18.10.16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18.10.16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18.10.16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18.10.16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18.10.16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18.10.16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1.JPG"/>
          <p:cNvPicPr>
            <a:picLocks noChangeAspect="1"/>
          </p:cNvPicPr>
          <p:nvPr/>
        </p:nvPicPr>
        <p:blipFill>
          <a:blip r:embed="rId3"/>
          <a:stretch>
            <a:fillRect/>
          </a:stretch>
        </p:blipFill>
        <p:spPr>
          <a:xfrm>
            <a:off x="0" y="0"/>
            <a:ext cx="9144000" cy="6858000"/>
          </a:xfrm>
          <a:prstGeom prst="rect">
            <a:avLst/>
          </a:prstGeom>
        </p:spPr>
      </p:pic>
      <p:sp>
        <p:nvSpPr>
          <p:cNvPr id="5" name="Прямоугольник 4"/>
          <p:cNvSpPr/>
          <p:nvPr/>
        </p:nvSpPr>
        <p:spPr>
          <a:xfrm>
            <a:off x="3774758" y="7620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endPar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32804602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10.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286000" y="457200"/>
            <a:ext cx="6096000" cy="292387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Четыре уровня физической активности:</a:t>
            </a:r>
          </a:p>
          <a:p>
            <a:r>
              <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1 Неактивный уровень</a:t>
            </a:r>
          </a:p>
          <a:p>
            <a:r>
              <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2 Низкий уровень</a:t>
            </a:r>
          </a:p>
          <a:p>
            <a:r>
              <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3 Средний уровень</a:t>
            </a:r>
          </a:p>
          <a:p>
            <a:r>
              <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4 Высокий уровень</a:t>
            </a:r>
            <a:endParaRPr lang="ru-RU" sz="28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7818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Рекомендации по физическим упражнениям </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Безопасность во время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физических упражнений</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3.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Лучшее физическое упражнение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Подходящая одежда </a:t>
            </a:r>
            <a:b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для занятий</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Подходящая спортивная обувь</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Упражнение веры</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25729796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JPG"/>
          <p:cNvPicPr>
            <a:picLocks noChangeAspect="1"/>
          </p:cNvPicPr>
          <p:nvPr/>
        </p:nvPicPr>
        <p:blipFill>
          <a:blip r:embed="rId3"/>
          <a:stretch>
            <a:fillRect/>
          </a:stretch>
        </p:blipFill>
        <p:spPr>
          <a:xfrm>
            <a:off x="0" y="0"/>
            <a:ext cx="9144000" cy="6858000"/>
          </a:xfrm>
          <a:prstGeom prst="rect">
            <a:avLst/>
          </a:prstGeom>
        </p:spPr>
      </p:pic>
      <p:sp>
        <p:nvSpPr>
          <p:cNvPr id="11" name="Прямоугольник 10"/>
          <p:cNvSpPr/>
          <p:nvPr/>
        </p:nvSpPr>
        <p:spPr>
          <a:xfrm>
            <a:off x="1600200" y="4191000"/>
            <a:ext cx="5943600" cy="219547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nSpc>
                <a:spcPts val="8000"/>
              </a:lnSpc>
            </a:pPr>
            <a:r>
              <a:rPr lang="ru-RU" sz="13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Ф</a:t>
            </a:r>
            <a:r>
              <a:rPr lang="ru-RU" sz="80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изические упражнения</a:t>
            </a:r>
            <a:endParaRPr lang="ru-RU" sz="54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extLst>
      <p:ext uri="{BB962C8B-B14F-4D97-AF65-F5344CB8AC3E}">
        <p14:creationId xmlns:p14="http://schemas.microsoft.com/office/powerpoint/2010/main" val="79372782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Слайд2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438400" y="381000"/>
            <a:ext cx="6477000" cy="3231654"/>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Если бы телевизор </a:t>
            </a:r>
            <a:r>
              <a:rPr lang="en-US"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r>
            <a:br>
              <a:rPr lang="en-US"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и холодильник стояли поближе друг к другу, многие из нас вообще бы не знали, что такое физические упражнения.</a:t>
            </a:r>
            <a:endPar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a:p>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a:t>
            </a:r>
            <a:r>
              <a:rPr lang="ru-RU" sz="24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Джоуи</a:t>
            </a:r>
            <a:r>
              <a:rPr lang="ru-RU" sz="24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Адамс</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4.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Польза от физических упражнений</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Сердечно-сосудистые</a:t>
            </a:r>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заболевания</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6.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Опорно-двигательный аппарат</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Обмен веществ</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Энергетический баланс</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extLst>
      <p:ext uri="{BB962C8B-B14F-4D97-AF65-F5344CB8AC3E}">
        <p14:creationId xmlns:p14="http://schemas.microsoft.com/office/powerpoint/2010/main" val="231923344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Слайд9.JPG"/>
          <p:cNvPicPr>
            <a:picLocks noChangeAspect="1"/>
          </p:cNvPicPr>
          <p:nvPr/>
        </p:nvPicPr>
        <p:blipFill>
          <a:blip r:embed="rId3"/>
          <a:stretch>
            <a:fillRect/>
          </a:stretch>
        </p:blipFill>
        <p:spPr>
          <a:xfrm>
            <a:off x="0" y="0"/>
            <a:ext cx="9144000" cy="6858000"/>
          </a:xfrm>
          <a:prstGeom prst="rect">
            <a:avLst/>
          </a:prstGeom>
        </p:spPr>
      </p:pic>
      <p:sp>
        <p:nvSpPr>
          <p:cNvPr id="15" name="Прямоугольник 14"/>
          <p:cNvSpPr/>
          <p:nvPr/>
        </p:nvSpPr>
        <p:spPr>
          <a:xfrm>
            <a:off x="2362200" y="3810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Три типа физических упражнений:</a:t>
            </a:r>
          </a:p>
        </p:txBody>
      </p:sp>
      <p:sp>
        <p:nvSpPr>
          <p:cNvPr id="16" name="Прямоугольник 15"/>
          <p:cNvSpPr/>
          <p:nvPr/>
        </p:nvSpPr>
        <p:spPr>
          <a:xfrm>
            <a:off x="1143000" y="2682657"/>
            <a:ext cx="6096000" cy="310854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528638" indent="-528638"/>
            <a:r>
              <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На гибкость</a:t>
            </a:r>
          </a:p>
          <a:p>
            <a:pPr marL="528638" indent="-528638"/>
            <a:endPar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a:p>
            <a:pPr marL="528638" indent="-528638"/>
            <a:endPar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a:p>
            <a:pPr marL="528638" indent="-528638"/>
            <a:r>
              <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Аэробные упражнения</a:t>
            </a:r>
          </a:p>
          <a:p>
            <a:pPr marL="528638" indent="-528638"/>
            <a:endPar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a:p>
            <a:pPr marL="528638" indent="-528638"/>
            <a:endPar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a:p>
            <a:pPr marL="528638" indent="-528638"/>
            <a:r>
              <a:rPr lang="ru-RU" sz="2800" b="1"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С отягощением</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1965</Words>
  <Application>Microsoft Macintosh PowerPoint</Application>
  <PresentationFormat>Экран (4:3)</PresentationFormat>
  <Paragraphs>114</Paragraphs>
  <Slides>25</Slides>
  <Notes>25</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25</vt:i4>
      </vt:variant>
    </vt:vector>
  </HeadingPairs>
  <TitlesOfParts>
    <vt:vector size="29" baseType="lpstr">
      <vt:lpstr>Calibri</vt:lpstr>
      <vt:lpstr>Cricket</vt:lpstr>
      <vt:lpstr>Adventure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Надежда Иванова</cp:lastModifiedBy>
  <cp:revision>177</cp:revision>
  <dcterms:created xsi:type="dcterms:W3CDTF">2015-01-31T17:45:20Z</dcterms:created>
  <dcterms:modified xsi:type="dcterms:W3CDTF">2016-10-18T08:58:24Z</dcterms:modified>
</cp:coreProperties>
</file>