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155" autoAdjust="0"/>
    <p:restoredTop sz="47802" autoAdjust="0"/>
  </p:normalViewPr>
  <p:slideViewPr>
    <p:cSldViewPr snapToGrid="0">
      <p:cViewPr varScale="1">
        <p:scale>
          <a:sx n="35" d="100"/>
          <a:sy n="35" d="100"/>
        </p:scale>
        <p:origin x="48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6B16D5-E60C-4DCD-85FA-E72E25C52DFB}" type="datetimeFigureOut">
              <a:rPr lang="ru-RU" smtClean="0"/>
              <a:t>24.05.2016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D81BDE-54BF-4D3E-BA73-906AAFFA41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13056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Добрый вечер, дорогие друзья! Мир вам!  Мы приветствуем вас на программе Здоровая жизнь – подарок Всевышнего!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D81BDE-54BF-4D3E-BA73-906AAFFA41F3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05699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Выхлопные газы автомобилей влияют на дыхательные пути, создавая предрасположенность к аллергии на пыльцу растений. </a:t>
            </a:r>
          </a:p>
          <a:p>
            <a:r>
              <a:rPr lang="ru-RU" dirty="0" smtClean="0"/>
              <a:t>Сама по себе пыльца безопасна для человека, но в загрязненном воздухе она меняет</a:t>
            </a:r>
            <a:r>
              <a:rPr lang="ru-RU" baseline="0" dirty="0" smtClean="0"/>
              <a:t> </a:t>
            </a:r>
            <a:r>
              <a:rPr lang="ru-RU" dirty="0" smtClean="0"/>
              <a:t>свои свойства и становится сильным раздражителем.</a:t>
            </a:r>
            <a:br>
              <a:rPr lang="ru-RU" dirty="0" smtClean="0"/>
            </a:br>
            <a:r>
              <a:rPr lang="ru-RU" dirty="0" smtClean="0"/>
              <a:t>По всему миру отмечается рост количества</a:t>
            </a:r>
            <a:r>
              <a:rPr lang="ru-RU" baseline="0" dirty="0" smtClean="0"/>
              <a:t> заболеваний органов дыхания – аллергии, астма, бронхиты, эмфизема. </a:t>
            </a:r>
            <a:endParaRPr lang="ru-RU" dirty="0" smtClean="0"/>
          </a:p>
          <a:p>
            <a:endParaRPr lang="ru-RU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aseline="0" dirty="0" smtClean="0"/>
              <a:t>Постоянное пребывание в зонах с загрязненным воздухом (в том числе и табачным дымом) может привести к ХОБЛ (хронической обструктивной болезни легких). Заболеваемость ХОБЛ </a:t>
            </a:r>
            <a:r>
              <a:rPr lang="ru-RU" dirty="0" smtClean="0"/>
              <a:t>растет с тревожной скоростью, особенно в больших городах.</a:t>
            </a: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D81BDE-54BF-4D3E-BA73-906AAFFA41F3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68097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 некоторых странах практикуется использование медицинских масок на улицах, переполненных транспортом.</a:t>
            </a:r>
          </a:p>
          <a:p>
            <a:endParaRPr lang="ru-RU" dirty="0" smtClean="0"/>
          </a:p>
          <a:p>
            <a:r>
              <a:rPr lang="ru-RU" dirty="0" smtClean="0"/>
              <a:t>Конечно, мы можем защищаться, используя медицинские маски, но они не защитят нас от газов, содержащихся в воздухе. Маски фильтруют пыль и  микробы. </a:t>
            </a:r>
          </a:p>
          <a:p>
            <a:endParaRPr lang="ru-RU" dirty="0" smtClean="0"/>
          </a:p>
          <a:p>
            <a:r>
              <a:rPr lang="ru-RU" dirty="0" smtClean="0"/>
              <a:t>Невероятно, сколько опасностей поджидает нас на улицах. Но может быть в помещении мы окажемся в большей безопасности?</a:t>
            </a:r>
          </a:p>
          <a:p>
            <a:r>
              <a:rPr lang="ru-RU" dirty="0" smtClean="0"/>
              <a:t>Давайте посмотрим.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D81BDE-54BF-4D3E-BA73-906AAFFA41F3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76817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Воздух в квартирах,</a:t>
            </a:r>
            <a:r>
              <a:rPr lang="ru-RU" baseline="0" dirty="0" smtClean="0"/>
              <a:t> домах</a:t>
            </a:r>
            <a:r>
              <a:rPr lang="ru-RU" dirty="0" smtClean="0"/>
              <a:t> и общественных помещениях также может быть загрязненным, застоявшимся и совсем</a:t>
            </a:r>
            <a:r>
              <a:rPr lang="ru-RU" baseline="0" dirty="0" smtClean="0"/>
              <a:t> </a:t>
            </a:r>
            <a:r>
              <a:rPr lang="ru-RU" dirty="0" smtClean="0"/>
              <a:t>небезопасным. </a:t>
            </a:r>
          </a:p>
          <a:p>
            <a:r>
              <a:rPr lang="ru-RU" dirty="0" smtClean="0"/>
              <a:t>Это происходит из-за отсутствия надлежащей вентиляции. </a:t>
            </a:r>
          </a:p>
          <a:p>
            <a:r>
              <a:rPr lang="ru-RU" dirty="0" smtClean="0"/>
              <a:t>Такие помещения являются „рассадниками заболеваний”. Воздух в них приносит больше вреда, чем пользы. Поэтому жизненно необходимо чаще проветривать помещения, в которых вам приходится находиться.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D81BDE-54BF-4D3E-BA73-906AAFFA41F3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63929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Что загрязняет воздух в помещениях?</a:t>
            </a:r>
          </a:p>
          <a:p>
            <a:r>
              <a:rPr lang="ru-RU" dirty="0" smtClean="0"/>
              <a:t>Камины, газовые или керосиновые плиты, печи  или другие нагревательные приборы сжигают</a:t>
            </a:r>
            <a:r>
              <a:rPr lang="ru-RU" baseline="0" dirty="0" smtClean="0"/>
              <a:t> кислород и выделяют токсичные вещества. </a:t>
            </a:r>
          </a:p>
          <a:p>
            <a:endParaRPr lang="ru-RU" dirty="0" smtClean="0"/>
          </a:p>
          <a:p>
            <a:r>
              <a:rPr lang="ru-RU" dirty="0" smtClean="0"/>
              <a:t>Эти вещества отрицательно влияют на органы дыхания и негативно  действуют на работу головного мозга. 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D81BDE-54BF-4D3E-BA73-906AAFFA41F3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30446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Воздух в комнатах, где редко производят уборку, где</a:t>
            </a:r>
            <a:r>
              <a:rPr lang="ru-RU" baseline="0" dirty="0" smtClean="0"/>
              <a:t> есть </a:t>
            </a:r>
            <a:r>
              <a:rPr lang="ru-RU" dirty="0" smtClean="0"/>
              <a:t>вещи и предметы собирающие пыль</a:t>
            </a:r>
            <a:r>
              <a:rPr lang="ru-RU" baseline="0" dirty="0" smtClean="0"/>
              <a:t> </a:t>
            </a:r>
            <a:r>
              <a:rPr lang="ru-RU" dirty="0" smtClean="0"/>
              <a:t>( ковры и</a:t>
            </a:r>
            <a:r>
              <a:rPr lang="ru-RU" baseline="0" dirty="0" smtClean="0"/>
              <a:t> мягкая мебель</a:t>
            </a:r>
            <a:r>
              <a:rPr lang="ru-RU" dirty="0" smtClean="0"/>
              <a:t>), вызывает раздражение дыхательных путей, создавая предрасположенность к заболеваниям.</a:t>
            </a:r>
          </a:p>
          <a:p>
            <a:r>
              <a:rPr lang="ru-RU" dirty="0" smtClean="0"/>
              <a:t>Из-за влажности фундамента и отсутствия достаточной вентиляции, сырости в помещении, на стенах появляется плесень,</a:t>
            </a:r>
            <a:r>
              <a:rPr lang="ru-RU" baseline="0" dirty="0" smtClean="0"/>
              <a:t> которая заражает воздух и приводит к заболеваниям дыхательных путей, таких как аллергия и астма.</a:t>
            </a:r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D81BDE-54BF-4D3E-BA73-906AAFFA41F3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00199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Как же нам защитить свою семью?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D81BDE-54BF-4D3E-BA73-906AAFFA41F3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67342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По</a:t>
            </a:r>
            <a:r>
              <a:rPr lang="ru-RU" baseline="0" dirty="0" smtClean="0"/>
              <a:t> возможности п</a:t>
            </a:r>
            <a:r>
              <a:rPr lang="ru-RU" dirty="0" smtClean="0"/>
              <a:t>ереезжайте жить за город,</a:t>
            </a:r>
            <a:r>
              <a:rPr lang="ru-RU" baseline="0" dirty="0" smtClean="0"/>
              <a:t> где воздух</a:t>
            </a:r>
            <a:r>
              <a:rPr lang="ru-RU" dirty="0" smtClean="0"/>
              <a:t> менее</a:t>
            </a:r>
            <a:r>
              <a:rPr lang="ru-RU" baseline="0" dirty="0" smtClean="0"/>
              <a:t> загрязнен</a:t>
            </a:r>
            <a:r>
              <a:rPr lang="ru-RU" dirty="0" smtClean="0"/>
              <a:t>. Помните, что именно природа очищает и восстанавливает воздух.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D81BDE-54BF-4D3E-BA73-906AAFFA41F3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32990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Если вы все-таки живете в городе, то регулярно проветривайте помещения,</a:t>
            </a:r>
            <a:r>
              <a:rPr lang="ru-RU" baseline="0" dirty="0" smtClean="0"/>
              <a:t> в котором вы находитесь</a:t>
            </a:r>
            <a:r>
              <a:rPr lang="ru-RU" dirty="0" smtClean="0"/>
              <a:t>. </a:t>
            </a:r>
          </a:p>
          <a:p>
            <a:r>
              <a:rPr lang="ru-RU" dirty="0" smtClean="0"/>
              <a:t>Если вы живете там, где воздух загрязнен смогом, проветривайте помещение рано</a:t>
            </a:r>
            <a:r>
              <a:rPr lang="ru-RU" baseline="0" dirty="0" smtClean="0"/>
              <a:t> </a:t>
            </a:r>
            <a:r>
              <a:rPr lang="ru-RU" dirty="0" smtClean="0"/>
              <a:t>утром или после заката. </a:t>
            </a:r>
          </a:p>
          <a:p>
            <a:r>
              <a:rPr lang="ru-RU" dirty="0" smtClean="0"/>
              <a:t>Откройте ненадолго как минимум два окна для создания движения воздушного потока - сквозняка. Зимой это может выглядеть как неоправданная потеря тепла,  однако, это улучшит ваше здоровье.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D81BDE-54BF-4D3E-BA73-906AAFFA41F3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356971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Используйте комнатные растения.	 </a:t>
            </a:r>
            <a:br>
              <a:rPr lang="ru-RU" dirty="0" smtClean="0"/>
            </a:br>
            <a:r>
              <a:rPr lang="ru-RU" dirty="0" smtClean="0"/>
              <a:t>Принесите природу в свой дом.  Комнатные растения могут сделать воздух в вашем жилище</a:t>
            </a:r>
            <a:r>
              <a:rPr lang="ru-RU" baseline="0" dirty="0" smtClean="0"/>
              <a:t> намного лучше</a:t>
            </a:r>
            <a:r>
              <a:rPr lang="ru-RU" dirty="0" smtClean="0"/>
              <a:t>. Одно растение очищает до 20 кубических метров воздуха.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D81BDE-54BF-4D3E-BA73-906AAFFA41F3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932490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Старайтесь спать с открытым окном</a:t>
            </a:r>
            <a:r>
              <a:rPr lang="ru-RU" baseline="0" dirty="0" smtClean="0"/>
              <a:t> в спальне</a:t>
            </a:r>
            <a:r>
              <a:rPr lang="ru-RU" dirty="0" smtClean="0"/>
              <a:t>.</a:t>
            </a:r>
            <a:r>
              <a:rPr lang="ru-RU" baseline="0" dirty="0" smtClean="0"/>
              <a:t> Можно делать непрямое проветривание, то есть, открыть окно в соседней комнате и оставить дверь в спальню открытой. Таким образом в спальне постоянно будет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baseline="0" dirty="0" smtClean="0"/>
              <a:t>свежий воздух. </a:t>
            </a:r>
            <a:r>
              <a:rPr lang="ru-RU" dirty="0" smtClean="0"/>
              <a:t>Просыпаясь утром, вы будете чувствовать себя хорошо</a:t>
            </a:r>
            <a:r>
              <a:rPr lang="ru-RU" baseline="0" dirty="0" smtClean="0"/>
              <a:t> отдохнувшим.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D81BDE-54BF-4D3E-BA73-906AAFFA41F3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54139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Сегодня мы будем говорить о важности воздуха</a:t>
            </a:r>
            <a:r>
              <a:rPr lang="ru-RU" baseline="0" dirty="0" smtClean="0"/>
              <a:t> для организма. Эта, на первый взгляд совсем простая тема даст нам много полезной информации для укрепления здоровья.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D81BDE-54BF-4D3E-BA73-906AAFFA41F3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075719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Если вы используете кондиционер, включите его так, чтобы в комнату поступала, по крайней мере, третья часть свежего воздуха. Не забывайте своевременно очищать фильтры кондиционера.</a:t>
            </a: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D81BDE-54BF-4D3E-BA73-906AAFFA41F3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46677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Обязательно проветривайте комнату, чтобы удалить  продукты сгорания газовых, керосиновых, дровяных и угольных печей. Дым содержит опасные соединения. По возможности устанавливайте специальные вытяжные</a:t>
            </a:r>
            <a:r>
              <a:rPr lang="ru-RU" baseline="0" dirty="0" smtClean="0"/>
              <a:t> устройства</a:t>
            </a:r>
            <a:r>
              <a:rPr lang="ru-RU" dirty="0" smtClean="0"/>
              <a:t>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D81BDE-54BF-4D3E-BA73-906AAFFA41F3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556350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Запретите курение в помещениях и избегайте пассивного курения. Табачный дым содержит сотни токсичных веществ, которые</a:t>
            </a:r>
            <a:r>
              <a:rPr lang="ru-RU" baseline="0" dirty="0" smtClean="0"/>
              <a:t> вредны </a:t>
            </a:r>
            <a:r>
              <a:rPr lang="ru-RU" dirty="0" smtClean="0"/>
              <a:t>не только для курильщиков, но и для тех, кто вдыхает  дым выкуренной сигареты.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D81BDE-54BF-4D3E-BA73-906AAFFA41F3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520597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Употребление полезных растительных продуктов защитит вас от вредного влияния загрязненного воздуха на организм, особенно на лёгкие. Лучшие „защитные” продукты – это красные овощи, зеленые листовые, фиолетовые и розовые растительные продукты. Пусть</a:t>
            </a:r>
            <a:r>
              <a:rPr lang="ru-RU" baseline="0" dirty="0" smtClean="0"/>
              <a:t> в</a:t>
            </a:r>
            <a:r>
              <a:rPr lang="ru-RU" dirty="0" smtClean="0"/>
              <a:t>о время каждого приема пищи на вашем столе будут разноцветные овощи и фрукты.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D81BDE-54BF-4D3E-BA73-906AAFFA41F3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582294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Есть еще ряд факторов, которые могут повлиять на усвоение организмом</a:t>
            </a:r>
            <a:r>
              <a:rPr lang="ru-RU" baseline="0" dirty="0" smtClean="0"/>
              <a:t> кислорода.</a:t>
            </a:r>
          </a:p>
          <a:p>
            <a:r>
              <a:rPr lang="ru-RU" baseline="0" dirty="0" smtClean="0"/>
              <a:t>Какие спросите вы?</a:t>
            </a:r>
            <a:endParaRPr lang="ru-RU" dirty="0" smtClean="0"/>
          </a:p>
          <a:p>
            <a:r>
              <a:rPr lang="ru-RU" dirty="0" smtClean="0"/>
              <a:t>Организм</a:t>
            </a:r>
            <a:r>
              <a:rPr lang="ru-RU" baseline="0" dirty="0" smtClean="0"/>
              <a:t> плохо усваивает кислород, если человек ведет нездоровый образ жизни</a:t>
            </a:r>
            <a:r>
              <a:rPr lang="ru-RU" dirty="0" smtClean="0"/>
              <a:t>. </a:t>
            </a:r>
          </a:p>
          <a:p>
            <a:r>
              <a:rPr lang="ru-RU" dirty="0" smtClean="0"/>
              <a:t>Каким образом наш образ жизни может повлиять на эту жизненно важную функцию?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D81BDE-54BF-4D3E-BA73-906AAFFA41F3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228731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Усвоению кислорода мешает следующее: </a:t>
            </a:r>
          </a:p>
          <a:p>
            <a:endParaRPr lang="ru-RU" dirty="0" smtClean="0"/>
          </a:p>
          <a:p>
            <a:r>
              <a:rPr lang="ru-RU" dirty="0" smtClean="0"/>
              <a:t>Первый фактор,</a:t>
            </a:r>
            <a:r>
              <a:rPr lang="ru-RU" baseline="0" dirty="0" smtClean="0"/>
              <a:t> о котором мало подозревают и поэтому совершенно не связывают с дыханием -</a:t>
            </a:r>
          </a:p>
          <a:p>
            <a:r>
              <a:rPr lang="ru-RU" dirty="0" smtClean="0"/>
              <a:t>употребление жирной пищи. </a:t>
            </a:r>
          </a:p>
          <a:p>
            <a:r>
              <a:rPr lang="ru-RU" dirty="0" smtClean="0"/>
              <a:t>Если на вашем столе постоянно присутствует жирная пища, то ваш организм всегда будет страдать от недостатка кислорода.</a:t>
            </a:r>
          </a:p>
          <a:p>
            <a:r>
              <a:rPr lang="ru-RU" dirty="0" smtClean="0"/>
              <a:t>Каким образом это происходит?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D81BDE-54BF-4D3E-BA73-906AAFFA41F3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51756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На этих рисунках изображены кровеносные сосуды и красные кровяные клетки – эритроциты, которые переносят кислород по всему организму.</a:t>
            </a:r>
          </a:p>
          <a:p>
            <a:r>
              <a:rPr lang="ru-RU" dirty="0" smtClean="0"/>
              <a:t>Если в вашем рационе </a:t>
            </a:r>
            <a:r>
              <a:rPr lang="ru-RU" baseline="0" dirty="0" smtClean="0"/>
              <a:t>много растительных продуктов и мало жиров, то ничего не мешает эритроцитам хорошо выполнять свою функцию. </a:t>
            </a:r>
          </a:p>
          <a:p>
            <a:r>
              <a:rPr lang="ru-RU" dirty="0" smtClean="0"/>
              <a:t>При употреблении жирной пищи кровь меняет свои</a:t>
            </a:r>
            <a:r>
              <a:rPr lang="ru-RU" baseline="0" dirty="0" smtClean="0"/>
              <a:t> свойства, она становится более вязкой по причине обилия жиров, а у клеток крови повышается способность к «склеиванию»</a:t>
            </a:r>
            <a:r>
              <a:rPr lang="ru-RU" dirty="0" smtClean="0"/>
              <a:t>. Появляется риск  образования  тромбов. Густая, вязкая кровь  не способна активно переносить кислород. </a:t>
            </a:r>
          </a:p>
          <a:p>
            <a:endParaRPr lang="ru-RU" dirty="0" smtClean="0"/>
          </a:p>
          <a:p>
            <a:r>
              <a:rPr lang="ru-RU" dirty="0" smtClean="0"/>
              <a:t>Но и это еще не все.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D81BDE-54BF-4D3E-BA73-906AAFFA41F3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484337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Обильное</a:t>
            </a:r>
            <a:r>
              <a:rPr lang="ru-RU" baseline="0" dirty="0" smtClean="0"/>
              <a:t> употребление жирной пищи животного происхождения способствует повышению уровня холестерина в крови. Избыточный холестерин откладывается на стенки сосудов и образует холестериновые бляшки, которые постепенно уменьшают просвет сосудов, развивается атеросклероз. Вязкая  кровь вяло течет по таким сосудам, кровообращение нарушается, а значит нарушается доставка кислорода к органам и тканям.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D81BDE-54BF-4D3E-BA73-906AAFFA41F3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478200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Второй фактор, нарушающий усвоение кислорода организмом – курение. </a:t>
            </a:r>
          </a:p>
          <a:p>
            <a:r>
              <a:rPr lang="ru-RU" dirty="0" smtClean="0"/>
              <a:t>В легких курильщика накапливаются табачная смола и химические соединения, содержащиеся в дыме сигарет. </a:t>
            </a:r>
          </a:p>
          <a:p>
            <a:r>
              <a:rPr lang="ru-RU" dirty="0" smtClean="0"/>
              <a:t>Постепенно ткань легкого разрушается, теряет свою эластичность, </a:t>
            </a:r>
            <a:r>
              <a:rPr lang="ru-RU" baseline="0" dirty="0" smtClean="0"/>
              <a:t>и человек не способен делать хороший вдох и выдох. В результате, в организм поступает меньше кислорода. Токсичные </a:t>
            </a:r>
            <a:r>
              <a:rPr lang="ru-RU" dirty="0" smtClean="0"/>
              <a:t>вещества из табачного дыма могут вызвать образование злокачественной опухоли в дыхательных</a:t>
            </a:r>
            <a:r>
              <a:rPr lang="ru-RU" baseline="0" dirty="0" smtClean="0"/>
              <a:t> путях</a:t>
            </a:r>
            <a:r>
              <a:rPr lang="ru-RU" dirty="0" smtClean="0"/>
              <a:t>. </a:t>
            </a:r>
          </a:p>
          <a:p>
            <a:endParaRPr lang="ru-RU" dirty="0" smtClean="0"/>
          </a:p>
          <a:p>
            <a:r>
              <a:rPr lang="ru-RU" dirty="0" smtClean="0"/>
              <a:t>Но и это еще не все. При попадании никотина в</a:t>
            </a:r>
            <a:r>
              <a:rPr lang="ru-RU" baseline="0" dirty="0" smtClean="0"/>
              <a:t> организм происходит стойкий спазм сосудов, что значительно ухудшает кровообращение, а значит и доставку кислорода органам и тканям. 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D81BDE-54BF-4D3E-BA73-906AAFFA41F3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885493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Третий фактор – употребление алкоголя.</a:t>
            </a:r>
          </a:p>
          <a:p>
            <a:r>
              <a:rPr lang="ru-RU" dirty="0" smtClean="0"/>
              <a:t>Алкоголь снижает активность дыхания и не только. </a:t>
            </a:r>
          </a:p>
          <a:p>
            <a:r>
              <a:rPr lang="ru-RU" dirty="0" smtClean="0"/>
              <a:t>Установлен</a:t>
            </a:r>
            <a:r>
              <a:rPr lang="ru-RU" baseline="0" dirty="0" smtClean="0"/>
              <a:t> так же факт, что алкоголь изменяет свойства крови, что вызывает нарушение кровообращения. 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D81BDE-54BF-4D3E-BA73-906AAFFA41F3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75423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Итак, воздух – что интересного мы можем о нем узнать?</a:t>
            </a:r>
          </a:p>
          <a:p>
            <a:r>
              <a:rPr lang="ru-RU" baseline="0" dirty="0" smtClean="0"/>
              <a:t>Действительно, мы почти не задумываемся о том, как ценен глоток свежего воздуха.</a:t>
            </a:r>
          </a:p>
          <a:p>
            <a:r>
              <a:rPr lang="ru-RU" baseline="0" dirty="0" smtClean="0"/>
              <a:t>Однако, без воздуха не может жить ни одна клеточка нашего тела. </a:t>
            </a:r>
          </a:p>
          <a:p>
            <a:endParaRPr lang="ru-RU" baseline="0" dirty="0" smtClean="0"/>
          </a:p>
          <a:p>
            <a:r>
              <a:rPr lang="ru-RU" baseline="0" dirty="0" smtClean="0"/>
              <a:t>Как обеспечить нашему организму достаточное количество свежего воздуха? И почему это так важно?</a:t>
            </a:r>
          </a:p>
          <a:p>
            <a:r>
              <a:rPr lang="ru-RU" baseline="0" dirty="0" smtClean="0"/>
              <a:t>Об этом мы и поговорим. </a:t>
            </a:r>
          </a:p>
          <a:p>
            <a:endParaRPr lang="ru-RU" baseline="0" dirty="0" smtClean="0"/>
          </a:p>
          <a:p>
            <a:r>
              <a:rPr lang="ru-RU" baseline="0" dirty="0" smtClean="0"/>
              <a:t>Но прежде, хочу рассказать об одном историческом факте.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D81BDE-54BF-4D3E-BA73-906AAFFA41F3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431206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Четвертый фактор, нехватка воды в организме.</a:t>
            </a:r>
          </a:p>
          <a:p>
            <a:r>
              <a:rPr lang="ru-RU" dirty="0" smtClean="0"/>
              <a:t>Какую связь имеет вода с дыханием спросите вы?</a:t>
            </a:r>
          </a:p>
          <a:p>
            <a:r>
              <a:rPr lang="ru-RU" dirty="0" smtClean="0"/>
              <a:t>Вернемся к крови, ведь именно она переносит кислород по организму. Если кровь не обладает достаточной текучестью,</a:t>
            </a:r>
            <a:r>
              <a:rPr lang="ru-RU" baseline="0" dirty="0" smtClean="0"/>
              <a:t> то кровообращение будет недостаточным и неэффективным. </a:t>
            </a:r>
          </a:p>
          <a:p>
            <a:r>
              <a:rPr lang="ru-RU" baseline="0" dirty="0" smtClean="0"/>
              <a:t>Поэтому, если вы пьете </a:t>
            </a:r>
            <a:r>
              <a:rPr lang="ru-RU" dirty="0" smtClean="0"/>
              <a:t>мало воды, то и ваша кровь становиться более густой и не может свободно циркулировать в сосудах. </a:t>
            </a:r>
          </a:p>
          <a:p>
            <a:r>
              <a:rPr lang="ru-RU" dirty="0" smtClean="0"/>
              <a:t>Кислород в этом случае с запозданием поступает к клеткам организма, и продукты обмена </a:t>
            </a:r>
            <a:r>
              <a:rPr lang="ru-RU" baseline="0" dirty="0" smtClean="0"/>
              <a:t>из клеток</a:t>
            </a:r>
            <a:r>
              <a:rPr lang="ru-RU" dirty="0" smtClean="0"/>
              <a:t> будут выводиться медленно. Организм</a:t>
            </a:r>
            <a:r>
              <a:rPr lang="ru-RU" baseline="0" dirty="0" smtClean="0"/>
              <a:t> постепенно будет слабеть.</a:t>
            </a:r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D81BDE-54BF-4D3E-BA73-906AAFFA41F3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529903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Пятый фактор – тесная одежда</a:t>
            </a:r>
          </a:p>
          <a:p>
            <a:r>
              <a:rPr lang="ru-RU" dirty="0" smtClean="0"/>
              <a:t>Тесная одежда и затянутые ремни ограничивают работу легких, за счет сдавливания дыхательных мышц.</a:t>
            </a:r>
            <a:r>
              <a:rPr lang="ru-RU" baseline="0" dirty="0" smtClean="0"/>
              <a:t> </a:t>
            </a:r>
          </a:p>
          <a:p>
            <a:r>
              <a:rPr lang="ru-RU" baseline="0" dirty="0" smtClean="0"/>
              <a:t>В этом случае легкие</a:t>
            </a:r>
            <a:r>
              <a:rPr lang="ru-RU" dirty="0" smtClean="0"/>
              <a:t> не наполняются воздухом в полной мере, что препятствует эффективному процессу дыхания и</a:t>
            </a:r>
            <a:r>
              <a:rPr lang="ru-RU" baseline="0" dirty="0" smtClean="0"/>
              <a:t> </a:t>
            </a:r>
            <a:r>
              <a:rPr lang="ru-RU" dirty="0" smtClean="0"/>
              <a:t>поступлению кислорода в кровь.</a:t>
            </a:r>
          </a:p>
          <a:p>
            <a:r>
              <a:rPr lang="ru-RU" dirty="0" smtClean="0"/>
              <a:t>Это</a:t>
            </a:r>
            <a:r>
              <a:rPr lang="ru-RU" baseline="0" dirty="0" smtClean="0"/>
              <a:t> значит, что организм будет страдать от нехватки кислорода</a:t>
            </a:r>
            <a:r>
              <a:rPr lang="ru-RU" dirty="0" smtClean="0"/>
              <a:t>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D81BDE-54BF-4D3E-BA73-906AAFFA41F3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268203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Шестой фактор.</a:t>
            </a:r>
          </a:p>
          <a:p>
            <a:r>
              <a:rPr lang="ru-RU" dirty="0" smtClean="0"/>
              <a:t>Неправильная осанка мешает легким д</a:t>
            </a:r>
            <a:r>
              <a:rPr lang="ru-RU" baseline="0" dirty="0" smtClean="0"/>
              <a:t>елать хороший вдох.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D81BDE-54BF-4D3E-BA73-906AAFFA41F3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747850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И наконец, седьмой фактор, на который мы не обращаем внимания – сам процесс дыхания.</a:t>
            </a:r>
          </a:p>
          <a:p>
            <a:r>
              <a:rPr lang="ru-RU" dirty="0" smtClean="0"/>
              <a:t>Маленькие</a:t>
            </a:r>
            <a:r>
              <a:rPr lang="ru-RU" baseline="0" dirty="0" smtClean="0"/>
              <a:t> дети </a:t>
            </a:r>
            <a:r>
              <a:rPr lang="ru-RU" dirty="0" smtClean="0"/>
              <a:t>от рождения дышат – глубоко – это видно по активно двигающемуся животику.</a:t>
            </a:r>
          </a:p>
          <a:p>
            <a:r>
              <a:rPr lang="ru-RU" baseline="0" dirty="0" smtClean="0"/>
              <a:t>Большинство взрослых людей, со временем, теряют эту способность. Их дыхание становится поверхностным.</a:t>
            </a:r>
          </a:p>
          <a:p>
            <a:endParaRPr lang="ru-RU" baseline="0" dirty="0" smtClean="0"/>
          </a:p>
          <a:p>
            <a:r>
              <a:rPr lang="ru-RU" baseline="0" dirty="0" smtClean="0"/>
              <a:t>При поверхностном дыхании, воздух наполняет только </a:t>
            </a:r>
            <a:r>
              <a:rPr lang="ru-RU" dirty="0" smtClean="0"/>
              <a:t>верхнюю часть легких,</a:t>
            </a:r>
            <a:r>
              <a:rPr lang="ru-RU" baseline="0" dirty="0" smtClean="0"/>
              <a:t> а в нижней части происходит застой. Это может привести к различным заболеваниям органов дыхания.</a:t>
            </a:r>
            <a:r>
              <a:rPr lang="ru-RU" dirty="0" smtClean="0"/>
              <a:t> При</a:t>
            </a:r>
            <a:r>
              <a:rPr lang="ru-RU" baseline="0" dirty="0" smtClean="0"/>
              <a:t> глубоком  дыхании – животом, легкие полностью наполняются воздухом. Организм в этом случае получает достаточно кислорода, и нижняя часть легких также хорошо вентилируется. Человек меньше болеет.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D81BDE-54BF-4D3E-BA73-906AAFFA41F3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595776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И так какие</a:t>
            </a:r>
            <a:r>
              <a:rPr lang="ru-RU" baseline="0" dirty="0" smtClean="0"/>
              <a:t> рекомендации существуют по поводу использования воздуха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D81BDE-54BF-4D3E-BA73-906AAFFA41F3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122180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Первая</a:t>
            </a:r>
            <a:r>
              <a:rPr lang="ru-RU" baseline="0" dirty="0" smtClean="0"/>
              <a:t> рекомендация – делайте упражнения для развития глубокого дыхания.</a:t>
            </a:r>
          </a:p>
          <a:p>
            <a:endParaRPr lang="ru-RU" dirty="0" smtClean="0"/>
          </a:p>
          <a:p>
            <a:r>
              <a:rPr lang="ru-RU" dirty="0" smtClean="0"/>
              <a:t>Мы можем проверить насколько правильно ли мы дышим.</a:t>
            </a:r>
          </a:p>
          <a:p>
            <a:r>
              <a:rPr lang="ru-RU" dirty="0" smtClean="0"/>
              <a:t>При глубоком дыхании, на вдохе живот должен двигаться вперед – выпячиваться.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D81BDE-54BF-4D3E-BA73-906AAFFA41F3}" type="slidenum">
              <a:rPr lang="ru-RU" smtClean="0"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709170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…когда же вы выдыхаете, выдыхайте полностью, втягивая живот, опустошая легкие, насколько это возможно.</a:t>
            </a: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D81BDE-54BF-4D3E-BA73-906AAFFA41F3}" type="slidenum">
              <a:rPr lang="ru-RU" smtClean="0"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825580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Теперь еще раз сделайте глубокий вдох, помните, что живот должен выпячиваться. И, наконец…</a:t>
            </a: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D81BDE-54BF-4D3E-BA73-906AAFFA41F3}" type="slidenum">
              <a:rPr lang="ru-RU" smtClean="0"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440220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…полный выдох.</a:t>
            </a:r>
          </a:p>
          <a:p>
            <a:r>
              <a:rPr lang="ru-RU" dirty="0" smtClean="0"/>
              <a:t>Это эффективное дыхательное упражнение, которое можно делать по утрам и в течение дня. </a:t>
            </a:r>
          </a:p>
          <a:p>
            <a:r>
              <a:rPr lang="ru-RU" dirty="0" smtClean="0"/>
              <a:t>Постарайтесь всегда</a:t>
            </a:r>
            <a:r>
              <a:rPr lang="ru-RU" baseline="0" dirty="0" smtClean="0"/>
              <a:t> дышать животом. Сначала вам придется контролировать себя, но очень скоро это станет хорошей привычкой.</a:t>
            </a:r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D81BDE-54BF-4D3E-BA73-906AAFFA41F3}" type="slidenum">
              <a:rPr lang="ru-RU" smtClean="0"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347973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Вторая</a:t>
            </a:r>
            <a:r>
              <a:rPr lang="ru-RU" baseline="0" dirty="0" smtClean="0"/>
              <a:t> рекомендация – принимайте кислородные ванны.</a:t>
            </a:r>
            <a:endParaRPr lang="ru-RU" dirty="0" smtClean="0"/>
          </a:p>
          <a:p>
            <a:r>
              <a:rPr lang="ru-RU" dirty="0" smtClean="0"/>
              <a:t>Утром</a:t>
            </a:r>
            <a:r>
              <a:rPr lang="ru-RU" baseline="0" dirty="0" smtClean="0"/>
              <a:t> после сна сделайте несколько глубоких вдохов и выдохов. В течение дня, к</a:t>
            </a:r>
            <a:r>
              <a:rPr lang="ru-RU" dirty="0" smtClean="0"/>
              <a:t>огда вы чувствуете усталость, особенно если сидите более чем 30 минут, поднимитесь и сделайте несколько глубоких вдохов – это возобновит ваши силы. Конечно лучше это делать на свежем воздухе, или в хорошо проветриваемых помещениях.</a:t>
            </a: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D81BDE-54BF-4D3E-BA73-906AAFFA41F3}" type="slidenum">
              <a:rPr lang="ru-RU" smtClean="0"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93449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 1875 группа исследователей запустила первый воздушный шар</a:t>
            </a:r>
            <a:r>
              <a:rPr lang="ru-RU" baseline="0" dirty="0" smtClean="0"/>
              <a:t>, который назвали </a:t>
            </a:r>
            <a:r>
              <a:rPr lang="ru-RU" dirty="0" smtClean="0"/>
              <a:t>«Зенит». </a:t>
            </a:r>
          </a:p>
          <a:p>
            <a:r>
              <a:rPr lang="ru-RU" dirty="0" smtClean="0"/>
              <a:t>Они хотели установить  мировой рекорд подъема на высоту с участием человека.  </a:t>
            </a:r>
          </a:p>
          <a:p>
            <a:r>
              <a:rPr lang="ru-RU" dirty="0" smtClean="0"/>
              <a:t>Шар поднялся на высоту 9000 метров. Многие современные самолеты</a:t>
            </a:r>
            <a:r>
              <a:rPr lang="ru-RU" baseline="0" dirty="0" smtClean="0"/>
              <a:t> поднимаются на высоту чуть больше этой.</a:t>
            </a:r>
            <a:r>
              <a:rPr lang="ru-RU" dirty="0" smtClean="0"/>
              <a:t> Это</a:t>
            </a:r>
            <a:r>
              <a:rPr lang="ru-RU" baseline="0" dirty="0" smtClean="0"/>
              <a:t> действительно был рекорд! Но</a:t>
            </a:r>
            <a:r>
              <a:rPr lang="ru-RU" dirty="0" smtClean="0"/>
              <a:t> произошла трагедия. Трое человек  из четверых, кто находился на воздушном шаре, погибли из-за нехватки кислорода.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D81BDE-54BF-4D3E-BA73-906AAFFA41F3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817473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Третья рекомендация – учитесь петь и играть на духовых инструментах.</a:t>
            </a:r>
          </a:p>
          <a:p>
            <a:r>
              <a:rPr lang="ru-RU" dirty="0" smtClean="0"/>
              <a:t>Если вы любите музыку, то знайте, что пение и игра на духовых музыкальных инструментах обогащают организм кислородом,</a:t>
            </a:r>
            <a:r>
              <a:rPr lang="ru-RU" baseline="0" dirty="0" smtClean="0"/>
              <a:t> потому что при этом  хорошо работают дыхательные мышцы.</a:t>
            </a:r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D81BDE-54BF-4D3E-BA73-906AAFFA41F3}" type="slidenum">
              <a:rPr lang="ru-RU" smtClean="0"/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607289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Четвертая рекомендация – учитесь плавать.</a:t>
            </a:r>
          </a:p>
          <a:p>
            <a:r>
              <a:rPr lang="ru-RU" baseline="0" dirty="0" smtClean="0"/>
              <a:t>Плавание хорошо укрепляет дыхательные мышцы.</a:t>
            </a:r>
          </a:p>
          <a:p>
            <a:endParaRPr lang="ru-RU" baseline="0" dirty="0" smtClean="0"/>
          </a:p>
          <a:p>
            <a:r>
              <a:rPr lang="ru-RU" baseline="0" dirty="0" smtClean="0"/>
              <a:t>Следуя этим простым рекомендациям наше дыхание станет более эффективным.</a:t>
            </a:r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D81BDE-54BF-4D3E-BA73-906AAFFA41F3}" type="slidenum">
              <a:rPr lang="ru-RU" smtClean="0"/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005044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Наслаждайтесь естественными источниками здоровья: свежим воздухом, солнечным светом и физическими упражнениями. Это дары  Всевышнего – Творца неба</a:t>
            </a:r>
            <a:r>
              <a:rPr lang="ru-RU" baseline="0" dirty="0" smtClean="0"/>
              <a:t> и земли. Они </a:t>
            </a:r>
            <a:r>
              <a:rPr lang="ru-RU" dirty="0" smtClean="0"/>
              <a:t>наполняют нас жизненными силами.</a:t>
            </a:r>
            <a:r>
              <a:rPr lang="ru-RU" baseline="0" dirty="0" smtClean="0"/>
              <a:t> 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D81BDE-54BF-4D3E-BA73-906AAFFA41F3}" type="slidenum">
              <a:rPr lang="ru-RU" smtClean="0"/>
              <a:t>42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639048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l">
              <a:buNone/>
            </a:pPr>
            <a:r>
              <a:rPr lang="ru-RU" dirty="0" smtClean="0"/>
              <a:t>В Священных</a:t>
            </a:r>
            <a:r>
              <a:rPr lang="ru-RU" baseline="0" dirty="0" smtClean="0"/>
              <a:t> Писаниях у пророка Иеремии написано: </a:t>
            </a:r>
            <a:r>
              <a:rPr lang="ru-RU" sz="1200" b="0" dirty="0" smtClean="0">
                <a:latin typeface="Monotype Corsiva" panose="03010101010201010101" pitchFamily="66" charset="0"/>
              </a:rPr>
              <a:t>«А Всевышний создал землю Своим могуществом, </a:t>
            </a:r>
          </a:p>
          <a:p>
            <a:pPr marL="0" indent="0" algn="l">
              <a:buNone/>
            </a:pPr>
            <a:r>
              <a:rPr lang="ru-RU" sz="1200" b="0" dirty="0" smtClean="0">
                <a:latin typeface="Monotype Corsiva" panose="03010101010201010101" pitchFamily="66" charset="0"/>
              </a:rPr>
              <a:t>утвердил мир Своей мудростью, распростер небеса своим разумом.</a:t>
            </a:r>
          </a:p>
          <a:p>
            <a:pPr marL="0" indent="0" algn="l">
              <a:buNone/>
            </a:pPr>
            <a:r>
              <a:rPr lang="ru-RU" sz="1200" b="0" dirty="0" smtClean="0">
                <a:latin typeface="Monotype Corsiva" panose="03010101010201010101" pitchFamily="66" charset="0"/>
              </a:rPr>
              <a:t> Когда Он возвышает голос, шумят небесные воды, Он поднимает тучи с края земли…»</a:t>
            </a:r>
            <a:r>
              <a:rPr lang="ru-RU" sz="1200" b="0" dirty="0" smtClean="0">
                <a:solidFill>
                  <a:srgbClr val="FFFF00"/>
                </a:solidFill>
                <a:latin typeface="Monotype Corsiva" panose="03010101010201010101" pitchFamily="66" charset="0"/>
              </a:rPr>
              <a:t> </a:t>
            </a:r>
            <a:endParaRPr lang="ru-RU" sz="1200" b="0" dirty="0" smtClean="0">
              <a:latin typeface="Monotype Corsiva" panose="03010101010201010101" pitchFamily="66" charset="0"/>
            </a:endParaRPr>
          </a:p>
          <a:p>
            <a:pPr algn="l"/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D81BDE-54BF-4D3E-BA73-906AAFFA41F3}" type="slidenum">
              <a:rPr lang="ru-RU" smtClean="0"/>
              <a:t>43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066526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aseline="0" dirty="0" smtClean="0"/>
              <a:t>Во имя Всевышнего, Милостивого и Милосердного примите в дар – чистый воздух и будьте здоровы и счастливы! И да продлит Всевышний ваши дни на земле!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D81BDE-54BF-4D3E-BA73-906AAFFA41F3}" type="slidenum">
              <a:rPr lang="ru-RU" smtClean="0"/>
              <a:t>44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8622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Этот несчастный случай подтвердил известное</a:t>
            </a:r>
            <a:r>
              <a:rPr lang="ru-RU" baseline="0" dirty="0" smtClean="0"/>
              <a:t> правило</a:t>
            </a:r>
            <a:r>
              <a:rPr lang="ru-RU" dirty="0" smtClean="0"/>
              <a:t>, что человек может прожить несколько недель без еды, несколько дней без воды, но без воздуха наша жизнь невозможна.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D81BDE-54BF-4D3E-BA73-906AAFFA41F3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57839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Многие люди думают, что в воздухе находится</a:t>
            </a:r>
            <a:r>
              <a:rPr lang="ru-RU" baseline="0" dirty="0" smtClean="0"/>
              <a:t> </a:t>
            </a:r>
            <a:r>
              <a:rPr lang="ru-RU" dirty="0" smtClean="0"/>
              <a:t> только кислород.  Но воздух содержит всего 21% кислорода, 78%  азота, 0,03% углекислого газа, остальное – другие газы и вода.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D81BDE-54BF-4D3E-BA73-906AAFFA41F3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88103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Качество воздуха бывает очень разным. Чистый, свежий воздух мы получаем благодаря механизмам очистки, которые существуют в природе. Воздух очищается,</a:t>
            </a:r>
            <a:r>
              <a:rPr lang="ru-RU" baseline="0" dirty="0" smtClean="0"/>
              <a:t> </a:t>
            </a:r>
            <a:r>
              <a:rPr lang="ru-RU" dirty="0" smtClean="0"/>
              <a:t>благодаря дождю и молниям,</a:t>
            </a:r>
            <a:r>
              <a:rPr lang="ru-RU" baseline="0" dirty="0" smtClean="0"/>
              <a:t> зеленым растениям, деревьям и рекам, горам, озерам, пескам, солнечному свету.</a:t>
            </a:r>
          </a:p>
          <a:p>
            <a:r>
              <a:rPr lang="ru-RU" baseline="0" dirty="0" smtClean="0"/>
              <a:t>Правда замечательно, Всевышний позаботился об этом!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D81BDE-54BF-4D3E-BA73-906AAFFA41F3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43129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Но иногда воздух становится «видимым», то есть грязным.</a:t>
            </a:r>
          </a:p>
          <a:p>
            <a:r>
              <a:rPr lang="ru-RU" dirty="0" smtClean="0"/>
              <a:t>Что же является причиной загрязнения воздуха?</a:t>
            </a:r>
          </a:p>
          <a:p>
            <a:r>
              <a:rPr lang="ru-RU" dirty="0" smtClean="0"/>
              <a:t>Чаще всего это отходы промышленности, выхлопные газы автомобилей, дым, мусорные</a:t>
            </a:r>
            <a:r>
              <a:rPr lang="ru-RU" baseline="0" dirty="0" smtClean="0"/>
              <a:t> </a:t>
            </a:r>
            <a:r>
              <a:rPr lang="ru-RU" dirty="0" smtClean="0"/>
              <a:t>свалки. </a:t>
            </a:r>
            <a:br>
              <a:rPr lang="ru-RU" dirty="0" smtClean="0"/>
            </a:br>
            <a:r>
              <a:rPr lang="ru-RU" dirty="0" smtClean="0"/>
              <a:t>Они наполняют воздух газами, кислотами, пылью, озоном и микробами,</a:t>
            </a:r>
            <a:r>
              <a:rPr lang="ru-RU" baseline="0" dirty="0" smtClean="0"/>
              <a:t> которые при </a:t>
            </a:r>
            <a:r>
              <a:rPr lang="ru-RU" dirty="0" smtClean="0"/>
              <a:t>вдыхании негативно влияют на организм, особенно на дыхательные пути. </a:t>
            </a:r>
          </a:p>
          <a:p>
            <a:r>
              <a:rPr lang="ru-RU" dirty="0" smtClean="0"/>
              <a:t>По поводу озона</a:t>
            </a:r>
            <a:r>
              <a:rPr lang="ru-RU" baseline="0" dirty="0" smtClean="0"/>
              <a:t> давайте уточним. Атмосферный озон, формирующий так называемый «озоновый слой или экран» является защитой от избыточного ультрафиолетового излучения. Озон образующийся в нижних слоях атмосферы в результате выброса промышленных химических веществ, дыма и выхлопных газов – токсичен для людей и растений.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D81BDE-54BF-4D3E-BA73-906AAFFA41F3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29544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Вдыхание</a:t>
            </a:r>
            <a:r>
              <a:rPr lang="ru-RU" baseline="0" dirty="0" smtClean="0"/>
              <a:t> загрязненного воздуха вызывает негативные последствия: боль в глазах, насморк, кашель – это свидетельствует о раздражении слизистых оболочек химическими веществами. Другие проявления, такие как головная боль, повышенная утомляемость и даже негативные эмоции, свидетельствуют о токсическом влиянии на организм в целом. 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D81BDE-54BF-4D3E-BA73-906AAFFA41F3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62882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C59E5-1340-4E9E-A776-901191BF2E79}" type="datetimeFigureOut">
              <a:rPr lang="ru-RU" smtClean="0"/>
              <a:t>24.05.2016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EB26-FCDB-4E85-96D1-B8EA0C58EC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1384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CC59E5-1340-4E9E-A776-901191BF2E79}" type="datetimeFigureOut">
              <a:rPr lang="ru-RU" smtClean="0"/>
              <a:t>24.05.2016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6DEB26-FCDB-4E85-96D1-B8EA0C58EC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744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6600" b="1" smtClean="0">
                <a:solidFill>
                  <a:srgbClr val="FFFF00"/>
                </a:solidFill>
                <a:latin typeface="DS Arabic" panose="04000506020000020004" pitchFamily="82" charset="0"/>
              </a:rPr>
              <a:t>ЗДОРОВАЯ ЖИЗНЬ </a:t>
            </a:r>
            <a:br>
              <a:rPr lang="ru-RU" sz="6600" b="1" smtClean="0">
                <a:solidFill>
                  <a:srgbClr val="FFFF00"/>
                </a:solidFill>
                <a:latin typeface="DS Arabic" panose="04000506020000020004" pitchFamily="82" charset="0"/>
              </a:rPr>
            </a:br>
            <a:r>
              <a:rPr lang="ru-RU" sz="6600" b="1" smtClean="0">
                <a:solidFill>
                  <a:srgbClr val="FFFF00"/>
                </a:solidFill>
                <a:latin typeface="DS Arabic" panose="04000506020000020004" pitchFamily="82" charset="0"/>
              </a:rPr>
              <a:t>- ПОДАРОК </a:t>
            </a:r>
            <a:r>
              <a:rPr lang="ru-RU" sz="11500" smtClean="0">
                <a:solidFill>
                  <a:srgbClr val="FFFF00"/>
                </a:solidFill>
                <a:latin typeface="DS Arabic" panose="04000506020000020004" pitchFamily="82" charset="0"/>
              </a:rPr>
              <a:t>В</a:t>
            </a:r>
            <a:r>
              <a:rPr lang="ru-RU" sz="8800" smtClean="0">
                <a:solidFill>
                  <a:srgbClr val="FFFF00"/>
                </a:solidFill>
                <a:latin typeface="DS Arabic" panose="04000506020000020004" pitchFamily="82" charset="0"/>
              </a:rPr>
              <a:t>СЕВЫШНЕГО</a:t>
            </a:r>
            <a:endParaRPr lang="ru-RU" sz="8800" dirty="0">
              <a:solidFill>
                <a:srgbClr val="FFFF00"/>
              </a:solidFill>
              <a:latin typeface="DS Arabic" panose="04000506020000020004" pitchFamily="82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4024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smtClean="0">
                <a:solidFill>
                  <a:schemeClr val="accent1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  <a:t>Аллергия, астма, бронхит, эмфизема</a:t>
            </a:r>
            <a:endParaRPr lang="ru-RU" b="1" dirty="0">
              <a:solidFill>
                <a:schemeClr val="accent1">
                  <a:lumMod val="20000"/>
                  <a:lumOff val="80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5464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smtClean="0">
                <a:solidFill>
                  <a:schemeClr val="accent1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  <a:t>Использование  защитных  средств</a:t>
            </a:r>
            <a:endParaRPr lang="ru-RU" b="1" dirty="0">
              <a:solidFill>
                <a:schemeClr val="accent1">
                  <a:lumMod val="20000"/>
                  <a:lumOff val="80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4804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b="1" smtClean="0">
                <a:solidFill>
                  <a:schemeClr val="accent1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  <a:t>Загрязнение воздуха в помещениях</a:t>
            </a:r>
            <a:br>
              <a:rPr lang="ru-RU" sz="4000" b="1" smtClean="0">
                <a:solidFill>
                  <a:schemeClr val="accent1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</a:br>
            <a:r>
              <a:rPr lang="ru-RU" sz="4000" b="1" smtClean="0">
                <a:solidFill>
                  <a:schemeClr val="accent1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  <a:t>Недостаточная вентиляция</a:t>
            </a:r>
            <a:endParaRPr lang="ru-RU" sz="4000" b="1" dirty="0">
              <a:solidFill>
                <a:schemeClr val="accent1">
                  <a:lumMod val="20000"/>
                  <a:lumOff val="80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8189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smtClean="0">
                <a:solidFill>
                  <a:schemeClr val="accent1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  <a:t>Открытый огонь выделяет токсичные вещества</a:t>
            </a:r>
            <a:endParaRPr lang="ru-RU" b="1" dirty="0">
              <a:solidFill>
                <a:schemeClr val="accent1">
                  <a:lumMod val="20000"/>
                  <a:lumOff val="80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0411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800" b="1" smtClean="0">
                <a:solidFill>
                  <a:schemeClr val="accent1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  <a:t>Пыль в воздухе</a:t>
            </a:r>
            <a:br>
              <a:rPr lang="ru-RU" sz="4800" b="1" smtClean="0">
                <a:solidFill>
                  <a:schemeClr val="accent1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</a:br>
            <a:r>
              <a:rPr lang="ru-RU" sz="4800" b="1" smtClean="0">
                <a:solidFill>
                  <a:schemeClr val="accent1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  <a:t>Влажность и плесень</a:t>
            </a:r>
            <a:endParaRPr lang="ru-RU" sz="4800" b="1" dirty="0">
              <a:solidFill>
                <a:schemeClr val="accent1">
                  <a:lumMod val="20000"/>
                  <a:lumOff val="80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0598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smtClean="0">
                <a:solidFill>
                  <a:schemeClr val="accent1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  <a:t>Как  защитить себя </a:t>
            </a:r>
            <a:br>
              <a:rPr lang="ru-RU" b="1" smtClean="0">
                <a:solidFill>
                  <a:schemeClr val="accent1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</a:br>
            <a:r>
              <a:rPr lang="ru-RU" b="1" smtClean="0">
                <a:solidFill>
                  <a:schemeClr val="accent1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  <a:t>и свою семью?</a:t>
            </a:r>
            <a:endParaRPr lang="ru-RU" b="1" dirty="0">
              <a:solidFill>
                <a:schemeClr val="accent1">
                  <a:lumMod val="20000"/>
                  <a:lumOff val="80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9262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5400" b="1" smtClean="0">
                <a:solidFill>
                  <a:schemeClr val="accent1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  <a:t>Поселитесь за городом</a:t>
            </a:r>
            <a:endParaRPr lang="ru-RU" sz="5400" b="1" dirty="0">
              <a:solidFill>
                <a:schemeClr val="accent1">
                  <a:lumMod val="20000"/>
                  <a:lumOff val="80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6358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5400" b="1" smtClean="0">
                <a:solidFill>
                  <a:schemeClr val="accent1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  <a:t>Проветривайте помещение</a:t>
            </a:r>
            <a:endParaRPr lang="ru-RU" sz="5400" b="1" dirty="0">
              <a:solidFill>
                <a:schemeClr val="accent1">
                  <a:lumMod val="20000"/>
                  <a:lumOff val="80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6018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5400" b="1" smtClean="0">
                <a:solidFill>
                  <a:schemeClr val="accent1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  <a:t>Комнатные растения</a:t>
            </a:r>
            <a:endParaRPr lang="ru-RU" sz="5400" b="1" dirty="0">
              <a:solidFill>
                <a:schemeClr val="accent1">
                  <a:lumMod val="20000"/>
                  <a:lumOff val="80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9346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5400" b="1" smtClean="0">
                <a:solidFill>
                  <a:schemeClr val="accent1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  <a:t>Открывайте окна на ночь</a:t>
            </a:r>
            <a:endParaRPr lang="ru-RU" sz="5400" b="1" dirty="0">
              <a:solidFill>
                <a:schemeClr val="accent1">
                  <a:lumMod val="20000"/>
                  <a:lumOff val="80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1453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19900" b="1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DS Arabic" panose="04000506020000020004" pitchFamily="82" charset="0"/>
              </a:rPr>
              <a:t>Воздух</a:t>
            </a:r>
            <a:r>
              <a:rPr lang="ru-RU" sz="19900" b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DS Arabic" panose="04000506020000020004" pitchFamily="82" charset="0"/>
              </a:rPr>
              <a:t> </a:t>
            </a:r>
            <a:br>
              <a:rPr lang="ru-RU" sz="19900" b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DS Arabic" panose="04000506020000020004" pitchFamily="82" charset="0"/>
              </a:rPr>
            </a:br>
            <a:endParaRPr lang="ru-RU" sz="8800" dirty="0">
              <a:latin typeface="DS Arabic" panose="04000506020000020004" pitchFamily="82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8367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b="1" smtClean="0">
                <a:solidFill>
                  <a:schemeClr val="accent1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  <a:t>Разумно используйте кондиционеры</a:t>
            </a:r>
            <a:endParaRPr lang="ru-RU" sz="4000" b="1" dirty="0">
              <a:solidFill>
                <a:schemeClr val="accent1">
                  <a:lumMod val="20000"/>
                  <a:lumOff val="80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4295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800" b="1" smtClean="0">
                <a:solidFill>
                  <a:schemeClr val="accent1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  <a:t>Вытяжные устройства</a:t>
            </a:r>
            <a:endParaRPr lang="ru-RU" sz="4800" b="1" dirty="0">
              <a:solidFill>
                <a:schemeClr val="accent1">
                  <a:lumMod val="20000"/>
                  <a:lumOff val="80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8333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smtClean="0">
                <a:solidFill>
                  <a:schemeClr val="accent1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  <a:t>Запретите курить в помещениях</a:t>
            </a:r>
            <a:endParaRPr lang="ru-RU" b="1" dirty="0">
              <a:solidFill>
                <a:schemeClr val="accent1">
                  <a:lumMod val="20000"/>
                  <a:lumOff val="80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3610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800" b="1" smtClean="0">
                <a:solidFill>
                  <a:schemeClr val="accent1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  <a:t>Ешьте больше ярких овощей </a:t>
            </a:r>
            <a:br>
              <a:rPr lang="ru-RU" sz="4800" b="1" smtClean="0">
                <a:solidFill>
                  <a:schemeClr val="accent1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</a:br>
            <a:r>
              <a:rPr lang="ru-RU" sz="4800" b="1" smtClean="0">
                <a:solidFill>
                  <a:schemeClr val="accent1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  <a:t>и фруктов</a:t>
            </a:r>
            <a:endParaRPr lang="ru-RU" sz="4800" b="1" dirty="0">
              <a:solidFill>
                <a:schemeClr val="accent1">
                  <a:lumMod val="20000"/>
                  <a:lumOff val="80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0952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b="1" smtClean="0">
                <a:solidFill>
                  <a:schemeClr val="accent1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  <a:t>Что препятствует усвоению кислорода</a:t>
            </a:r>
            <a:endParaRPr lang="ru-RU" sz="4000" b="1" dirty="0">
              <a:solidFill>
                <a:schemeClr val="accent1">
                  <a:lumMod val="20000"/>
                  <a:lumOff val="80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566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5400" b="1" smtClean="0">
                <a:solidFill>
                  <a:schemeClr val="accent1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  <a:t>1. Жирная пища</a:t>
            </a:r>
            <a:endParaRPr lang="ru-RU" sz="5400" b="1" dirty="0">
              <a:solidFill>
                <a:schemeClr val="accent1">
                  <a:lumMod val="20000"/>
                  <a:lumOff val="80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5643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5400" b="1" smtClean="0">
                <a:solidFill>
                  <a:schemeClr val="accent1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  <a:t>Влияние на кровь</a:t>
            </a:r>
            <a:endParaRPr lang="ru-RU" sz="5400" b="1" dirty="0">
              <a:solidFill>
                <a:schemeClr val="accent1">
                  <a:lumMod val="20000"/>
                  <a:lumOff val="80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9374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5400" b="1" smtClean="0">
                <a:solidFill>
                  <a:schemeClr val="accent1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  <a:t>Влияние на сосуды</a:t>
            </a:r>
            <a:endParaRPr lang="ru-RU" sz="5400" b="1" dirty="0">
              <a:solidFill>
                <a:schemeClr val="accent1">
                  <a:lumMod val="20000"/>
                  <a:lumOff val="80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7287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6000" b="1" smtClean="0">
                <a:solidFill>
                  <a:schemeClr val="accent1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  <a:t>2. Курение </a:t>
            </a:r>
            <a:endParaRPr lang="ru-RU" sz="6000" b="1" dirty="0">
              <a:solidFill>
                <a:schemeClr val="accent1">
                  <a:lumMod val="20000"/>
                  <a:lumOff val="80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9140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5400" b="1" smtClean="0">
                <a:solidFill>
                  <a:schemeClr val="accent1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  <a:t>3. Алкоголь</a:t>
            </a:r>
            <a:endParaRPr lang="ru-RU" b="1" dirty="0">
              <a:solidFill>
                <a:schemeClr val="accent1">
                  <a:lumMod val="20000"/>
                  <a:lumOff val="80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4831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800" b="1" i="1" smtClean="0">
                <a:solidFill>
                  <a:schemeClr val="accent1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Воздух – дыхание жизни </a:t>
            </a:r>
            <a:endParaRPr lang="ru-RU" sz="4800" b="1" i="1" dirty="0">
              <a:solidFill>
                <a:schemeClr val="accent1">
                  <a:lumMod val="20000"/>
                  <a:lumOff val="80000"/>
                </a:schemeClr>
              </a:solidFill>
              <a:latin typeface="Monotype Corsiva" panose="03010101010201010101" pitchFamily="66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0234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5400" b="1" smtClean="0">
                <a:solidFill>
                  <a:schemeClr val="accent1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  <a:t>4. Обезвоживание </a:t>
            </a:r>
            <a:endParaRPr lang="ru-RU" sz="5400" b="1" dirty="0">
              <a:solidFill>
                <a:schemeClr val="accent1">
                  <a:lumMod val="20000"/>
                  <a:lumOff val="80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9704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5400" b="1" smtClean="0">
                <a:solidFill>
                  <a:schemeClr val="accent1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  <a:t>5. Тесная одежда</a:t>
            </a:r>
            <a:endParaRPr lang="ru-RU" sz="5400" b="1" dirty="0">
              <a:solidFill>
                <a:schemeClr val="accent1">
                  <a:lumMod val="20000"/>
                  <a:lumOff val="80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28816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5400" b="1" smtClean="0">
                <a:solidFill>
                  <a:schemeClr val="accent1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  <a:t>6. Неправильная осанка</a:t>
            </a:r>
            <a:endParaRPr lang="ru-RU" sz="5400" b="1" dirty="0">
              <a:solidFill>
                <a:schemeClr val="accent1">
                  <a:lumMod val="20000"/>
                  <a:lumOff val="80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69851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5400" b="1" smtClean="0">
                <a:solidFill>
                  <a:schemeClr val="accent1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  <a:t>7. Неправильное дыхание</a:t>
            </a:r>
            <a:endParaRPr lang="ru-RU" sz="5400" b="1" dirty="0">
              <a:solidFill>
                <a:schemeClr val="accent1">
                  <a:lumMod val="20000"/>
                  <a:lumOff val="80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30351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5400" b="1" smtClean="0">
                <a:solidFill>
                  <a:schemeClr val="accent1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  <a:t>Рекомендации для развития глубокого дыхания </a:t>
            </a:r>
            <a:endParaRPr lang="ru-RU" sz="5400" b="1" dirty="0">
              <a:solidFill>
                <a:schemeClr val="accent1">
                  <a:lumMod val="20000"/>
                  <a:lumOff val="80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55996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800" b="1" smtClean="0">
                <a:solidFill>
                  <a:schemeClr val="accent1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  <a:t>1. Делайте упражнения для развития глубокого дыхания</a:t>
            </a:r>
            <a:endParaRPr lang="ru-RU" sz="4800" b="1" dirty="0">
              <a:solidFill>
                <a:schemeClr val="accent1">
                  <a:lumMod val="20000"/>
                  <a:lumOff val="80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33708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smtClean="0">
                <a:solidFill>
                  <a:schemeClr val="accent1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  <a:t>Упражнения для развития глубокого дыхания</a:t>
            </a:r>
            <a:endParaRPr lang="ru-RU" b="1" dirty="0">
              <a:solidFill>
                <a:schemeClr val="accent1">
                  <a:lumMod val="20000"/>
                  <a:lumOff val="80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01112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smtClean="0">
                <a:solidFill>
                  <a:schemeClr val="accent1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  <a:t>Упражнения для развития глубокого дыхания</a:t>
            </a:r>
            <a:endParaRPr lang="ru-RU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41964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smtClean="0">
                <a:solidFill>
                  <a:schemeClr val="accent1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  <a:t>Упражнения для развития глубокого дыхания</a:t>
            </a:r>
            <a:endParaRPr lang="ru-RU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79304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smtClean="0">
                <a:solidFill>
                  <a:schemeClr val="accent1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  <a:t>2. Принимайте кислородные ванны</a:t>
            </a:r>
            <a:endParaRPr lang="ru-RU" b="1" dirty="0">
              <a:solidFill>
                <a:schemeClr val="accent1">
                  <a:lumMod val="20000"/>
                  <a:lumOff val="80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5575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6000" b="1" smtClean="0">
                <a:solidFill>
                  <a:schemeClr val="accent1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  <a:t>9 000 метров</a:t>
            </a:r>
            <a:endParaRPr lang="ru-RU" sz="6000" b="1" dirty="0">
              <a:solidFill>
                <a:schemeClr val="accent1">
                  <a:lumMod val="20000"/>
                  <a:lumOff val="80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90587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smtClean="0">
                <a:solidFill>
                  <a:schemeClr val="accent1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  <a:t>3. Пойте и играйте на музыкальных инструментах</a:t>
            </a:r>
            <a:endParaRPr lang="ru-RU" b="1" dirty="0">
              <a:solidFill>
                <a:schemeClr val="accent1">
                  <a:lumMod val="20000"/>
                  <a:lumOff val="80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20761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smtClean="0">
                <a:solidFill>
                  <a:schemeClr val="accent1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  <a:t>4. Активно плавайте</a:t>
            </a:r>
            <a:endParaRPr lang="ru-RU" b="1" dirty="0">
              <a:solidFill>
                <a:schemeClr val="accent1">
                  <a:lumMod val="20000"/>
                  <a:lumOff val="80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7884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smtClean="0">
                <a:solidFill>
                  <a:schemeClr val="accent1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  <a:t>Наслаждайтесь дарами Всевышнего</a:t>
            </a:r>
            <a:endParaRPr lang="ru-RU" b="1" dirty="0">
              <a:solidFill>
                <a:schemeClr val="accent1">
                  <a:lumMod val="20000"/>
                  <a:lumOff val="80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4412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smtClean="0">
                <a:solidFill>
                  <a:srgbClr val="FFC000"/>
                </a:solidFill>
                <a:latin typeface="Monotype Corsiva" panose="03010101010201010101" pitchFamily="66" charset="0"/>
              </a:rPr>
              <a:t/>
            </a:r>
            <a:br>
              <a:rPr lang="ru-RU" b="1" smtClean="0">
                <a:solidFill>
                  <a:srgbClr val="FFC000"/>
                </a:solidFill>
                <a:latin typeface="Monotype Corsiva" panose="03010101010201010101" pitchFamily="66" charset="0"/>
              </a:rPr>
            </a:br>
            <a:r>
              <a:rPr lang="ru-RU" b="1" smtClean="0">
                <a:solidFill>
                  <a:srgbClr val="FFFF00"/>
                </a:solidFill>
                <a:latin typeface="Monotype Corsiva" panose="03010101010201010101" pitchFamily="66" charset="0"/>
              </a:rPr>
              <a:t>Священное Писание, </a:t>
            </a:r>
            <a:br>
              <a:rPr lang="ru-RU" b="1" smtClean="0">
                <a:solidFill>
                  <a:srgbClr val="FFFF00"/>
                </a:solidFill>
                <a:latin typeface="Monotype Corsiva" panose="03010101010201010101" pitchFamily="66" charset="0"/>
              </a:rPr>
            </a:br>
            <a:r>
              <a:rPr lang="ru-RU" b="1" smtClean="0">
                <a:solidFill>
                  <a:srgbClr val="FFFF00"/>
                </a:solidFill>
                <a:latin typeface="Monotype Corsiva" panose="03010101010201010101" pitchFamily="66" charset="0"/>
              </a:rPr>
              <a:t>книга Пророка Иеремии 10:12,13 </a:t>
            </a:r>
            <a:endParaRPr lang="ru-RU" sz="6000" dirty="0"/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37728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8800" b="1" smtClean="0">
                <a:solidFill>
                  <a:srgbClr val="FFFF00"/>
                </a:solidFill>
                <a:latin typeface="DS Arabic" panose="04000506020000020004" pitchFamily="82" charset="0"/>
              </a:rPr>
              <a:t>Во имя Всевышнего</a:t>
            </a:r>
            <a:endParaRPr lang="ru-RU" sz="8800" b="1" dirty="0">
              <a:solidFill>
                <a:srgbClr val="FFFF00"/>
              </a:solidFill>
              <a:latin typeface="DS Arabic" panose="04000506020000020004" pitchFamily="82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5584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6000" b="1" smtClean="0">
                <a:solidFill>
                  <a:schemeClr val="accent1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  <a:t>Только </a:t>
            </a:r>
            <a:endParaRPr lang="ru-RU" sz="6000" b="1" dirty="0">
              <a:solidFill>
                <a:schemeClr val="accent1">
                  <a:lumMod val="20000"/>
                  <a:lumOff val="80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2235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6000" b="1" smtClean="0">
                <a:solidFill>
                  <a:schemeClr val="accent1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  <a:t>Состав воздуха </a:t>
            </a:r>
            <a:endParaRPr lang="ru-RU" sz="6000" b="1" dirty="0">
              <a:solidFill>
                <a:schemeClr val="accent1">
                  <a:lumMod val="20000"/>
                  <a:lumOff val="80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9090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6000" b="1" smtClean="0">
                <a:solidFill>
                  <a:schemeClr val="accent1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  <a:t>Очищение воздуха</a:t>
            </a:r>
            <a:endParaRPr lang="ru-RU" sz="6000" b="1" dirty="0">
              <a:solidFill>
                <a:schemeClr val="accent1">
                  <a:lumMod val="20000"/>
                  <a:lumOff val="80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2151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800" b="1" i="1" smtClean="0">
                <a:solidFill>
                  <a:schemeClr val="accent1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  <a:t>Загрязнение воздуха</a:t>
            </a:r>
            <a:endParaRPr lang="ru-RU" sz="4800" b="1" i="1" dirty="0">
              <a:solidFill>
                <a:schemeClr val="accent1">
                  <a:lumMod val="20000"/>
                  <a:lumOff val="80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5075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smtClean="0">
                <a:solidFill>
                  <a:schemeClr val="bg2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  <a:t/>
            </a:r>
            <a:br>
              <a:rPr lang="ru-RU" b="1" smtClean="0">
                <a:solidFill>
                  <a:schemeClr val="bg2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</a:br>
            <a:r>
              <a:rPr lang="ru-RU" sz="6000" b="1" smtClean="0">
                <a:solidFill>
                  <a:schemeClr val="accent5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  <a:t>Негативные последствия </a:t>
            </a:r>
            <a:r>
              <a:rPr lang="ru-RU" b="1" smtClean="0">
                <a:solidFill>
                  <a:schemeClr val="bg2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  <a:t/>
            </a:r>
            <a:br>
              <a:rPr lang="ru-RU" b="1" smtClean="0">
                <a:solidFill>
                  <a:schemeClr val="bg2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</a:br>
            <a:endParaRPr lang="ru-RU" b="1" dirty="0">
              <a:solidFill>
                <a:schemeClr val="bg2">
                  <a:lumMod val="20000"/>
                  <a:lumOff val="80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77208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2079</Words>
  <Application>Microsoft Office PowerPoint</Application>
  <PresentationFormat>Экран (4:3)</PresentationFormat>
  <Paragraphs>203</Paragraphs>
  <Slides>44</Slides>
  <Notes>44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44</vt:i4>
      </vt:variant>
    </vt:vector>
  </HeadingPairs>
  <TitlesOfParts>
    <vt:vector size="51" baseType="lpstr">
      <vt:lpstr>Arial</vt:lpstr>
      <vt:lpstr>Calibri</vt:lpstr>
      <vt:lpstr>Calibri Light</vt:lpstr>
      <vt:lpstr>DS Arabic</vt:lpstr>
      <vt:lpstr>Monotype Corsiva</vt:lpstr>
      <vt:lpstr>Times New Roman</vt:lpstr>
      <vt:lpstr>Тема Office</vt:lpstr>
      <vt:lpstr>ЗДОРОВАЯ ЖИЗНЬ  - ПОДАРОК ВСЕВЫШНЕГО</vt:lpstr>
      <vt:lpstr>Воздух  </vt:lpstr>
      <vt:lpstr>Воздух – дыхание жизни </vt:lpstr>
      <vt:lpstr>9 000 метров</vt:lpstr>
      <vt:lpstr>Только </vt:lpstr>
      <vt:lpstr>Состав воздуха </vt:lpstr>
      <vt:lpstr>Очищение воздуха</vt:lpstr>
      <vt:lpstr>Загрязнение воздуха</vt:lpstr>
      <vt:lpstr> Негативные последствия  </vt:lpstr>
      <vt:lpstr>Аллергия, астма, бронхит, эмфизема</vt:lpstr>
      <vt:lpstr>Использование  защитных  средств</vt:lpstr>
      <vt:lpstr>Загрязнение воздуха в помещениях Недостаточная вентиляция</vt:lpstr>
      <vt:lpstr>Открытый огонь выделяет токсичные вещества</vt:lpstr>
      <vt:lpstr>Пыль в воздухе Влажность и плесень</vt:lpstr>
      <vt:lpstr>Как  защитить себя  и свою семью?</vt:lpstr>
      <vt:lpstr>Поселитесь за городом</vt:lpstr>
      <vt:lpstr>Проветривайте помещение</vt:lpstr>
      <vt:lpstr>Комнатные растения</vt:lpstr>
      <vt:lpstr>Открывайте окна на ночь</vt:lpstr>
      <vt:lpstr>Разумно используйте кондиционеры</vt:lpstr>
      <vt:lpstr>Вытяжные устройства</vt:lpstr>
      <vt:lpstr>Запретите курить в помещениях</vt:lpstr>
      <vt:lpstr>Ешьте больше ярких овощей  и фруктов</vt:lpstr>
      <vt:lpstr>Что препятствует усвоению кислорода</vt:lpstr>
      <vt:lpstr>1. Жирная пища</vt:lpstr>
      <vt:lpstr>Влияние на кровь</vt:lpstr>
      <vt:lpstr>Влияние на сосуды</vt:lpstr>
      <vt:lpstr>2. Курение </vt:lpstr>
      <vt:lpstr>3. Алкоголь</vt:lpstr>
      <vt:lpstr>4. Обезвоживание </vt:lpstr>
      <vt:lpstr>5. Тесная одежда</vt:lpstr>
      <vt:lpstr>6. Неправильная осанка</vt:lpstr>
      <vt:lpstr>7. Неправильное дыхание</vt:lpstr>
      <vt:lpstr>Рекомендации для развития глубокого дыхания </vt:lpstr>
      <vt:lpstr>1. Делайте упражнения для развития глубокого дыхания</vt:lpstr>
      <vt:lpstr>Упражнения для развития глубокого дыхания</vt:lpstr>
      <vt:lpstr>Упражнения для развития глубокого дыхания</vt:lpstr>
      <vt:lpstr>Упражнения для развития глубокого дыхания</vt:lpstr>
      <vt:lpstr>2. Принимайте кислородные ванны</vt:lpstr>
      <vt:lpstr>3. Пойте и играйте на музыкальных инструментах</vt:lpstr>
      <vt:lpstr>4. Активно плавайте</vt:lpstr>
      <vt:lpstr>Наслаждайтесь дарами Всевышнего</vt:lpstr>
      <vt:lpstr> Священное Писание,  книга Пророка Иеремии 10:12,13 </vt:lpstr>
      <vt:lpstr>Во имя Всевышнего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ЗДОРОВАЯ ЖИЗНЬ  - ПОДАРОК ВСЕВЫШНЕГО</dc:title>
  <dc:creator>Svetlana</dc:creator>
  <cp:lastModifiedBy>Svetlana</cp:lastModifiedBy>
  <cp:revision>11</cp:revision>
  <dcterms:created xsi:type="dcterms:W3CDTF">2016-05-24T05:49:34Z</dcterms:created>
  <dcterms:modified xsi:type="dcterms:W3CDTF">2016-05-24T06:25:17Z</dcterms:modified>
</cp:coreProperties>
</file>