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73" r:id="rId3"/>
    <p:sldId id="274" r:id="rId4"/>
    <p:sldId id="257" r:id="rId5"/>
    <p:sldId id="258" r:id="rId6"/>
    <p:sldId id="259" r:id="rId7"/>
    <p:sldId id="260" r:id="rId8"/>
    <p:sldId id="261" r:id="rId9"/>
    <p:sldId id="272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5" r:id="rId19"/>
    <p:sldId id="270" r:id="rId20"/>
    <p:sldId id="27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4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4A039-12A8-054C-863A-47B146B45F5F}" type="datetimeFigureOut">
              <a:rPr lang="en-US" smtClean="0"/>
              <a:pPr/>
              <a:t>12/3/2014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B37A03-D362-8347-9EE4-7918C06D9A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11335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B37A03-D362-8347-9EE4-7918C06D9AB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B37A03-D362-8347-9EE4-7918C06D9AB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59557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2C97-B2EC-4C19-832D-7C38B77EA62F}" type="datetimeFigureOut">
              <a:rPr lang="en-US" smtClean="0"/>
              <a:pPr/>
              <a:t>12/3/2014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ED7F4-A1CE-4E95-9BFC-E71717D6DE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70982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2C97-B2EC-4C19-832D-7C38B77EA62F}" type="datetimeFigureOut">
              <a:rPr lang="en-US" smtClean="0"/>
              <a:pPr/>
              <a:t>12/3/2014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ED7F4-A1CE-4E95-9BFC-E71717D6DE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54909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2C97-B2EC-4C19-832D-7C38B77EA62F}" type="datetimeFigureOut">
              <a:rPr lang="en-US" smtClean="0"/>
              <a:pPr/>
              <a:t>12/3/2014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ED7F4-A1CE-4E95-9BFC-E71717D6DE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24426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2C97-B2EC-4C19-832D-7C38B77EA62F}" type="datetimeFigureOut">
              <a:rPr lang="en-US" smtClean="0"/>
              <a:pPr/>
              <a:t>12/3/2014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ED7F4-A1CE-4E95-9BFC-E71717D6DE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63027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2C97-B2EC-4C19-832D-7C38B77EA62F}" type="datetimeFigureOut">
              <a:rPr lang="en-US" smtClean="0"/>
              <a:pPr/>
              <a:t>12/3/2014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ED7F4-A1CE-4E95-9BFC-E71717D6DE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85110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2C97-B2EC-4C19-832D-7C38B77EA62F}" type="datetimeFigureOut">
              <a:rPr lang="en-US" smtClean="0"/>
              <a:pPr/>
              <a:t>12/3/2014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ED7F4-A1CE-4E95-9BFC-E71717D6DE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0776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2C97-B2EC-4C19-832D-7C38B77EA62F}" type="datetimeFigureOut">
              <a:rPr lang="en-US" smtClean="0"/>
              <a:pPr/>
              <a:t>12/3/2014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ED7F4-A1CE-4E95-9BFC-E71717D6DE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9484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2C97-B2EC-4C19-832D-7C38B77EA62F}" type="datetimeFigureOut">
              <a:rPr lang="en-US" smtClean="0"/>
              <a:pPr/>
              <a:t>12/3/2014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ED7F4-A1CE-4E95-9BFC-E71717D6DE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40013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2C97-B2EC-4C19-832D-7C38B77EA62F}" type="datetimeFigureOut">
              <a:rPr lang="en-US" smtClean="0"/>
              <a:pPr/>
              <a:t>12/3/2014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ED7F4-A1CE-4E95-9BFC-E71717D6DE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57220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2C97-B2EC-4C19-832D-7C38B77EA62F}" type="datetimeFigureOut">
              <a:rPr lang="en-US" smtClean="0"/>
              <a:pPr/>
              <a:t>12/3/2014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ED7F4-A1CE-4E95-9BFC-E71717D6DE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33132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2C97-B2EC-4C19-832D-7C38B77EA62F}" type="datetimeFigureOut">
              <a:rPr lang="en-US" smtClean="0"/>
              <a:pPr/>
              <a:t>12/3/2014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ED7F4-A1CE-4E95-9BFC-E71717D6DE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16385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82C97-B2EC-4C19-832D-7C38B77EA62F}" type="datetimeFigureOut">
              <a:rPr lang="en-US" smtClean="0"/>
              <a:pPr/>
              <a:t>12/3/2014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ED7F4-A1CE-4E95-9BFC-E71717D6DE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4293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dventistwomensministries.org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P:\DEPT\WM\_SHARED\2011 Adviosry Resources\2011 ADVISORY CD FILES\3. OUTREACH\OUTREACH\2. Homes of Hope and Healing MInistry  PP\HomesHopeHealing 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1111"/>
          <a:stretch>
            <a:fillRect/>
          </a:stretch>
        </p:blipFill>
        <p:spPr bwMode="auto">
          <a:xfrm>
            <a:off x="1" y="3505200"/>
            <a:ext cx="9144000" cy="3352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19400"/>
            <a:ext cx="7772400" cy="781050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ДОМ НАДЕЖДЫ И ИСЦЕЛЕНИЯ</a:t>
            </a:r>
            <a:endParaRPr lang="en-US" b="1" dirty="0">
              <a:solidFill>
                <a:srgbClr val="00B0F0"/>
              </a:solidFill>
            </a:endParaRPr>
          </a:p>
        </p:txBody>
      </p:sp>
      <p:pic>
        <p:nvPicPr>
          <p:cNvPr id="1026" name="Picture 2" descr="P:\DEPT\WM\_SHARED\2011 Adviosry Resources\2011 ADVISORY CD FILES\3. OUTREACH\OUTREACH\2. Homes of Hope and Healing MInistry  PP\HomesHopeHealing 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8889"/>
          <a:stretch>
            <a:fillRect/>
          </a:stretch>
        </p:blipFill>
        <p:spPr bwMode="auto">
          <a:xfrm>
            <a:off x="1" y="0"/>
            <a:ext cx="9144000" cy="2819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2895600" y="6096000"/>
            <a:ext cx="3429000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chemeClr val="bg1"/>
                </a:solidFill>
                <a:latin typeface="Abadi MT Condensed Light"/>
                <a:cs typeface="Abadi MT Condensed Light"/>
              </a:rPr>
              <a:t>Генеральная Конференция</a:t>
            </a:r>
            <a:endParaRPr lang="en-US" sz="1200" b="1" dirty="0" smtClean="0">
              <a:solidFill>
                <a:schemeClr val="bg1"/>
              </a:solidFill>
              <a:latin typeface="Abadi MT Condensed Light"/>
              <a:cs typeface="Abadi MT Condensed Light"/>
            </a:endParaRPr>
          </a:p>
          <a:p>
            <a:r>
              <a:rPr lang="ru-RU" sz="1200" b="1" dirty="0" smtClean="0">
                <a:solidFill>
                  <a:schemeClr val="bg1"/>
                </a:solidFill>
                <a:latin typeface="Abadi MT Condensed Light"/>
                <a:cs typeface="Abadi MT Condensed Light"/>
              </a:rPr>
              <a:t>Отдел Женского служения</a:t>
            </a:r>
            <a:endParaRPr lang="en-US" sz="1200" b="1" dirty="0" smtClean="0">
              <a:solidFill>
                <a:schemeClr val="bg1"/>
              </a:solidFill>
              <a:latin typeface="Abadi MT Condensed Light"/>
              <a:cs typeface="Abadi MT Condensed Light"/>
            </a:endParaRPr>
          </a:p>
          <a:p>
            <a:r>
              <a:rPr lang="en-US" sz="1100" b="1" dirty="0" smtClean="0">
                <a:solidFill>
                  <a:schemeClr val="bg1"/>
                </a:solidFill>
                <a:latin typeface="Abadi MT Condensed Light"/>
                <a:cs typeface="Abadi MT Condensed Light"/>
                <a:hlinkClick r:id="rId3"/>
              </a:rPr>
              <a:t>www.adventistwomensministries.org</a:t>
            </a:r>
            <a:r>
              <a:rPr lang="en-US" sz="1100" b="1" dirty="0" smtClean="0">
                <a:solidFill>
                  <a:schemeClr val="bg1"/>
                </a:solidFill>
                <a:latin typeface="Abadi MT Condensed Light"/>
                <a:cs typeface="Abadi MT Condensed Light"/>
              </a:rPr>
              <a:t> </a:t>
            </a:r>
            <a:endParaRPr lang="en-US" sz="1100" b="1" dirty="0">
              <a:solidFill>
                <a:schemeClr val="bg1"/>
              </a:solidFill>
              <a:latin typeface="Abadi MT Condensed Light"/>
              <a:cs typeface="Abadi MT Condensed Light"/>
            </a:endParaRPr>
          </a:p>
        </p:txBody>
      </p:sp>
      <p:pic>
        <p:nvPicPr>
          <p:cNvPr id="6" name="Picture 7" descr="WMLOGO-small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061" y="5410200"/>
            <a:ext cx="774939" cy="59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3880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:\DEPT\WM\_SHARED\2011 Adviosry Resources\2011 ADVISORY CD FILES\3. OUTREACH\OUTREACH\2. Homes of Hope and Healing MInistry  PP\HomesHopeHealing 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06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74837"/>
            <a:ext cx="8839200" cy="4906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3600" dirty="0" smtClean="0"/>
              <a:t> </a:t>
            </a:r>
            <a:r>
              <a:rPr lang="ru-RU" sz="3600" dirty="0" smtClean="0"/>
              <a:t>В </a:t>
            </a:r>
            <a:r>
              <a:rPr lang="ru-RU" sz="3600" dirty="0" smtClean="0"/>
              <a:t>жизни самоотверженных женщин отразится свет лица Божьего и придаст им такую силу, которая превзойдет силу мужчин.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В семьях они смогут выполнить то, чего не в состоянии сделать мужчины: совершить работу, затрагивающую внутреннюю жизнь людей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Они приблизятся к сердцам людей, абсолютно недоступных для мужчин. </a:t>
            </a:r>
            <a:endParaRPr lang="en-US" sz="3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523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:\DEPT\WM\_SHARED\2011 Adviosry Resources\2011 ADVISORY CD FILES\3. OUTREACH\OUTREACH\2. Homes of Hope and Healing MInistry  PP\HomesHopeHealing 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06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79248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Есть нужда в их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труде. Осмотрительные и кроткие женщины могут сделать доброе дело, разъясняя людям истину в их домах. </a:t>
            </a:r>
            <a:r>
              <a:rPr lang="ru-RU" sz="3600" dirty="0" smtClean="0"/>
              <a:t>Когда слово Божье будет объясняться таким образом, оно совершит работу закваски, благодаря чему целые семьи обратятся.</a:t>
            </a: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-</a:t>
            </a:r>
            <a:r>
              <a:rPr lang="en-US" sz="3600" dirty="0"/>
              <a:t>- </a:t>
            </a:r>
            <a:r>
              <a:rPr lang="ru-RU" sz="3600" dirty="0" smtClean="0"/>
              <a:t>Свидетельства для церкви т. 9 </a:t>
            </a:r>
            <a:r>
              <a:rPr lang="en-US" dirty="0" smtClean="0"/>
              <a:t>  </a:t>
            </a:r>
            <a:endParaRPr lang="en-US" dirty="0"/>
          </a:p>
          <a:p>
            <a:pPr marL="0" indent="0" algn="ctr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284237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:\DEPT\WM\_SHARED\2011 Adviosry Resources\2011 ADVISORY CD FILES\3. OUTREACH\OUTREACH\2. Homes of Hope and Healing MInistry  PP\HomesHopeHealing 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06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609600"/>
            <a:ext cx="5791200" cy="762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1F497D"/>
                </a:solidFill>
                <a:latin typeface="Adobe Caslon Pro"/>
                <a:cs typeface="Adobe Caslon Pro"/>
              </a:rPr>
              <a:t/>
            </a:r>
            <a:br>
              <a:rPr lang="en-US" b="1" dirty="0" smtClean="0">
                <a:solidFill>
                  <a:srgbClr val="1F497D"/>
                </a:solidFill>
                <a:latin typeface="Adobe Caslon Pro"/>
                <a:cs typeface="Adobe Caslon Pro"/>
              </a:rPr>
            </a:br>
            <a:r>
              <a:rPr lang="ru-RU" b="1" dirty="0" smtClean="0">
                <a:solidFill>
                  <a:srgbClr val="1F497D"/>
                </a:solidFill>
                <a:latin typeface="Adobe Caslon Pro"/>
                <a:cs typeface="Adobe Caslon Pro"/>
              </a:rPr>
              <a:t>Как начать?</a:t>
            </a:r>
            <a:r>
              <a:rPr lang="en-US" b="1" dirty="0">
                <a:solidFill>
                  <a:srgbClr val="1F497D"/>
                </a:solidFill>
                <a:latin typeface="Adobe Caslon Pro"/>
                <a:cs typeface="Adobe Caslon Pro"/>
              </a:rPr>
              <a:t/>
            </a:r>
            <a:br>
              <a:rPr lang="en-US" b="1" dirty="0">
                <a:solidFill>
                  <a:srgbClr val="1F497D"/>
                </a:solidFill>
                <a:latin typeface="Adobe Caslon Pro"/>
                <a:cs typeface="Adobe Caslon Pro"/>
              </a:rPr>
            </a:br>
            <a:endParaRPr lang="en-US" b="1" dirty="0">
              <a:solidFill>
                <a:srgbClr val="1F497D"/>
              </a:solidFill>
              <a:latin typeface="Adobe Caslon Pro"/>
              <a:cs typeface="Adobe Caslon Pro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05000"/>
            <a:ext cx="7696200" cy="4525963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С помощью этого служения </a:t>
            </a:r>
            <a:r>
              <a:rPr lang="ru-RU" b="1" dirty="0" smtClean="0"/>
              <a:t>мы открываем двери наших домов</a:t>
            </a:r>
            <a:r>
              <a:rPr lang="ru-RU" dirty="0" smtClean="0"/>
              <a:t> для женщин нашей общины. Мы работаем в малых группах (от 3 до 15 человек). Цель - создание долгих дружеских отношений во Христе. </a:t>
            </a:r>
            <a:r>
              <a:rPr lang="en-US" dirty="0" smtClean="0"/>
              <a:t>. </a:t>
            </a:r>
            <a:endParaRPr lang="en-US" dirty="0"/>
          </a:p>
          <a:p>
            <a:pPr lvl="0"/>
            <a:r>
              <a:rPr lang="ru-RU" b="1" dirty="0" smtClean="0"/>
              <a:t>Пригласите друзей в ваш дом </a:t>
            </a:r>
            <a:r>
              <a:rPr lang="ru-RU" dirty="0" smtClean="0"/>
              <a:t>или другое место, но не в здание церкви. И, если возможно собирайтесь в вашем доме, или доме какой либо другой сестры, которая может организовать встречу. 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ru-RU" dirty="0" smtClean="0"/>
              <a:t>Вы можете </a:t>
            </a:r>
            <a:r>
              <a:rPr lang="ru-RU" b="1" dirty="0" smtClean="0"/>
              <a:t>предложить обед или легкий ужин </a:t>
            </a:r>
            <a:r>
              <a:rPr lang="ru-RU" dirty="0" smtClean="0"/>
              <a:t>(по выбору).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6890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:\DEPT\WM\_SHARED\2011 Adviosry Resources\2011 ADVISORY CD FILES\3. OUTREACH\OUTREACH\2. Homes of Hope and Healing MInistry  PP\HomesHopeHealing 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06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828800"/>
            <a:ext cx="8001000" cy="4525963"/>
          </a:xfrm>
        </p:spPr>
        <p:txBody>
          <a:bodyPr>
            <a:noAutofit/>
          </a:bodyPr>
          <a:lstStyle/>
          <a:p>
            <a:pPr lvl="0"/>
            <a:r>
              <a:rPr lang="ru-RU" sz="2400" b="1" dirty="0" smtClean="0"/>
              <a:t>Поделитесь своим свидетельством </a:t>
            </a:r>
            <a:r>
              <a:rPr lang="ru-RU" sz="2400" dirty="0" smtClean="0"/>
              <a:t>того, что Иисус сделал для вас в жизни. </a:t>
            </a:r>
            <a:endParaRPr lang="en-US" sz="2400" dirty="0">
              <a:solidFill>
                <a:srgbClr val="000000"/>
              </a:solidFill>
            </a:endParaRPr>
          </a:p>
          <a:p>
            <a:r>
              <a:rPr lang="ru-RU" sz="2400" b="1" dirty="0" smtClean="0"/>
              <a:t>Пригласите их поучаствовать в восьминедельной программе</a:t>
            </a:r>
            <a:r>
              <a:rPr lang="ru-RU" sz="2400" dirty="0" smtClean="0"/>
              <a:t> под названием "Дом надежды и исцеления". </a:t>
            </a:r>
          </a:p>
          <a:p>
            <a:pPr lvl="0"/>
            <a:r>
              <a:rPr lang="ru-RU" sz="2400" b="1" dirty="0" smtClean="0"/>
              <a:t>Объясните, что это постоянная программа, которая будет проходить с перерывами каждые восемь недель</a:t>
            </a:r>
            <a:r>
              <a:rPr lang="ru-RU" sz="2400" dirty="0" smtClean="0"/>
              <a:t>. (Количество недель не ограничено. Старайтесь делать встречи лаконичными, подстраиваясь под расписание приглашенных). </a:t>
            </a:r>
            <a:endParaRPr lang="en-US" sz="2400" dirty="0">
              <a:solidFill>
                <a:srgbClr val="000000"/>
              </a:solidFill>
            </a:endParaRPr>
          </a:p>
          <a:p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905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:\DEPT\WM\_SHARED\2011 Adviosry Resources\2011 ADVISORY CD FILES\3. OUTREACH\OUTREACH\2. Homes of Hope and Healing MInistry  PP\HomesHopeHealing 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06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152400"/>
            <a:ext cx="6553200" cy="10668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  <a:latin typeface="Book Antiqua" pitchFamily="18" charset="0"/>
              </a:rPr>
              <a:t/>
            </a:r>
            <a:br>
              <a:rPr lang="en-US" sz="3600" b="1" dirty="0" smtClean="0">
                <a:solidFill>
                  <a:schemeClr val="tx2"/>
                </a:solidFill>
                <a:latin typeface="Book Antiqua" pitchFamily="18" charset="0"/>
              </a:rPr>
            </a:br>
            <a:r>
              <a:rPr lang="ru-RU" sz="3600" b="1" dirty="0" smtClean="0">
                <a:solidFill>
                  <a:schemeClr val="tx2"/>
                </a:solidFill>
                <a:latin typeface="Book Antiqua" pitchFamily="18" charset="0"/>
              </a:rPr>
              <a:t>Как организовать программу?</a:t>
            </a:r>
            <a:r>
              <a:rPr lang="en-US" sz="3600" dirty="0">
                <a:solidFill>
                  <a:schemeClr val="tx2"/>
                </a:solidFill>
                <a:latin typeface="Book Antiqua" pitchFamily="18" charset="0"/>
              </a:rPr>
              <a:t/>
            </a:r>
            <a:br>
              <a:rPr lang="en-US" sz="3600" dirty="0">
                <a:solidFill>
                  <a:schemeClr val="tx2"/>
                </a:solidFill>
                <a:latin typeface="Book Antiqua" pitchFamily="18" charset="0"/>
              </a:rPr>
            </a:br>
            <a:endParaRPr lang="en-US" sz="3600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114800"/>
          </a:xfrm>
        </p:spPr>
        <p:txBody>
          <a:bodyPr>
            <a:noAutofit/>
          </a:bodyPr>
          <a:lstStyle/>
          <a:p>
            <a:pPr lvl="0"/>
            <a:r>
              <a:rPr lang="ru-RU" sz="2400" b="1" dirty="0" smtClean="0"/>
              <a:t>Выберите одну тему, которую будете обсуждать в течение этих восьми недель.</a:t>
            </a:r>
            <a:r>
              <a:rPr lang="ru-RU" sz="2400" dirty="0" smtClean="0"/>
              <a:t> Привлеките группу в выборе темы, которая будет отвечать их нуждам. Темы для изучения могут быть: о здоровье, духовном возрастании, о семье, воспитании детей, общении, и другие. </a:t>
            </a:r>
            <a:endParaRPr lang="ru-RU" sz="2400" dirty="0" smtClean="0"/>
          </a:p>
          <a:p>
            <a:r>
              <a:rPr lang="en-US" sz="2400" dirty="0" smtClean="0"/>
              <a:t> </a:t>
            </a:r>
            <a:r>
              <a:rPr lang="ru-RU" sz="2400" b="1" dirty="0" smtClean="0"/>
              <a:t>Вы можете использовать на ваших встречах </a:t>
            </a:r>
            <a:r>
              <a:rPr lang="en-US" sz="2400" b="1" dirty="0" smtClean="0"/>
              <a:t>DVD</a:t>
            </a:r>
            <a:r>
              <a:rPr lang="ru-RU" sz="2400" b="1" dirty="0" smtClean="0"/>
              <a:t>, презентации </a:t>
            </a:r>
            <a:r>
              <a:rPr lang="en-US" sz="2400" b="1" dirty="0" smtClean="0"/>
              <a:t>PowerPoint</a:t>
            </a:r>
            <a:r>
              <a:rPr lang="ru-RU" sz="2400" b="1" dirty="0" smtClean="0"/>
              <a:t>, </a:t>
            </a:r>
            <a:r>
              <a:rPr lang="ru-RU" sz="2400" dirty="0" smtClean="0"/>
              <a:t>печатную продукцию, уроки, и другие </a:t>
            </a:r>
            <a:r>
              <a:rPr lang="ru-RU" sz="2400" dirty="0" err="1" smtClean="0"/>
              <a:t>медиа</a:t>
            </a:r>
            <a:r>
              <a:rPr lang="ru-RU" sz="2400" dirty="0" smtClean="0"/>
              <a:t> возможности.</a:t>
            </a:r>
          </a:p>
          <a:p>
            <a:pPr lvl="0"/>
            <a:r>
              <a:rPr lang="ru-RU" sz="2400" b="1" dirty="0" smtClean="0"/>
              <a:t>Пригласите </a:t>
            </a:r>
            <a:r>
              <a:rPr lang="ru-RU" sz="2400" b="1" dirty="0" smtClean="0"/>
              <a:t>спикеров, если есть необходимость, для того, чтобы они представили одну из тем. </a:t>
            </a:r>
            <a:r>
              <a:rPr lang="ru-RU" sz="2400" dirty="0" smtClean="0"/>
              <a:t>Нет необходимости только вам вести встречи. 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194715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:\DEPT\WM\_SHARED\2011 Adviosry Resources\2011 ADVISORY CD FILES\3. OUTREACH\OUTREACH\2. Homes of Hope and Healing MInistry  PP\HomesHopeHealing 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06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828800"/>
            <a:ext cx="8763000" cy="5181600"/>
          </a:xfrm>
        </p:spPr>
        <p:txBody>
          <a:bodyPr>
            <a:noAutofit/>
          </a:bodyPr>
          <a:lstStyle/>
          <a:p>
            <a:pPr lvl="0"/>
            <a:r>
              <a:rPr lang="ru-RU" sz="2800" b="1" dirty="0" smtClean="0"/>
              <a:t>Презентация</a:t>
            </a:r>
            <a:r>
              <a:rPr lang="ru-RU" sz="2800" dirty="0" smtClean="0"/>
              <a:t> темы должна длиться около 30 минут. </a:t>
            </a:r>
            <a:endParaRPr lang="ru-RU" sz="2800" dirty="0" smtClean="0"/>
          </a:p>
          <a:p>
            <a:pPr lvl="0"/>
            <a:r>
              <a:rPr lang="ru-RU" sz="2800" b="1" dirty="0" smtClean="0"/>
              <a:t>Далее можете сделать перерыв </a:t>
            </a:r>
            <a:r>
              <a:rPr lang="ru-RU" sz="2800" dirty="0" smtClean="0"/>
              <a:t>или организовать групповую дискуссию в течение 30 минут. </a:t>
            </a:r>
            <a:endParaRPr lang="ru-RU" sz="2800" dirty="0" smtClean="0"/>
          </a:p>
          <a:p>
            <a:pPr lvl="0"/>
            <a:r>
              <a:rPr lang="ru-RU" sz="2800" b="1" dirty="0" smtClean="0"/>
              <a:t>Общее время проведения встречи около часа. </a:t>
            </a:r>
            <a:r>
              <a:rPr lang="ru-RU" sz="2800" dirty="0" smtClean="0"/>
              <a:t>(Время занятий может варьироваться, но помните, вы возможно будете встречаться с работающими женщинами или матерями, которые не могут оставаться допоздна). </a:t>
            </a:r>
            <a:endParaRPr lang="ru-RU" sz="2800" dirty="0" smtClean="0"/>
          </a:p>
          <a:p>
            <a:r>
              <a:rPr lang="ru-RU" sz="2800" b="1" dirty="0" smtClean="0"/>
              <a:t>Закончите занятие общей короткой </a:t>
            </a:r>
            <a:r>
              <a:rPr lang="ru-RU" sz="2800" dirty="0" smtClean="0"/>
              <a:t>молитвой.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286101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:\DEPT\WM\_SHARED\2011 Adviosry Resources\2011 ADVISORY CD FILES\3. OUTREACH\OUTREACH\2. Homes of Hope and Healing MInistry  PP\HomesHopeHealing 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06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0400" y="0"/>
            <a:ext cx="6400800" cy="990600"/>
          </a:xfrm>
        </p:spPr>
        <p:txBody>
          <a:bodyPr>
            <a:noAutofit/>
          </a:bodyPr>
          <a:lstStyle/>
          <a:p>
            <a:pPr algn="l"/>
            <a:r>
              <a:rPr lang="en-US" sz="3600" b="1" dirty="0" smtClean="0">
                <a:solidFill>
                  <a:srgbClr val="1F497D"/>
                </a:solidFill>
                <a:latin typeface="Book Antiqua" pitchFamily="18" charset="0"/>
              </a:rPr>
              <a:t/>
            </a:r>
            <a:br>
              <a:rPr lang="en-US" sz="3600" b="1" dirty="0" smtClean="0">
                <a:solidFill>
                  <a:srgbClr val="1F497D"/>
                </a:solidFill>
                <a:latin typeface="Book Antiqua" pitchFamily="18" charset="0"/>
              </a:rPr>
            </a:br>
            <a:r>
              <a:rPr lang="ru-RU" sz="3600" b="1" dirty="0" smtClean="0">
                <a:solidFill>
                  <a:srgbClr val="1F497D"/>
                </a:solidFill>
                <a:latin typeface="Book Antiqua" pitchFamily="18" charset="0"/>
              </a:rPr>
              <a:t>Как сделать встречи систематическими?</a:t>
            </a:r>
            <a:endParaRPr lang="en-US" sz="3600" b="1" dirty="0">
              <a:solidFill>
                <a:srgbClr val="1F497D"/>
              </a:solidFill>
              <a:latin typeface="Book Antiqu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362200"/>
            <a:ext cx="8153400" cy="3810000"/>
          </a:xfrm>
        </p:spPr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2800" dirty="0" smtClean="0"/>
              <a:t>Когда вы закончите восьминедельную серию встреч, сделайте перерыв на несколько недель, затем снова начните, выбрав другу интересующую вашу группу тему. </a:t>
            </a:r>
            <a:endParaRPr lang="en-US" sz="1400" dirty="0"/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Количество таких восьминедельных серий встреч может варьироваться. Они могут проходить раз в три месяца или раз в полгода. Лидер малой группы свободен сам выбирать, и регулировать расписание.  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38188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:\DEPT\WM\_SHARED\2011 Adviosry Resources\2011 ADVISORY CD FILES\3. OUTREACH\OUTREACH\2. Homes of Hope and Healing MInistry  PP\HomesHopeHealing 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06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0"/>
            <a:ext cx="6858000" cy="1143000"/>
          </a:xfrm>
          <a:effectLst/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1F497D"/>
                </a:solidFill>
                <a:latin typeface="Book Antiqua" pitchFamily="18" charset="0"/>
              </a:rPr>
              <a:t/>
            </a:r>
            <a:br>
              <a:rPr lang="en-US" b="1" dirty="0" smtClean="0">
                <a:solidFill>
                  <a:srgbClr val="1F497D"/>
                </a:solidFill>
                <a:latin typeface="Book Antiqua" pitchFamily="18" charset="0"/>
              </a:rPr>
            </a:br>
            <a:r>
              <a:rPr lang="ru-RU" b="1" dirty="0" smtClean="0">
                <a:solidFill>
                  <a:srgbClr val="1F497D"/>
                </a:solidFill>
                <a:latin typeface="Book Antiqua" pitchFamily="18" charset="0"/>
              </a:rPr>
              <a:t>Вспомогательный материал</a:t>
            </a:r>
            <a:r>
              <a:rPr lang="en-US" b="1" dirty="0">
                <a:solidFill>
                  <a:srgbClr val="1F497D"/>
                </a:solidFill>
                <a:latin typeface="Book Antiqua" pitchFamily="18" charset="0"/>
              </a:rPr>
              <a:t/>
            </a:r>
            <a:br>
              <a:rPr lang="en-US" b="1" dirty="0">
                <a:solidFill>
                  <a:srgbClr val="1F497D"/>
                </a:solidFill>
                <a:latin typeface="Book Antiqua" pitchFamily="18" charset="0"/>
              </a:rPr>
            </a:br>
            <a:endParaRPr lang="en-US" b="1" dirty="0">
              <a:solidFill>
                <a:srgbClr val="1F497D"/>
              </a:solidFill>
              <a:latin typeface="Book Antiqu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209800"/>
            <a:ext cx="8229600" cy="3810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"Библия и человеческие эмоции" Урок Субботней Школы Джулиан </a:t>
            </a:r>
            <a:r>
              <a:rPr lang="ru-RU" sz="2800" dirty="0" err="1" smtClean="0"/>
              <a:t>Мелгоса</a:t>
            </a:r>
            <a:r>
              <a:rPr lang="ru-RU" sz="2800" dirty="0" smtClean="0"/>
              <a:t> (2011). </a:t>
            </a:r>
          </a:p>
          <a:p>
            <a:r>
              <a:rPr lang="ru-RU" sz="2800" dirty="0" smtClean="0"/>
              <a:t>"</a:t>
            </a:r>
            <a:r>
              <a:rPr lang="ru-RU" sz="2800" dirty="0" smtClean="0"/>
              <a:t>Найти спокойствие среди хаоса жизни". Джулиан </a:t>
            </a:r>
            <a:r>
              <a:rPr lang="ru-RU" sz="2800" dirty="0" err="1" smtClean="0"/>
              <a:t>Мелгоса</a:t>
            </a:r>
            <a:r>
              <a:rPr lang="ru-RU" sz="2800" dirty="0" smtClean="0"/>
              <a:t>, </a:t>
            </a:r>
            <a:r>
              <a:rPr lang="ru-RU" sz="2800" dirty="0" err="1" smtClean="0"/>
              <a:t>Пасифик</a:t>
            </a:r>
            <a:r>
              <a:rPr lang="ru-RU" sz="2800" dirty="0" smtClean="0"/>
              <a:t> </a:t>
            </a:r>
            <a:r>
              <a:rPr lang="ru-RU" sz="2800" dirty="0" err="1" smtClean="0"/>
              <a:t>Прес</a:t>
            </a:r>
            <a:r>
              <a:rPr lang="ru-RU" sz="2800" dirty="0" smtClean="0"/>
              <a:t>.  </a:t>
            </a:r>
          </a:p>
          <a:p>
            <a:r>
              <a:rPr lang="ru-RU" sz="2800" dirty="0" smtClean="0"/>
              <a:t>"</a:t>
            </a:r>
            <a:r>
              <a:rPr lang="ru-RU" sz="2800" dirty="0" smtClean="0"/>
              <a:t>Преимущества веры" Джулиан </a:t>
            </a:r>
            <a:r>
              <a:rPr lang="ru-RU" sz="2800" dirty="0" err="1" smtClean="0"/>
              <a:t>Мелгоса</a:t>
            </a:r>
            <a:r>
              <a:rPr lang="ru-RU" sz="2800" dirty="0" smtClean="0"/>
              <a:t>, </a:t>
            </a:r>
            <a:r>
              <a:rPr lang="ru-RU" sz="2800" dirty="0" err="1" smtClean="0"/>
              <a:t>Пасифик</a:t>
            </a:r>
            <a:r>
              <a:rPr lang="ru-RU" sz="2800" dirty="0" smtClean="0"/>
              <a:t> </a:t>
            </a:r>
            <a:r>
              <a:rPr lang="ru-RU" sz="2800" dirty="0" err="1" smtClean="0"/>
              <a:t>Прес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"</a:t>
            </a:r>
            <a:r>
              <a:rPr lang="ru-RU" sz="2800" dirty="0" smtClean="0"/>
              <a:t>10 альтернатив для наполненной жизни" Катя Гарсия </a:t>
            </a:r>
            <a:r>
              <a:rPr lang="ru-RU" sz="2800" dirty="0" err="1" smtClean="0"/>
              <a:t>Райнерт</a:t>
            </a:r>
            <a:r>
              <a:rPr lang="ru-RU" sz="2800" dirty="0" smtClean="0"/>
              <a:t>, </a:t>
            </a:r>
            <a:r>
              <a:rPr lang="ru-RU" sz="2800" dirty="0" err="1" smtClean="0"/>
              <a:t>Пасифик</a:t>
            </a:r>
            <a:r>
              <a:rPr lang="ru-RU" sz="2800" dirty="0" smtClean="0"/>
              <a:t> </a:t>
            </a:r>
            <a:r>
              <a:rPr lang="ru-RU" sz="2800" dirty="0" err="1" smtClean="0"/>
              <a:t>Прес</a:t>
            </a:r>
            <a:r>
              <a:rPr lang="ru-RU" sz="2800" dirty="0" smtClean="0"/>
              <a:t>. 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800" dirty="0"/>
              <a:t> </a:t>
            </a:r>
          </a:p>
          <a:p>
            <a:pPr marL="0" indent="0">
              <a:lnSpc>
                <a:spcPct val="90000"/>
              </a:lnSpc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261772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:\DEPT\WM\_SHARED\2011 Adviosry Resources\2011 ADVISORY CD FILES\3. OUTREACH\OUTREACH\2. Homes of Hope and Healing MInistry  PP\HomesHopeHealing 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06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362200"/>
            <a:ext cx="8229600" cy="4267200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"Женщины Библии и Я", библейские уроки отдела Женского служения Генеральной Конференции. </a:t>
            </a:r>
          </a:p>
          <a:p>
            <a:r>
              <a:rPr lang="ru-RU" sz="2800" dirty="0" smtClean="0"/>
              <a:t>"</a:t>
            </a:r>
            <a:r>
              <a:rPr lang="ru-RU" sz="2800" dirty="0" smtClean="0"/>
              <a:t>Библейские уроки для занятых женщин". Отдел Женского Служения ГК </a:t>
            </a:r>
          </a:p>
          <a:p>
            <a:r>
              <a:rPr lang="ru-RU" sz="2800" dirty="0" smtClean="0"/>
              <a:t>"</a:t>
            </a:r>
            <a:r>
              <a:rPr lang="ru-RU" sz="2800" dirty="0" smtClean="0"/>
              <a:t>Праздники" Отдел Здоровья ГК.</a:t>
            </a:r>
          </a:p>
          <a:p>
            <a:r>
              <a:rPr lang="ru-RU" sz="2800" dirty="0" smtClean="0"/>
              <a:t>"</a:t>
            </a:r>
            <a:r>
              <a:rPr lang="ru-RU" sz="2800" dirty="0" smtClean="0"/>
              <a:t>Путь радости" отдел Женского Служения </a:t>
            </a:r>
            <a:r>
              <a:rPr lang="ru-RU" sz="2800" dirty="0" err="1" smtClean="0"/>
              <a:t>Северо-Американского</a:t>
            </a:r>
            <a:r>
              <a:rPr lang="ru-RU" sz="2800" dirty="0" smtClean="0"/>
              <a:t> Дивизиона. </a:t>
            </a:r>
          </a:p>
          <a:p>
            <a:r>
              <a:rPr lang="ru-RU" sz="2800" dirty="0" smtClean="0"/>
              <a:t>Вы </a:t>
            </a:r>
            <a:r>
              <a:rPr lang="ru-RU" sz="2800" dirty="0" smtClean="0"/>
              <a:t>можете использовать и другие материалы в вашей церкви. </a:t>
            </a:r>
          </a:p>
          <a:p>
            <a:pPr>
              <a:lnSpc>
                <a:spcPct val="90000"/>
              </a:lnSpc>
              <a:buNone/>
            </a:pPr>
            <a:endParaRPr lang="en-US" sz="2800" dirty="0"/>
          </a:p>
          <a:p>
            <a:endParaRPr lang="en-US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438400" y="152400"/>
            <a:ext cx="6858000" cy="1143000"/>
          </a:xfrm>
          <a:effectLst/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1F497D"/>
                </a:solidFill>
                <a:latin typeface="Book Antiqua" pitchFamily="18" charset="0"/>
              </a:rPr>
              <a:t/>
            </a:r>
            <a:br>
              <a:rPr lang="en-US" b="1" dirty="0" smtClean="0">
                <a:solidFill>
                  <a:srgbClr val="1F497D"/>
                </a:solidFill>
                <a:latin typeface="Book Antiqua" pitchFamily="18" charset="0"/>
              </a:rPr>
            </a:br>
            <a:r>
              <a:rPr lang="ru-RU" b="1" dirty="0" smtClean="0">
                <a:solidFill>
                  <a:srgbClr val="1F497D"/>
                </a:solidFill>
                <a:latin typeface="Book Antiqua" pitchFamily="18" charset="0"/>
              </a:rPr>
              <a:t>Вспомогательный материал</a:t>
            </a:r>
            <a:r>
              <a:rPr lang="en-US" b="1" dirty="0">
                <a:solidFill>
                  <a:srgbClr val="1F497D"/>
                </a:solidFill>
                <a:latin typeface="Book Antiqua" pitchFamily="18" charset="0"/>
              </a:rPr>
              <a:t/>
            </a:r>
            <a:br>
              <a:rPr lang="en-US" b="1" dirty="0">
                <a:solidFill>
                  <a:srgbClr val="1F497D"/>
                </a:solidFill>
                <a:latin typeface="Book Antiqua" pitchFamily="18" charset="0"/>
              </a:rPr>
            </a:br>
            <a:endParaRPr lang="en-US" b="1" dirty="0">
              <a:solidFill>
                <a:srgbClr val="1F497D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932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:\DEPT\WM\_SHARED\2011 Adviosry Resources\2011 ADVISORY CD FILES\3. OUTREACH\OUTREACH\2. Homes of Hope and Healing MInistry  PP\HomesHopeHealing 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200" y="76200"/>
            <a:ext cx="5715000" cy="1143000"/>
          </a:xfrm>
        </p:spPr>
        <p:txBody>
          <a:bodyPr>
            <a:noAutofit/>
          </a:bodyPr>
          <a:lstStyle/>
          <a:p>
            <a:r>
              <a:rPr lang="en-US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1F497D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/>
            </a:r>
            <a:br>
              <a:rPr lang="en-US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1F497D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</a:br>
            <a:r>
              <a:rPr lang="ru-RU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1F497D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Преимущество данного служения «Дом Надежды и Исцеления</a:t>
            </a:r>
            <a:r>
              <a:rPr lang="en-US" sz="3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1F497D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/>
            </a:r>
            <a:br>
              <a:rPr lang="en-US" sz="3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1F497D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</a:br>
            <a:endParaRPr lang="en-US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1F497D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4200" y="1828800"/>
            <a:ext cx="6248400" cy="4114800"/>
          </a:xfrm>
        </p:spPr>
        <p:txBody>
          <a:bodyPr>
            <a:noAutofit/>
          </a:bodyPr>
          <a:lstStyle/>
          <a:p>
            <a:pPr lvl="0"/>
            <a:r>
              <a:rPr lang="ru-RU" b="1" dirty="0" smtClean="0"/>
              <a:t>Вы построите сильные дружеские отношения с другими женщинами </a:t>
            </a:r>
            <a:r>
              <a:rPr lang="ru-RU" dirty="0" smtClean="0"/>
              <a:t>и поможете привести их к Иисусу. </a:t>
            </a:r>
            <a:r>
              <a:rPr lang="en-US" dirty="0" smtClean="0"/>
              <a:t> </a:t>
            </a:r>
            <a:endParaRPr lang="en-US" dirty="0" smtClean="0"/>
          </a:p>
          <a:p>
            <a:pPr lvl="0"/>
            <a:endParaRPr lang="en-US" sz="1050" dirty="0"/>
          </a:p>
          <a:p>
            <a:pPr lvl="0"/>
            <a:r>
              <a:rPr lang="ru-RU" b="1" dirty="0" smtClean="0"/>
              <a:t>Ваша община будет укрепляться, </a:t>
            </a:r>
            <a:r>
              <a:rPr lang="ru-RU" dirty="0" smtClean="0"/>
              <a:t>если женские проблемы </a:t>
            </a:r>
            <a:r>
              <a:rPr lang="ru-RU" dirty="0" smtClean="0"/>
              <a:t>будут исследоваться</a:t>
            </a:r>
            <a:r>
              <a:rPr lang="ru-RU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7880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:\DEPT\WM\_SHARED\2011 Adviosry Resources\2011 ADVISORY CD FILES\3. OUTREACH\OUTREACH\2. Homes of Hope and Healing MInistry  PP\HomesHopeHealing 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0" y="1524000"/>
            <a:ext cx="5105400" cy="5105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"Итак идите, научите все народы, крестя их во имя Отца и Сына и Святого Духа,  уча их соблюдать все, что Я повелел вам; и се, Я с вами во все дни до скончания века. Аминь".</a:t>
            </a:r>
          </a:p>
          <a:p>
            <a:pPr algn="ctr">
              <a:buNone/>
            </a:pPr>
            <a:r>
              <a:rPr lang="ru-RU" dirty="0" smtClean="0"/>
              <a:t>(Матфея 28:19, 20</a:t>
            </a:r>
            <a:r>
              <a:rPr lang="ru-RU" sz="2800" dirty="0" smtClean="0"/>
              <a:t>)</a:t>
            </a:r>
            <a:endParaRPr lang="en-US" sz="2800" dirty="0">
              <a:latin typeface="Book Antiqua"/>
              <a:cs typeface="Book Antiqu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028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:\DEPT\WM\_SHARED\2011 Adviosry Resources\2011 ADVISORY CD FILES\3. OUTREACH\OUTREACH\2. Homes of Hope and Healing MInistry  PP\HomesHopeHealing 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4200" y="1798637"/>
            <a:ext cx="5791200" cy="4525963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Ваша вера укрепиться, </a:t>
            </a:r>
            <a:r>
              <a:rPr lang="ru-RU" sz="3600" dirty="0" smtClean="0"/>
              <a:t>если вы будете делиться и свидетельствовать.</a:t>
            </a:r>
          </a:p>
          <a:p>
            <a:pPr marL="0" lvl="0" indent="0">
              <a:buNone/>
            </a:pPr>
            <a:endParaRPr lang="en-US" sz="1050" dirty="0" smtClean="0">
              <a:solidFill>
                <a:srgbClr val="000000"/>
              </a:solidFill>
            </a:endParaRPr>
          </a:p>
          <a:p>
            <a:r>
              <a:rPr lang="ru-RU" sz="3600" b="1" dirty="0" smtClean="0"/>
              <a:t>Ваша церковь укрепиться</a:t>
            </a:r>
            <a:r>
              <a:rPr lang="ru-RU" sz="3600" dirty="0" smtClean="0"/>
              <a:t>, если будут новые знакомства. </a:t>
            </a:r>
          </a:p>
          <a:p>
            <a:endParaRPr lang="en-US" sz="3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641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:\DEPT\WM\_SHARED\2011 Adviosry Resources\2011 ADVISORY CD FILES\3. OUTREACH\OUTREACH\2. Homes of Hope and Healing MInistry  PP\HomesHopeHealing 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06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534400" cy="48767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"Лишь метод Христа принесет подлинный успех в проповеди людям Божьей истины. Находясь среди людей, Спаситель общался с ними, желая им добра. Он проявлял к ним сочувствие. Он служил их нуждам и завоевывал их доверие. И только после этого Иисус говорил им: "Следуй за Мною"... Сопровождаемая силой убеждения, силой молитвы и силой любви Божьей, эта работа не может быть и не будет бесплодной".  </a:t>
            </a:r>
          </a:p>
          <a:p>
            <a:pPr algn="ctr">
              <a:buNone/>
            </a:pPr>
            <a:r>
              <a:rPr lang="ru-RU" sz="2800" dirty="0" smtClean="0"/>
              <a:t>Служение исцеления, стр. 85-86</a:t>
            </a:r>
          </a:p>
          <a:p>
            <a:pPr marL="0" indent="0" algn="ctr">
              <a:lnSpc>
                <a:spcPct val="110000"/>
              </a:lnSpc>
              <a:buNone/>
            </a:pPr>
            <a:endParaRPr lang="en-US" sz="2400" dirty="0">
              <a:latin typeface="Book Antiqua"/>
              <a:cs typeface="Book Antiqua"/>
            </a:endParaRPr>
          </a:p>
          <a:p>
            <a:pPr marL="0" indent="0" algn="ctr">
              <a:lnSpc>
                <a:spcPct val="110000"/>
              </a:lnSpc>
              <a:buNone/>
            </a:pPr>
            <a:endParaRPr lang="en-US" sz="2800" dirty="0">
              <a:latin typeface="Book Antiqua"/>
              <a:cs typeface="Book Antiqu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33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:\DEPT\WM\_SHARED\2011 Adviosry Resources\2011 ADVISORY CD FILES\3. OUTREACH\OUTREACH\2. Homes of Hope and Healing MInistry  PP\HomesHopeHealing 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06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52600"/>
            <a:ext cx="8153400" cy="11430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en-US" sz="4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Что такое</a:t>
            </a:r>
            <a:r>
              <a:rPr lang="en-US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en-US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en-US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“</a:t>
            </a:r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Дом надежды и исцеления</a:t>
            </a:r>
            <a:r>
              <a:rPr lang="en-US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”?</a:t>
            </a:r>
            <a:endParaRPr lang="en-US" sz="40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3475037"/>
            <a:ext cx="7924800" cy="2392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Программа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 надежды и исцеления</a:t>
            </a:r>
            <a:r>
              <a:rPr lang="en-US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” </a:t>
            </a:r>
            <a:r>
              <a:rPr lang="ru-RU" dirty="0" smtClean="0"/>
              <a:t>приглашает открыть двери наших домов для соседей, </a:t>
            </a:r>
            <a:r>
              <a:rPr lang="ru-RU" dirty="0" smtClean="0"/>
              <a:t>чтобы подружиться с ними. 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688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:\DEPT\WM\_SHARED\2011 Adviosry Resources\2011 ADVISORY CD FILES\3. OUTREACH\OUTREACH\2. Homes of Hope and Healing MInistry  PP\HomesHopeHealing 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3" y="-1"/>
            <a:ext cx="9132107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1646237"/>
            <a:ext cx="5638800" cy="452596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В это трудное время безысходности и отчаяния именно наш дом может стать  тем местом, в котором наши соседи, семья, или друзья могут собраться вместе, чтобы поделиться с ними той </a:t>
            </a:r>
            <a:r>
              <a:rPr lang="ru-RU" dirty="0" smtClean="0"/>
              <a:t>великой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Надеждой и помочь приобрести им душевное и эмоциональное Исцеление. </a:t>
            </a: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662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:\DEPT\WM\_SHARED\2011 Adviosry Resources\2011 ADVISORY CD FILES\3. OUTREACH\OUTREACH\2. Homes of Hope and Healing MInistry  PP\HomesHopeHealing 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3" y="-1"/>
            <a:ext cx="9132107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2103437"/>
            <a:ext cx="5181600" cy="277336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600" dirty="0" smtClean="0"/>
              <a:t>С помощью этого проекта завяжется дружба, мы поможем людям обрести надежду, исцеление и поддержку, мы увидим их нужды. </a:t>
            </a:r>
            <a:endParaRPr lang="en-US" sz="3600" dirty="0" smtClean="0"/>
          </a:p>
          <a:p>
            <a:pPr marL="0" indent="0" algn="ctr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387952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:\DEPT\WM\_SHARED\2011 Adviosry Resources\2011 ADVISORY CD FILES\3. OUTREACH\OUTREACH\2. Homes of Hope and Healing MInistry  PP\HomesHopeHealing 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3" y="-1"/>
            <a:ext cx="9132107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-152400"/>
            <a:ext cx="6400800" cy="11430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1F497D"/>
                </a:solidFill>
                <a:latin typeface="Book Antiqua" pitchFamily="18" charset="0"/>
              </a:rPr>
              <a:t/>
            </a:r>
            <a:br>
              <a:rPr lang="en-US" sz="4000" b="1" dirty="0" smtClean="0">
                <a:solidFill>
                  <a:srgbClr val="1F497D"/>
                </a:solidFill>
                <a:latin typeface="Book Antiqua" pitchFamily="18" charset="0"/>
              </a:rPr>
            </a:br>
            <a:r>
              <a:rPr lang="ru-RU" sz="4000" b="1" dirty="0" smtClean="0">
                <a:solidFill>
                  <a:srgbClr val="1F497D"/>
                </a:solidFill>
                <a:latin typeface="Book Antiqua" pitchFamily="18" charset="0"/>
              </a:rPr>
              <a:t>Кто нуждается в НАДЕЖДЕ?</a:t>
            </a:r>
            <a:endParaRPr lang="en-US" sz="4000" b="1" dirty="0">
              <a:solidFill>
                <a:srgbClr val="1F497D"/>
              </a:solidFill>
              <a:latin typeface="Book Antiqu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0" y="1981200"/>
            <a:ext cx="5029200" cy="4525963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Ваш сосед</a:t>
            </a:r>
            <a:endParaRPr lang="en-US" dirty="0"/>
          </a:p>
          <a:p>
            <a:pPr lvl="0"/>
            <a:r>
              <a:rPr lang="ru-RU" dirty="0" smtClean="0"/>
              <a:t>Ваш друг</a:t>
            </a:r>
            <a:endParaRPr lang="en-US" dirty="0"/>
          </a:p>
          <a:p>
            <a:pPr lvl="0"/>
            <a:r>
              <a:rPr lang="ru-RU" dirty="0" smtClean="0"/>
              <a:t>Больной</a:t>
            </a:r>
            <a:endParaRPr lang="en-US" dirty="0"/>
          </a:p>
          <a:p>
            <a:pPr lvl="0"/>
            <a:r>
              <a:rPr lang="ru-RU" dirty="0" smtClean="0"/>
              <a:t>Разочаровавшийся</a:t>
            </a:r>
            <a:endParaRPr lang="en-US" dirty="0"/>
          </a:p>
          <a:p>
            <a:pPr lvl="0"/>
            <a:r>
              <a:rPr lang="ru-RU" dirty="0" smtClean="0"/>
              <a:t>Из неблагополучных семей</a:t>
            </a:r>
            <a:endParaRPr lang="en-US" dirty="0"/>
          </a:p>
          <a:p>
            <a:pPr lvl="0"/>
            <a:r>
              <a:rPr lang="ru-RU" dirty="0" smtClean="0"/>
              <a:t>Кто переживает боль</a:t>
            </a:r>
            <a:endParaRPr lang="en-US" dirty="0"/>
          </a:p>
          <a:p>
            <a:pPr lvl="0"/>
            <a:r>
              <a:rPr lang="ru-RU" dirty="0" smtClean="0"/>
              <a:t>Бездомный</a:t>
            </a:r>
            <a:endParaRPr lang="en-US" dirty="0"/>
          </a:p>
          <a:p>
            <a:pPr lvl="0"/>
            <a:r>
              <a:rPr lang="ru-RU" dirty="0" smtClean="0"/>
              <a:t>Ваш сотрудник</a:t>
            </a:r>
            <a:endParaRPr lang="en-US" dirty="0"/>
          </a:p>
          <a:p>
            <a:pPr lvl="0"/>
            <a:r>
              <a:rPr lang="ru-RU" dirty="0" smtClean="0"/>
              <a:t>Безработный</a:t>
            </a:r>
            <a:endParaRPr lang="en-US" dirty="0"/>
          </a:p>
          <a:p>
            <a:pPr lvl="0"/>
            <a:r>
              <a:rPr lang="ru-RU" b="1" i="1" dirty="0" smtClean="0">
                <a:latin typeface="Palatino Linotype" pitchFamily="18" charset="0"/>
              </a:rPr>
              <a:t>И многие другие</a:t>
            </a:r>
            <a:endParaRPr lang="en-US" b="1" i="1" dirty="0">
              <a:latin typeface="Palatino Linotype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8683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:\DEPT\WM\_SHARED\2011 Adviosry Resources\2011 ADVISORY CD FILES\3. OUTREACH\OUTREACH\2. Homes of Hope and Healing MInistry  PP\HomesHopeHealing 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06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362200"/>
            <a:ext cx="8077200" cy="3810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“</a:t>
            </a:r>
            <a:r>
              <a:rPr lang="ru-RU" sz="3600" dirty="0" smtClean="0"/>
              <a:t>Женщины наравне с мужчинами могут сеять семена истины, где они дадут всходы.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В это кризисное время они могут занять свое место в деле Божьем, и Он будет действовать через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них.</a:t>
            </a:r>
            <a:endParaRPr lang="en-US" sz="3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09444" y="457200"/>
            <a:ext cx="56345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Adobe Caslon Pro"/>
                <a:cs typeface="Adobe Caslon Pro"/>
              </a:rPr>
              <a:t>Бог призывает женщин</a:t>
            </a:r>
            <a:endParaRPr lang="en-US" sz="4000" b="1" dirty="0">
              <a:solidFill>
                <a:schemeClr val="tx2"/>
              </a:solidFill>
              <a:latin typeface="Adobe Caslon Pro"/>
              <a:cs typeface="Adobe Caslon Pro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476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:\DEPT\WM\_SHARED\2011 Adviosry Resources\2011 ADVISORY CD FILES\3. OUTREACH\OUTREACH\2. Homes of Hope and Healing MInistry  PP\HomesHopeHealing 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06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667000"/>
            <a:ext cx="8229600" cy="289560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600" dirty="0" smtClean="0"/>
              <a:t>Если они осознают лежащую на них ответственность и трудятся под влиянием Духа Божьего,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то приобретут именно такое самообладание, которое столь необходимо для нынешнего времени. </a:t>
            </a:r>
            <a:endParaRPr lang="en-US" sz="3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123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914</Words>
  <Application>Microsoft Office PowerPoint</Application>
  <PresentationFormat>Экран (4:3)</PresentationFormat>
  <Paragraphs>68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ДОМ НАДЕЖДЫ И ИСЦЕЛЕНИЯ</vt:lpstr>
      <vt:lpstr>Слайд 2</vt:lpstr>
      <vt:lpstr>Слайд 3</vt:lpstr>
      <vt:lpstr> Что такое  “Дом надежды и исцеления”?</vt:lpstr>
      <vt:lpstr>Слайд 5</vt:lpstr>
      <vt:lpstr>Слайд 6</vt:lpstr>
      <vt:lpstr> Кто нуждается в НАДЕЖДЕ?</vt:lpstr>
      <vt:lpstr>Слайд 8</vt:lpstr>
      <vt:lpstr>Слайд 9</vt:lpstr>
      <vt:lpstr>Слайд 10</vt:lpstr>
      <vt:lpstr>Слайд 11</vt:lpstr>
      <vt:lpstr> Как начать? </vt:lpstr>
      <vt:lpstr>Слайд 13</vt:lpstr>
      <vt:lpstr> Как организовать программу? </vt:lpstr>
      <vt:lpstr>Слайд 15</vt:lpstr>
      <vt:lpstr> Как сделать встречи систематическими?</vt:lpstr>
      <vt:lpstr> Вспомогательный материал </vt:lpstr>
      <vt:lpstr> Вспомогательный материал </vt:lpstr>
      <vt:lpstr> Преимущество данного служения «Дом Надежды и Исцеления 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Raquel Arrais</dc:creator>
  <cp:lastModifiedBy>home</cp:lastModifiedBy>
  <cp:revision>31</cp:revision>
  <dcterms:created xsi:type="dcterms:W3CDTF">2011-03-11T18:48:46Z</dcterms:created>
  <dcterms:modified xsi:type="dcterms:W3CDTF">2014-12-03T18:38:56Z</dcterms:modified>
</cp:coreProperties>
</file>