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661"/>
  </p:normalViewPr>
  <p:slideViewPr>
    <p:cSldViewPr snapToGrid="0" snapToObjects="1">
      <p:cViewPr varScale="1">
        <p:scale>
          <a:sx n="54" d="100"/>
          <a:sy n="54" d="100"/>
        </p:scale>
        <p:origin x="13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B7E7-3549-1942-8DE8-7295F268688E}" type="datetimeFigureOut">
              <a:rPr lang="en-US" smtClean="0"/>
              <a:t>7/28/2019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FD58-210A-F34C-9AAD-9E972C16A0DE}" type="slidenum">
              <a:rPr lang="en-US" smtClean="0"/>
              <a:t>‹#›</a:t>
            </a:fld>
            <a:endParaRPr lang="en-US"/>
          </a:p>
        </p:txBody>
      </p:sp>
    </p:spTree>
    <p:extLst>
      <p:ext uri="{BB962C8B-B14F-4D97-AF65-F5344CB8AC3E}">
        <p14:creationId xmlns:p14="http://schemas.microsoft.com/office/powerpoint/2010/main" val="32724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i="1" kern="1200" dirty="0" smtClean="0">
                <a:solidFill>
                  <a:schemeClr val="tx1"/>
                </a:solidFill>
                <a:effectLst/>
                <a:latin typeface="+mn-lt"/>
                <a:ea typeface="+mn-ea"/>
                <a:cs typeface="+mn-cs"/>
              </a:rPr>
              <a:t>Примечание для ведущего: у вас должно быть время для проведения дискуссии. Вы можете решить, сколько времени потребуется на ее проведение, учитывая размер своей аудитории </a:t>
            </a:r>
            <a:r>
              <a:rPr lang="en-US" sz="1200" i="1"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и сколько времени выделено на проведение </a:t>
            </a:r>
            <a:r>
              <a:rPr lang="en-US" sz="1200" i="1"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презентации.</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a:t>
            </a:fld>
            <a:endParaRPr lang="en-US"/>
          </a:p>
        </p:txBody>
      </p:sp>
    </p:spTree>
    <p:extLst>
      <p:ext uri="{BB962C8B-B14F-4D97-AF65-F5344CB8AC3E}">
        <p14:creationId xmlns:p14="http://schemas.microsoft.com/office/powerpoint/2010/main" val="87056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вы не чувствуете легкости и радости на сердце, не рассказывайте о своих чувствах. Не бросайте своей тенью на  жизни окружающих. Холодная религия, в которой нет солнечного света и тепла, никогда не привлечёт души ко Христу, но уведёт их от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Него в сети, которые расставил сатана, чтобы уловить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Он отгоняет их от Него в сети, которые расставил сатана, чтобы уловить заблудших». - Эллен Уайт, Служение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исцеления, с. 488.</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dirty="0" smtClean="0">
                <a:solidFill>
                  <a:schemeClr val="accent6">
                    <a:lumMod val="50000"/>
                  </a:schemeClr>
                </a:solidFill>
              </a:rPr>
              <a:t>Подумайте о тех случаях, когда чьи-то «просто» слова причинили вам боль. Как вы можете  быть уверены в том, что никогда не поступите с другими подобным образом?</a:t>
            </a: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10</a:t>
            </a:fld>
            <a:endParaRPr lang="en-US"/>
          </a:p>
        </p:txBody>
      </p:sp>
    </p:spTree>
    <p:extLst>
      <p:ext uri="{BB962C8B-B14F-4D97-AF65-F5344CB8AC3E}">
        <p14:creationId xmlns:p14="http://schemas.microsoft.com/office/powerpoint/2010/main" val="29209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u="sng" kern="1200" dirty="0" smtClean="0">
                <a:solidFill>
                  <a:schemeClr val="tx1"/>
                </a:solidFill>
                <a:effectLst/>
                <a:latin typeface="+mn-lt"/>
                <a:ea typeface="+mn-ea"/>
                <a:cs typeface="+mn-cs"/>
              </a:rPr>
              <a:t>Чистое мышление</a:t>
            </a:r>
            <a:endParaRPr lang="en-US"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a:t>
            </a:r>
            <a:r>
              <a:rPr lang="ru-RU" sz="1200" i="1" kern="1200" dirty="0" err="1" smtClean="0">
                <a:solidFill>
                  <a:schemeClr val="tx1"/>
                </a:solidFill>
                <a:effectLst/>
                <a:latin typeface="+mn-lt"/>
                <a:ea typeface="+mn-ea"/>
                <a:cs typeface="+mn-cs"/>
              </a:rPr>
              <a:t>Филиппийцам</a:t>
            </a:r>
            <a:r>
              <a:rPr lang="ru-RU" sz="1200" i="1" kern="1200" dirty="0" smtClean="0">
                <a:solidFill>
                  <a:schemeClr val="tx1"/>
                </a:solidFill>
                <a:effectLst/>
                <a:latin typeface="+mn-lt"/>
                <a:ea typeface="+mn-ea"/>
                <a:cs typeface="+mn-cs"/>
              </a:rPr>
              <a:t> 4: 8).</a:t>
            </a: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В чем суть слов Павла, обращенных к нам? Что является ключом к тому, что он призывает делать?</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u="sng" dirty="0" smtClean="0"/>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11</a:t>
            </a:fld>
            <a:endParaRPr lang="en-US"/>
          </a:p>
        </p:txBody>
      </p:sp>
    </p:spTree>
    <p:extLst>
      <p:ext uri="{BB962C8B-B14F-4D97-AF65-F5344CB8AC3E}">
        <p14:creationId xmlns:p14="http://schemas.microsoft.com/office/powerpoint/2010/main" val="29406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Запоминать, повторять, размышлять и обдумывать то, что записано в Библии - это одно из величайших духовных благословений, доступных нам, и это верный способ развивать то, что Петр назвал «чистым мышлением» (2 Петра 3: 1).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Многие люди получили бесценные благословения, запоминая заветные библейские тексты. Переживая беспокойство, сомнения, страх, разочарования или искушения, они повторяли библейские тексты и обрели утешение и покой благодаря силе Святого Духа.</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наши дни, когда у Библии есть так много привлекательных для людей конкурентов (телевидение, компьютеры, мобильные телефоны и пр.) современное поколение верующих испытывает соблазн отложить в сторону Библию. Поэтому необходимо принять целенаправленное решение читать и размышлять над Словом Божьим каждый день. Слово Божье - единственное истинное подкрепление, которое у нас есть, направленное против натиска недуховных отвлекающих факторов, исходящих от мира.</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12</a:t>
            </a:fld>
            <a:endParaRPr lang="en-US"/>
          </a:p>
        </p:txBody>
      </p:sp>
    </p:spTree>
    <p:extLst>
      <p:ext uri="{BB962C8B-B14F-4D97-AF65-F5344CB8AC3E}">
        <p14:creationId xmlns:p14="http://schemas.microsoft.com/office/powerpoint/2010/main" val="315364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Перечитайте </a:t>
            </a:r>
            <a:r>
              <a:rPr lang="ru-RU" sz="1200" b="1" kern="1200" dirty="0" err="1" smtClean="0">
                <a:solidFill>
                  <a:schemeClr val="tx1"/>
                </a:solidFill>
                <a:effectLst/>
                <a:latin typeface="+mn-lt"/>
                <a:ea typeface="+mn-ea"/>
                <a:cs typeface="+mn-cs"/>
              </a:rPr>
              <a:t>Филиппийцам</a:t>
            </a:r>
            <a:r>
              <a:rPr lang="ru-RU" sz="1200" b="1" kern="1200" dirty="0" smtClean="0">
                <a:solidFill>
                  <a:schemeClr val="tx1"/>
                </a:solidFill>
                <a:effectLst/>
                <a:latin typeface="+mn-lt"/>
                <a:ea typeface="+mn-ea"/>
                <a:cs typeface="+mn-cs"/>
              </a:rPr>
              <a:t> 4: 8. Составьте список явлений и вещей, с которыми вы сталкиваетесь, и что является истинным, чистым, любезным и так далее. Из чего состоит этот список? Что общего между этими вещами?</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Молитва - это еще один способ избавить свой разум от неприятностей.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Пока мы говорим с Богом, у нас мало шансов для возникновения похотливых мыслей или эгоистичных размышлений. Привычка молиться это надежная защита от греховных мыслей и, следовательно, от греховных поступков.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Библия ясно говорит нам о том, что </a:t>
            </a:r>
            <a:r>
              <a:rPr lang="ru-RU" sz="1200" b="1" kern="1200" dirty="0" smtClean="0">
                <a:solidFill>
                  <a:schemeClr val="tx1"/>
                </a:solidFill>
                <a:effectLst/>
                <a:latin typeface="+mn-lt"/>
                <a:ea typeface="+mn-ea"/>
                <a:cs typeface="+mn-cs"/>
              </a:rPr>
              <a:t>Бог заботится о наших мыслях, потому что наши мысли влияют на наши слова, наши действия и наше общее благополучие</a:t>
            </a:r>
            <a:r>
              <a:rPr lang="ru-RU" sz="1200" kern="1200" dirty="0" smtClean="0">
                <a:solidFill>
                  <a:schemeClr val="tx1"/>
                </a:solidFill>
                <a:effectLst/>
                <a:latin typeface="+mn-lt"/>
                <a:ea typeface="+mn-ea"/>
                <a:cs typeface="+mn-cs"/>
              </a:rPr>
              <a:t>. Бог хочет, чтобы у нас были хорошие мысли, потому что хорошие мысли, «чистое мышление», полезны для нас как физически, так и морально.</a:t>
            </a:r>
            <a:endParaRPr lang="en-US" sz="1200" kern="1200" dirty="0" smtClean="0">
              <a:solidFill>
                <a:schemeClr val="tx1"/>
              </a:solidFill>
              <a:effectLst/>
              <a:latin typeface="+mn-lt"/>
              <a:ea typeface="+mn-ea"/>
              <a:cs typeface="+mn-cs"/>
            </a:endParaRPr>
          </a:p>
          <a:p>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Хорошая новость заключается в том, что посредством размышления над Библией, молитвы и вдохновенного Духом выбора с нашей стороны, мы можем сосредоточить свои умы и сердца на вещах, которые поспособствуют духовному подъему как нас, так и других людей.</a:t>
            </a:r>
            <a:r>
              <a:rPr lang="en-US" dirty="0" smtClean="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13</a:t>
            </a:fld>
            <a:endParaRPr lang="en-US"/>
          </a:p>
        </p:txBody>
      </p:sp>
    </p:spTree>
    <p:extLst>
      <p:ext uri="{BB962C8B-B14F-4D97-AF65-F5344CB8AC3E}">
        <p14:creationId xmlns:p14="http://schemas.microsoft.com/office/powerpoint/2010/main" val="110368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ru-RU" sz="1200" b="1" u="sng" kern="1200" dirty="0" smtClean="0">
                <a:solidFill>
                  <a:schemeClr val="tx1"/>
                </a:solidFill>
                <a:effectLst/>
                <a:latin typeface="+mn-lt"/>
                <a:ea typeface="+mn-ea"/>
                <a:cs typeface="+mn-cs"/>
              </a:rPr>
              <a:t>Наши</a:t>
            </a:r>
            <a:r>
              <a:rPr lang="ru-RU" sz="1200" b="1" u="sng" kern="1200" baseline="0" dirty="0" smtClean="0">
                <a:solidFill>
                  <a:schemeClr val="tx1"/>
                </a:solidFill>
                <a:effectLst/>
                <a:latin typeface="+mn-lt"/>
                <a:ea typeface="+mn-ea"/>
                <a:cs typeface="+mn-cs"/>
              </a:rPr>
              <a:t> сердечные помыслы</a:t>
            </a:r>
          </a:p>
          <a:p>
            <a:endParaRPr lang="ru-RU" sz="1200" b="1"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00"/>
                </a:solidFill>
              </a:rPr>
              <a:t>Прочитайте 1 Царств 8:39; Псалом 18:2; 1 Паралипоменон 28: 9; и 1 Царств 16: 7.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00"/>
                </a:solidFill>
              </a:rPr>
              <a:t/>
            </a:r>
            <a:br>
              <a:rPr lang="ru-RU" sz="1200" b="1" dirty="0" smtClean="0">
                <a:solidFill>
                  <a:srgbClr val="000000"/>
                </a:solidFill>
              </a:rPr>
            </a:br>
            <a:r>
              <a:rPr lang="ru-RU" sz="1200" b="1" dirty="0" smtClean="0">
                <a:solidFill>
                  <a:srgbClr val="000000"/>
                </a:solidFill>
              </a:rPr>
              <a:t>О каком важном моменте говорят эти тексты? Ещё более важно, как эта истина должна повлиять на нас и на то, как мы мыслим? Заставляет ли эта  истина вас нервничать и бояться или дает надежду? Или и то и другое? Проанализируйте, почему вы дали тот или иной ответ.</a:t>
            </a:r>
            <a:endParaRPr lang="en-US" sz="1200" dirty="0" smtClean="0">
              <a:solidFill>
                <a:srgbClr val="000000"/>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14</a:t>
            </a:fld>
            <a:endParaRPr lang="en-US"/>
          </a:p>
        </p:txBody>
      </p:sp>
    </p:spTree>
    <p:extLst>
      <p:ext uri="{BB962C8B-B14F-4D97-AF65-F5344CB8AC3E}">
        <p14:creationId xmlns:p14="http://schemas.microsoft.com/office/powerpoint/2010/main" val="4092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«...ибо Ты один знаешь сердце всех сынов человеческих» (3 Царств 8:39). Слово «сердце» часто используется в Библии как местонахождение мыслей и эмоций (см. Мф. 9: 4). Только Бог может прочесть наши сокровенные мысли, увидеть нашим истинные намерения и нашим тайные желания. Ничто, даже мимолетная мысль, не может быть скрыто от Создателя.</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Знание Бога о нашей душе - это преимущество для нас. Когда человек настолько растерян и расстроен, что не в состоянии молиться, Бог все равно знает о его нуждах. Люди могут видеть только внешность и поведение, а затем попытаться представить, что думает кто-то другой; а Бог знает мысли человека.</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Точно также, сатана и его ангелы могут только наблюдать, слушать и оценивать то, что происходит внутри человеческого сердца. </a:t>
            </a:r>
          </a:p>
        </p:txBody>
      </p:sp>
      <p:sp>
        <p:nvSpPr>
          <p:cNvPr id="4" name="Slide Number Placeholder 3"/>
          <p:cNvSpPr>
            <a:spLocks noGrp="1"/>
          </p:cNvSpPr>
          <p:nvPr>
            <p:ph type="sldNum" sz="quarter" idx="5"/>
          </p:nvPr>
        </p:nvSpPr>
        <p:spPr/>
        <p:txBody>
          <a:bodyPr/>
          <a:lstStyle/>
          <a:p>
            <a:fld id="{09AEFD58-210A-F34C-9AAD-9E972C16A0DE}" type="slidenum">
              <a:rPr lang="en-US" smtClean="0"/>
              <a:t>15</a:t>
            </a:fld>
            <a:endParaRPr lang="en-US"/>
          </a:p>
        </p:txBody>
      </p:sp>
    </p:spTree>
    <p:extLst>
      <p:ext uri="{BB962C8B-B14F-4D97-AF65-F5344CB8AC3E}">
        <p14:creationId xmlns:p14="http://schemas.microsoft.com/office/powerpoint/2010/main" val="103127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«Сатана не может читать наши мысли, зато он видит наши поступки и слышит наши слова. Обладая глубоким знанием человечества, он предлагает нам такие искушения, которые рассчитаны на наши слабые черты характера». - Элен Уайт,« </a:t>
            </a:r>
            <a:r>
              <a:rPr lang="ru-RU" sz="1200" kern="1200" dirty="0" err="1" smtClean="0">
                <a:solidFill>
                  <a:schemeClr val="tx1"/>
                </a:solidFill>
                <a:effectLst/>
                <a:latin typeface="+mn-lt"/>
                <a:ea typeface="+mn-ea"/>
                <a:cs typeface="+mn-cs"/>
              </a:rPr>
              <a:t>Ревью</a:t>
            </a:r>
            <a:r>
              <a:rPr lang="ru-RU" sz="1200" kern="1200" dirty="0" smtClean="0">
                <a:solidFill>
                  <a:schemeClr val="tx1"/>
                </a:solidFill>
                <a:effectLst/>
                <a:latin typeface="+mn-lt"/>
                <a:ea typeface="+mn-ea"/>
                <a:cs typeface="+mn-cs"/>
              </a:rPr>
              <a:t> энд </a:t>
            </a:r>
            <a:r>
              <a:rPr lang="ru-RU" sz="1200" kern="1200" dirty="0" err="1" smtClean="0">
                <a:solidFill>
                  <a:schemeClr val="tx1"/>
                </a:solidFill>
                <a:effectLst/>
                <a:latin typeface="+mn-lt"/>
                <a:ea typeface="+mn-ea"/>
                <a:cs typeface="+mn-cs"/>
              </a:rPr>
              <a:t>Геральд</a:t>
            </a:r>
            <a:r>
              <a:rPr lang="ru-RU" sz="1200" kern="1200" dirty="0" smtClean="0">
                <a:solidFill>
                  <a:schemeClr val="tx1"/>
                </a:solidFill>
                <a:effectLst/>
                <a:latin typeface="+mn-lt"/>
                <a:ea typeface="+mn-ea"/>
                <a:cs typeface="+mn-cs"/>
              </a:rPr>
              <a:t> », 19 мая 1891 года.</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Когда вы принимаете повседневные решения (личные или связанные с работой) или думаете о других людях, остановитесь на мгновение и тихонько помолитесь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Богу. Наслаждайтесь близким общением с Богом. Это общение исключительно между вами. Мысленное общение со Христом, защитит вас от искушения и принесет духовные благословения. Этот процесс, несомненно, поможет вам построить более близкое общение с Господом.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16</a:t>
            </a:fld>
            <a:endParaRPr lang="en-US"/>
          </a:p>
        </p:txBody>
      </p:sp>
    </p:spTree>
    <p:extLst>
      <p:ext uri="{BB962C8B-B14F-4D97-AF65-F5344CB8AC3E}">
        <p14:creationId xmlns:p14="http://schemas.microsoft.com/office/powerpoint/2010/main" val="376231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Как приведенная выше дискуссия помогает вам лучше понять библейское наставление не судить других? Сколько раз ваши мотивы были неверно оценены теми, кто не знает вашего сердца? Почему же тогда важно не судить других в ответ?</a:t>
            </a: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17</a:t>
            </a:fld>
            <a:endParaRPr lang="en-US"/>
          </a:p>
        </p:txBody>
      </p:sp>
    </p:spTree>
    <p:extLst>
      <p:ext uri="{BB962C8B-B14F-4D97-AF65-F5344CB8AC3E}">
        <p14:creationId xmlns:p14="http://schemas.microsoft.com/office/powerpoint/2010/main" val="251741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u="sng" kern="1200" dirty="0" smtClean="0">
                <a:solidFill>
                  <a:schemeClr val="tx1"/>
                </a:solidFill>
                <a:effectLst/>
                <a:latin typeface="+mn-lt"/>
                <a:ea typeface="+mn-ea"/>
                <a:cs typeface="+mn-cs"/>
              </a:rPr>
              <a:t>Мир</a:t>
            </a:r>
            <a:r>
              <a:rPr lang="ru-RU" sz="1200" b="1" u="sng" kern="1200" baseline="0" dirty="0" smtClean="0">
                <a:solidFill>
                  <a:schemeClr val="tx1"/>
                </a:solidFill>
                <a:effectLst/>
                <a:latin typeface="+mn-lt"/>
                <a:ea typeface="+mn-ea"/>
                <a:cs typeface="+mn-cs"/>
              </a:rPr>
              <a:t> Божий в наших сердцах</a:t>
            </a:r>
            <a:endParaRPr lang="en-US" sz="1200" b="1" u="sng"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Прочитайте </a:t>
            </a:r>
            <a:r>
              <a:rPr lang="ru-RU" sz="1200" b="1" kern="1200" dirty="0" err="1" smtClean="0">
                <a:solidFill>
                  <a:schemeClr val="tx1"/>
                </a:solidFill>
                <a:effectLst/>
                <a:latin typeface="+mn-lt"/>
                <a:ea typeface="+mn-ea"/>
                <a:cs typeface="+mn-cs"/>
              </a:rPr>
              <a:t>Колосянам</a:t>
            </a:r>
            <a:r>
              <a:rPr lang="ru-RU" sz="1200" b="1" kern="1200" dirty="0" smtClean="0">
                <a:solidFill>
                  <a:schemeClr val="tx1"/>
                </a:solidFill>
                <a:effectLst/>
                <a:latin typeface="+mn-lt"/>
                <a:ea typeface="+mn-ea"/>
                <a:cs typeface="+mn-cs"/>
              </a:rPr>
              <a:t> 3: 1–17. Какие конкретные действия, мы призваны совершать, чтобы жить обещанной жизнью во Христе?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Этот отрывок подводит нас к источникам морального и аморального поведения, к сердцу и разуму. Он также указывает на Того единственного, Кто может творить добро в нас, управляя нашими мыслями, Иисуса Христа: «И да владычествует в сердцах ваших мир Божий» (</a:t>
            </a:r>
            <a:r>
              <a:rPr lang="ru-RU" sz="1200" kern="1200" dirty="0" err="1" smtClean="0">
                <a:solidFill>
                  <a:schemeClr val="tx1"/>
                </a:solidFill>
                <a:effectLst/>
                <a:latin typeface="+mn-lt"/>
                <a:ea typeface="+mn-ea"/>
                <a:cs typeface="+mn-cs"/>
              </a:rPr>
              <a:t>Колосянам</a:t>
            </a:r>
            <a:r>
              <a:rPr lang="ru-RU" sz="1200" kern="1200" dirty="0" smtClean="0">
                <a:solidFill>
                  <a:schemeClr val="tx1"/>
                </a:solidFill>
                <a:effectLst/>
                <a:latin typeface="+mn-lt"/>
                <a:ea typeface="+mn-ea"/>
                <a:cs typeface="+mn-cs"/>
              </a:rPr>
              <a:t> 3:15). Обратите внимание на такие выражения, как «ищите горнего», «о горнем помышляйте», «облекитесь в любовь», «да владычествует в сердцах ваших мир Божий», «слово Христово да вселяется в вас».</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Они указывают, что избегать греха и приобретать добродетель - это вопрос выбора и подготовки, а не импровизации. Грех можно преодолеть,  только покорив сердца и умы горнему. Христос - источник благочестия и добра. Только Христос, когда мы позволяем Ему это сделать, способен принести истинный мир в наши умы.</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18</a:t>
            </a:fld>
            <a:endParaRPr lang="en-US"/>
          </a:p>
        </p:txBody>
      </p:sp>
    </p:spTree>
    <p:extLst>
      <p:ext uri="{BB962C8B-B14F-4D97-AF65-F5344CB8AC3E}">
        <p14:creationId xmlns:p14="http://schemas.microsoft.com/office/powerpoint/2010/main" val="121646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Таким образом, наш разум, являющийся ядром нашего существования, должен быть отдан под главенство Иисуса. Это имеет решающее значение для развития характера, нельзя оставлять этот вопрос на волю случая. Греховные склонности и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среда работают против чистоты мысли. Тем не менее, Господь не оставляет нас; Он предлагает Свою помощь и защиту всем, кто этого хочет.</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«Если наши мысли будут сосредоточены на Боге, они будут руководимы божественной</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силой и</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любовью». Поэтому, «живи, повинуясь словам, которые исходят из уст Христа». - Эллен Уайт, Разум, характер и личность, том 2, стр. 669.</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разгар духовной войны человек может испытывать искушение, и ему очень трудно отсеять определенные неблагоприятные мысли. В такие моменты будет легче отвлечься, сменив место нахождения или занятие, или найти общество хороших людей. Изменение обстановки поможет совершить молитву и обрести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уверенность.</a:t>
            </a:r>
          </a:p>
        </p:txBody>
      </p:sp>
      <p:sp>
        <p:nvSpPr>
          <p:cNvPr id="4" name="Slide Number Placeholder 3"/>
          <p:cNvSpPr>
            <a:spLocks noGrp="1"/>
          </p:cNvSpPr>
          <p:nvPr>
            <p:ph type="sldNum" sz="quarter" idx="5"/>
          </p:nvPr>
        </p:nvSpPr>
        <p:spPr/>
        <p:txBody>
          <a:bodyPr/>
          <a:lstStyle/>
          <a:p>
            <a:fld id="{09AEFD58-210A-F34C-9AAD-9E972C16A0DE}" type="slidenum">
              <a:rPr lang="en-US" smtClean="0"/>
              <a:t>19</a:t>
            </a:fld>
            <a:endParaRPr lang="en-US"/>
          </a:p>
        </p:txBody>
      </p:sp>
    </p:spTree>
    <p:extLst>
      <p:ext uri="{BB962C8B-B14F-4D97-AF65-F5344CB8AC3E}">
        <p14:creationId xmlns:p14="http://schemas.microsoft.com/office/powerpoint/2010/main" val="2440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Для изучения прочтите следующие тексты: </a:t>
            </a:r>
            <a:r>
              <a:rPr lang="ru-RU" sz="1200" b="0" i="1" kern="1200" dirty="0" err="1" smtClean="0">
                <a:solidFill>
                  <a:schemeClr val="tx1"/>
                </a:solidFill>
                <a:effectLst/>
                <a:latin typeface="+mn-lt"/>
                <a:ea typeface="+mn-ea"/>
                <a:cs typeface="+mn-cs"/>
              </a:rPr>
              <a:t>Мк</a:t>
            </a:r>
            <a:r>
              <a:rPr lang="ru-RU" sz="1200" b="0" i="1" kern="1200" dirty="0" smtClean="0">
                <a:solidFill>
                  <a:schemeClr val="tx1"/>
                </a:solidFill>
                <a:effectLst/>
                <a:latin typeface="+mn-lt"/>
                <a:ea typeface="+mn-ea"/>
                <a:cs typeface="+mn-cs"/>
              </a:rPr>
              <a:t>. 7: 21–23; </a:t>
            </a:r>
            <a:r>
              <a:rPr lang="ru-RU" sz="1200" b="0" i="1" kern="1200" dirty="0" err="1" smtClean="0">
                <a:solidFill>
                  <a:schemeClr val="tx1"/>
                </a:solidFill>
                <a:effectLst/>
                <a:latin typeface="+mn-lt"/>
                <a:ea typeface="+mn-ea"/>
                <a:cs typeface="+mn-cs"/>
              </a:rPr>
              <a:t>Лк</a:t>
            </a:r>
            <a:r>
              <a:rPr lang="ru-RU" sz="1200" b="0" i="1" kern="1200" dirty="0" smtClean="0">
                <a:solidFill>
                  <a:schemeClr val="tx1"/>
                </a:solidFill>
                <a:effectLst/>
                <a:latin typeface="+mn-lt"/>
                <a:ea typeface="+mn-ea"/>
                <a:cs typeface="+mn-cs"/>
              </a:rPr>
              <a:t>. 6:45; </a:t>
            </a:r>
            <a:r>
              <a:rPr lang="ru-RU" sz="1200" b="0" i="1" kern="1200" dirty="0" err="1" smtClean="0">
                <a:solidFill>
                  <a:schemeClr val="tx1"/>
                </a:solidFill>
                <a:effectLst/>
                <a:latin typeface="+mn-lt"/>
                <a:ea typeface="+mn-ea"/>
                <a:cs typeface="+mn-cs"/>
              </a:rPr>
              <a:t>Деян</a:t>
            </a:r>
            <a:r>
              <a:rPr lang="ru-RU" sz="1200" b="0" i="1" kern="1200" dirty="0" smtClean="0">
                <a:solidFill>
                  <a:schemeClr val="tx1"/>
                </a:solidFill>
                <a:effectLst/>
                <a:latin typeface="+mn-lt"/>
                <a:ea typeface="+mn-ea"/>
                <a:cs typeface="+mn-cs"/>
              </a:rPr>
              <a:t>. 14: 2, 15:24; </a:t>
            </a:r>
            <a:r>
              <a:rPr lang="ru-RU" sz="1200" b="0" i="1" kern="1200" dirty="0" err="1" smtClean="0">
                <a:solidFill>
                  <a:schemeClr val="tx1"/>
                </a:solidFill>
                <a:effectLst/>
                <a:latin typeface="+mn-lt"/>
                <a:ea typeface="+mn-ea"/>
                <a:cs typeface="+mn-cs"/>
              </a:rPr>
              <a:t>Галатам</a:t>
            </a:r>
            <a:r>
              <a:rPr lang="ru-RU" sz="1200" b="0" i="1" kern="1200" dirty="0" smtClean="0">
                <a:solidFill>
                  <a:schemeClr val="tx1"/>
                </a:solidFill>
                <a:effectLst/>
                <a:latin typeface="+mn-lt"/>
                <a:ea typeface="+mn-ea"/>
                <a:cs typeface="+mn-cs"/>
              </a:rPr>
              <a:t> 3: 1; Псалом 18:15; </a:t>
            </a:r>
            <a:r>
              <a:rPr lang="ru-RU" sz="1200" b="0" i="1" kern="1200" dirty="0" err="1" smtClean="0">
                <a:solidFill>
                  <a:schemeClr val="tx1"/>
                </a:solidFill>
                <a:effectLst/>
                <a:latin typeface="+mn-lt"/>
                <a:ea typeface="+mn-ea"/>
                <a:cs typeface="+mn-cs"/>
              </a:rPr>
              <a:t>Колоссянам</a:t>
            </a:r>
            <a:r>
              <a:rPr lang="ru-RU" sz="1200" b="0" i="1" kern="1200" dirty="0" smtClean="0">
                <a:solidFill>
                  <a:schemeClr val="tx1"/>
                </a:solidFill>
                <a:effectLst/>
                <a:latin typeface="+mn-lt"/>
                <a:ea typeface="+mn-ea"/>
                <a:cs typeface="+mn-cs"/>
              </a:rPr>
              <a:t> 3: 1–17.</a:t>
            </a:r>
            <a:endParaRPr lang="en-US" sz="1200" b="0" kern="1200" dirty="0" smtClean="0">
              <a:solidFill>
                <a:schemeClr val="tx1"/>
              </a:solidFill>
              <a:effectLst/>
              <a:latin typeface="+mn-lt"/>
              <a:ea typeface="+mn-ea"/>
              <a:cs typeface="+mn-cs"/>
            </a:endParaRPr>
          </a:p>
          <a:p>
            <a:r>
              <a:rPr lang="en-US" sz="1200" dirty="0"/>
              <a:t/>
            </a:r>
            <a:br>
              <a:rPr lang="en-US" sz="1200" dirty="0"/>
            </a:br>
            <a:endParaRPr lang="en-US" sz="1200" dirty="0"/>
          </a:p>
          <a:p>
            <a:r>
              <a:rPr lang="ru-RU" sz="1200" b="1" kern="1200" dirty="0" smtClean="0">
                <a:solidFill>
                  <a:schemeClr val="tx1"/>
                </a:solidFill>
                <a:effectLst/>
                <a:latin typeface="+mn-lt"/>
                <a:ea typeface="+mn-ea"/>
                <a:cs typeface="+mn-cs"/>
              </a:rPr>
              <a:t>Вступительный текст:</a:t>
            </a:r>
            <a:r>
              <a:rPr lang="ru-RU" sz="1200" i="1" kern="1200" dirty="0" smtClean="0">
                <a:solidFill>
                  <a:schemeClr val="tx1"/>
                </a:solidFill>
                <a:effectLst/>
                <a:latin typeface="+mn-lt"/>
                <a:ea typeface="+mn-ea"/>
                <a:cs typeface="+mn-cs"/>
              </a:rPr>
              <a:t> </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a:t>
            </a:r>
            <a:r>
              <a:rPr lang="en-US"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Филиппийцам</a:t>
            </a:r>
            <a:r>
              <a:rPr lang="ru-RU" sz="1200" kern="1200" dirty="0" smtClean="0">
                <a:solidFill>
                  <a:schemeClr val="tx1"/>
                </a:solidFill>
                <a:effectLst/>
                <a:latin typeface="+mn-lt"/>
                <a:ea typeface="+mn-ea"/>
                <a:cs typeface="+mn-cs"/>
              </a:rPr>
              <a:t> 4: 8).</a:t>
            </a:r>
            <a:r>
              <a:rPr lang="en-US" dirty="0" smtClean="0">
                <a:effectLst/>
              </a:rPr>
              <a:t>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a:t>
            </a:fld>
            <a:endParaRPr lang="en-US"/>
          </a:p>
        </p:txBody>
      </p:sp>
    </p:spTree>
    <p:extLst>
      <p:ext uri="{BB962C8B-B14F-4D97-AF65-F5344CB8AC3E}">
        <p14:creationId xmlns:p14="http://schemas.microsoft.com/office/powerpoint/2010/main" val="409743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Человеческое мышление очень таинственный процесс. Мы действительно не знаем наверняка, что это такое и как именно происходит. В большинстве случаев, тем не менее, в глубинах своего сознания, только мы одни делаем выбор относительно того, о чем будем думать. Мысль может измениться в одно мгновение. Нужно просто сделать выбор в пользу изменения. (Однако, в некоторых случаях психическое заболевание может повлиять на способность человека легко менять свои мысли, и поэтому человеку может потребоваться профессиональная помощь).</a:t>
            </a:r>
            <a:r>
              <a:rPr lang="ru-RU" sz="1200" b="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Что насчет ваших мыслей? Что вы собираетесь делать, когда в следующий раз вас охватят плохие мысли?</a:t>
            </a:r>
            <a:r>
              <a:rPr lang="en-US" sz="1200" kern="1200" dirty="0" smtClean="0">
                <a:solidFill>
                  <a:schemeClr val="tx1"/>
                </a:solidFill>
                <a:effectLst/>
                <a:latin typeface="+mn-lt"/>
                <a:ea typeface="+mn-ea"/>
                <a:cs typeface="+mn-cs"/>
              </a:rPr>
              <a:t> </a:t>
            </a:r>
            <a:r>
              <a:rPr lang="en-US" dirty="0" smtClean="0">
                <a:effectLst/>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20</a:t>
            </a:fld>
            <a:endParaRPr lang="en-US"/>
          </a:p>
        </p:txBody>
      </p:sp>
    </p:spTree>
    <p:extLst>
      <p:ext uri="{BB962C8B-B14F-4D97-AF65-F5344CB8AC3E}">
        <p14:creationId xmlns:p14="http://schemas.microsoft.com/office/powerpoint/2010/main" val="364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u="sng" kern="1200" dirty="0" smtClean="0">
                <a:solidFill>
                  <a:schemeClr val="tx1"/>
                </a:solidFill>
                <a:effectLst/>
                <a:latin typeface="+mn-lt"/>
                <a:ea typeface="+mn-ea"/>
                <a:cs typeface="+mn-cs"/>
              </a:rPr>
              <a:t>Заключение</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«Сила правильного мышления </a:t>
            </a:r>
            <a:r>
              <a:rPr lang="ru-RU" sz="1200" kern="1200" dirty="0" err="1" smtClean="0">
                <a:solidFill>
                  <a:schemeClr val="tx1"/>
                </a:solidFill>
                <a:effectLst/>
                <a:latin typeface="+mn-lt"/>
                <a:ea typeface="+mn-ea"/>
                <a:cs typeface="+mn-cs"/>
              </a:rPr>
              <a:t>драгоценнее</a:t>
            </a:r>
            <a:r>
              <a:rPr lang="ru-RU" sz="1200" kern="1200" dirty="0" smtClean="0">
                <a:solidFill>
                  <a:schemeClr val="tx1"/>
                </a:solidFill>
                <a:effectLst/>
                <a:latin typeface="+mn-lt"/>
                <a:ea typeface="+mn-ea"/>
                <a:cs typeface="+mn-cs"/>
              </a:rPr>
              <a:t> золота </a:t>
            </a:r>
            <a:r>
              <a:rPr lang="ru-RU" sz="1200" kern="1200" dirty="0" err="1" smtClean="0">
                <a:solidFill>
                  <a:schemeClr val="tx1"/>
                </a:solidFill>
                <a:effectLst/>
                <a:latin typeface="+mn-lt"/>
                <a:ea typeface="+mn-ea"/>
                <a:cs typeface="+mn-cs"/>
              </a:rPr>
              <a:t>офирского</a:t>
            </a:r>
            <a:r>
              <a:rPr lang="ru-RU" sz="1200" kern="1200" dirty="0" smtClean="0">
                <a:solidFill>
                  <a:schemeClr val="tx1"/>
                </a:solidFill>
                <a:effectLst/>
                <a:latin typeface="+mn-lt"/>
                <a:ea typeface="+mn-ea"/>
                <a:cs typeface="+mn-cs"/>
              </a:rPr>
              <a:t>. Нам необходимо с должным вниманием относиться к контролю над нашими мыслями… Каждая нечистая мысль оскверняет душу, притупляет нравственное чутье и ведет к уничтожению влияния Святого Духа. Она ослабляет духовное видение, так что люди не могут зреть Бога. Господь может простить и прощает кающегося грешника, но, хотя он и прощен, душа его омрачена. Тот, кто хочет ясно понимать духовные истины, должен избегать нечистых мыслей и слов. … Нам нужно использовать все средства, которые Бог сделал достижимым для нас, чтобы управлять мыслями и воспитывать их. Нам следует привести наш разум в гармонию с Его разумом. Его истина освятит нас, наше тело, душу и дух, и мы сможем подняться выше искушений» - Эллен Уайт, Знамения времени, 23 августа 1905 года</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21</a:t>
            </a:fld>
            <a:endParaRPr lang="en-US"/>
          </a:p>
        </p:txBody>
      </p:sp>
    </p:spTree>
    <p:extLst>
      <p:ext uri="{BB962C8B-B14F-4D97-AF65-F5344CB8AC3E}">
        <p14:creationId xmlns:p14="http://schemas.microsoft.com/office/powerpoint/2010/main" val="143980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Вопросы для обсуждения: </a:t>
            </a:r>
          </a:p>
          <a:p>
            <a:endParaRPr lang="en-US"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Что значит “и пленяем всякое помышление в послушание Христу”?</a:t>
            </a:r>
            <a:r>
              <a:rPr lang="ru-RU" sz="1200" kern="1200" dirty="0" smtClean="0">
                <a:solidFill>
                  <a:schemeClr val="tx1"/>
                </a:solidFill>
                <a:effectLst/>
                <a:latin typeface="+mn-lt"/>
                <a:ea typeface="+mn-ea"/>
                <a:cs typeface="+mn-cs"/>
              </a:rPr>
              <a:t> (2 Кор. 10:5.)</a:t>
            </a:r>
            <a:r>
              <a:rPr lang="ru-RU" sz="1200" i="1"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Как можно научиться это делать?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Какое влияние на ваш разум оказывает Интернет, телевидение, развлекательное чтение, реклама и пр.? Насколько все эти источники информации могут повлиять на ваше мышление и действия? Почему мы обманываем себя, если считаем, что то, что мы смотрим или читаем, не влияет на наше мышление?</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Каким образом наши осознанные либо неосознанные действия раскрывают наши мысли? Каким образом язык телодвижений показывает, что происходит у нас внутри?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Какой совет вы бы дали человеку, страдающему от импульсивного поведения? Каким библейским обетованием вы можете с ним поделиться? Почему таким людям важно всегда помнить и держать перед собой обетования о прощении и принятии со стороны Иисуса? Как вы можете помочь такому человеку, чтобы он не сдался, не впал в отчаяние, считая, что если он не достиг желаемого результат, то у него плохие отношения с Богом? Как вы можете научить этого человека никогда не забывать и всегда опираться на обетования о прощении, независимо от того, насколько недостойным, ничего не стоящим он себя чувствует?</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Насколько осторожны вы в своих словах, которые просто являются отражением наших мыслей? Как вы можете убедиться в том, что ваши слова всегда служат ко благу, не причиняя зла?</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22</a:t>
            </a:fld>
            <a:endParaRPr lang="en-US"/>
          </a:p>
        </p:txBody>
      </p:sp>
    </p:spTree>
    <p:extLst>
      <p:ext uri="{BB962C8B-B14F-4D97-AF65-F5344CB8AC3E}">
        <p14:creationId xmlns:p14="http://schemas.microsoft.com/office/powerpoint/2010/main" val="22696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В настоящее время </a:t>
            </a:r>
            <a:r>
              <a:rPr lang="ru-RU" sz="1200" kern="1200" dirty="0" err="1" smtClean="0">
                <a:solidFill>
                  <a:schemeClr val="tx1"/>
                </a:solidFill>
                <a:effectLst/>
                <a:latin typeface="+mn-lt"/>
                <a:ea typeface="+mn-ea"/>
                <a:cs typeface="+mn-cs"/>
              </a:rPr>
              <a:t>когнитивно</a:t>
            </a:r>
            <a:r>
              <a:rPr lang="ru-RU" sz="1200" kern="1200" dirty="0" smtClean="0">
                <a:solidFill>
                  <a:schemeClr val="tx1"/>
                </a:solidFill>
                <a:effectLst/>
                <a:latin typeface="+mn-lt"/>
                <a:ea typeface="+mn-ea"/>
                <a:cs typeface="+mn-cs"/>
              </a:rPr>
              <a:t>-поведенческая терапия (КПТ) является одной из наиболее используемых форм вмешательства в области психического здоровья и основана на предположении, что большинство психологических проблем можно решить благодаря  выявлению и изменению неправильного и </a:t>
            </a:r>
            <a:r>
              <a:rPr lang="ru-RU" sz="1200" kern="1200" dirty="0" err="1" smtClean="0">
                <a:solidFill>
                  <a:schemeClr val="tx1"/>
                </a:solidFill>
                <a:effectLst/>
                <a:latin typeface="+mn-lt"/>
                <a:ea typeface="+mn-ea"/>
                <a:cs typeface="+mn-cs"/>
              </a:rPr>
              <a:t>дисфункционального</a:t>
            </a:r>
            <a:r>
              <a:rPr lang="ru-RU" sz="1200" kern="1200" dirty="0" smtClean="0">
                <a:solidFill>
                  <a:schemeClr val="tx1"/>
                </a:solidFill>
                <a:effectLst/>
                <a:latin typeface="+mn-lt"/>
                <a:ea typeface="+mn-ea"/>
                <a:cs typeface="+mn-cs"/>
              </a:rPr>
              <a:t> восприятия, мыслей и поведения. Люди, переживающие депрессию,  склонны истолковывать факты негативно; люди, испытывающие тревожность, склонны смотреть в будущее с опасением; а те, у кого низкая самооценка, преувеличивают успехи других и преуменьшают свои собственные. Таким образом, КПТ обучает людей выявлению и изменению нездоровых привычек мышления на лучшие альтернативы, способствующие желательному поведению и устраняющие нежелательное.</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Библия учит нас тому, что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мысли и действия связаны между собой (Луки 6:45). Модели хорошего мышления не только полезны для здоровья, но и обеспечивают нравственную чистоту: «Не заблуждаются ли умышляющие зло? но милость и верность у благомыслящих»(Притчи 14:22).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Сегодня мы рассмотрим некоторые библейские истины, которые могут помочь нам обрести контроль над своей умственной деятельностью, позволив Христу взять на себя ответственность за наш разум.</a:t>
            </a:r>
            <a:r>
              <a:rPr lang="en-US" dirty="0" smtClean="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3</a:t>
            </a:fld>
            <a:endParaRPr lang="en-US"/>
          </a:p>
        </p:txBody>
      </p:sp>
    </p:spTree>
    <p:extLst>
      <p:ext uri="{BB962C8B-B14F-4D97-AF65-F5344CB8AC3E}">
        <p14:creationId xmlns:p14="http://schemas.microsoft.com/office/powerpoint/2010/main" val="32780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u="sng" dirty="0" smtClean="0"/>
              <a:t>Мысли</a:t>
            </a:r>
            <a:r>
              <a:rPr lang="ru-RU" b="1" u="sng" baseline="0" dirty="0" smtClean="0"/>
              <a:t> </a:t>
            </a:r>
            <a:r>
              <a:rPr lang="mr-IN" b="1" u="sng" baseline="0" dirty="0" smtClean="0"/>
              <a:t>–</a:t>
            </a:r>
            <a:r>
              <a:rPr lang="ru-RU" b="1" u="sng" baseline="0" dirty="0" smtClean="0"/>
              <a:t> основа поведения</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Прочитайте Марка 7: 21–23 и Луки 6:45. Что эти тексты говорят нам о важности контроля не только своих действий, не только своих поступков, не только слов, но и мыслей?</a:t>
            </a:r>
            <a:endParaRPr lang="en-US" dirty="0"/>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4</a:t>
            </a:fld>
            <a:endParaRPr lang="en-US"/>
          </a:p>
        </p:txBody>
      </p:sp>
    </p:spTree>
    <p:extLst>
      <p:ext uri="{BB962C8B-B14F-4D97-AF65-F5344CB8AC3E}">
        <p14:creationId xmlns:p14="http://schemas.microsoft.com/office/powerpoint/2010/main" val="24046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Люди, страдающие расстройствами контроля над своими побуждениями, не могут противостоять побуждению украсть, напасть на кого-то или сыграть в азартные игры. Врачи, работающие в области психического здоровья, знают, что этим импульсам часто предшествует определенная мысль (или ряд мыслей), которая приводит к нежелательному поведению. Следовательно, пациентов обучают распознавать эти триггеры, немедленно избавляться от них и занимать свой ум чем-то другим. Таким образом, они получают контроль над своими мыслями и избегают действий, к которым эти неправильные мысли так часто приводят.</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 действительно, греховным действиям часто предшествуют определенные мысли. (Разве не в этом и суть искушения?) Каждый христианин обязан научиться определять с Божьей помощью первые шаги в этом процессе, потому что неправильные мысли почти неизбежно ведут ко греху.</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5</a:t>
            </a:fld>
            <a:endParaRPr lang="en-US"/>
          </a:p>
        </p:txBody>
      </p:sp>
    </p:spTree>
    <p:extLst>
      <p:ext uri="{BB962C8B-B14F-4D97-AF65-F5344CB8AC3E}">
        <p14:creationId xmlns:p14="http://schemas.microsoft.com/office/powerpoint/2010/main" val="802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Прочитайте Римлянам 8: 5-8. Какую альтернативу предлагает Павел для борьбы с аморальным поведением?</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Павел показывает, что разум и поведение тесно связаны между собой. Наполненный Духом ум будет искать добрых дел, а ум, в котором господствует грех, приведет к греховным поступкам. Недостаточно изменить поведение ради удобства или чтобы представить миру свой праведный образ.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Необходимо изменить сердце (разум), иначе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плоды покажут истинную природу такого сердца. </a:t>
            </a:r>
          </a:p>
        </p:txBody>
      </p:sp>
      <p:sp>
        <p:nvSpPr>
          <p:cNvPr id="4" name="Slide Number Placeholder 3"/>
          <p:cNvSpPr>
            <a:spLocks noGrp="1"/>
          </p:cNvSpPr>
          <p:nvPr>
            <p:ph type="sldNum" sz="quarter" idx="5"/>
          </p:nvPr>
        </p:nvSpPr>
        <p:spPr/>
        <p:txBody>
          <a:bodyPr/>
          <a:lstStyle/>
          <a:p>
            <a:fld id="{09AEFD58-210A-F34C-9AAD-9E972C16A0DE}" type="slidenum">
              <a:rPr lang="en-US" smtClean="0"/>
              <a:t>6</a:t>
            </a:fld>
            <a:endParaRPr lang="en-US"/>
          </a:p>
        </p:txBody>
      </p:sp>
    </p:spTree>
    <p:extLst>
      <p:ext uri="{BB962C8B-B14F-4D97-AF65-F5344CB8AC3E}">
        <p14:creationId xmlns:p14="http://schemas.microsoft.com/office/powerpoint/2010/main" val="988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«Нам нужно постоянно осознавать облагораживающую силу чистых мыслей и вредоносное влияние злых мыслей. Будем же помышлять о святом! Пусть наши мысли будут верными и чистыми, ибо только правильное мышление может обезопасить душу».— Эллен Уайт, Знамения времени, 23 августа</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1905. </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Предположим, вам нужно поделиться с другими людьми тем, о чем вы думали </a:t>
            </a:r>
            <a:br>
              <a:rPr lang="ru-RU" sz="1200" b="1"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в последние </a:t>
            </a:r>
            <a:r>
              <a:rPr lang="en-US" sz="1200" b="1"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24 часа. Что бы вы им сказали? Испытывали бы вы смущение? Что ваш ответ говорит вам о том, что нужно изменить?</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7</a:t>
            </a:fld>
            <a:endParaRPr lang="en-US"/>
          </a:p>
        </p:txBody>
      </p:sp>
    </p:spTree>
    <p:extLst>
      <p:ext uri="{BB962C8B-B14F-4D97-AF65-F5344CB8AC3E}">
        <p14:creationId xmlns:p14="http://schemas.microsoft.com/office/powerpoint/2010/main" val="218855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u="sng" kern="1200" dirty="0" smtClean="0">
                <a:solidFill>
                  <a:schemeClr val="tx1"/>
                </a:solidFill>
                <a:effectLst/>
                <a:latin typeface="+mn-lt"/>
                <a:ea typeface="+mn-ea"/>
                <a:cs typeface="+mn-cs"/>
              </a:rPr>
              <a:t>Мысли,</a:t>
            </a:r>
            <a:r>
              <a:rPr lang="ru-RU" sz="1200" b="1" u="sng" kern="1200" baseline="0" dirty="0" smtClean="0">
                <a:solidFill>
                  <a:schemeClr val="tx1"/>
                </a:solidFill>
                <a:effectLst/>
                <a:latin typeface="+mn-lt"/>
                <a:ea typeface="+mn-ea"/>
                <a:cs typeface="+mn-cs"/>
              </a:rPr>
              <a:t> как источник стресса</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Что вас пугает? Как вы можете научиться доверять Господу, несмотря на этот страх? </a:t>
            </a:r>
            <a:br>
              <a:rPr lang="ru-RU" sz="1200" b="1"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В конце концов, разве сила Господа не выше любой угрозы, с которой вы сталкиваетесь</a:t>
            </a:r>
            <a:r>
              <a:rPr lang="en-US" sz="1200" b="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8</a:t>
            </a:fld>
            <a:endParaRPr lang="en-US"/>
          </a:p>
        </p:txBody>
      </p:sp>
    </p:spTree>
    <p:extLst>
      <p:ext uri="{BB962C8B-B14F-4D97-AF65-F5344CB8AC3E}">
        <p14:creationId xmlns:p14="http://schemas.microsoft.com/office/powerpoint/2010/main" val="710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Человек может много страдать из-за своих мыслей. Психолог Филипп </a:t>
            </a:r>
            <a:r>
              <a:rPr lang="ru-RU" sz="1200" kern="1200" dirty="0" err="1" smtClean="0">
                <a:solidFill>
                  <a:schemeClr val="tx1"/>
                </a:solidFill>
                <a:effectLst/>
                <a:latin typeface="+mn-lt"/>
                <a:ea typeface="+mn-ea"/>
                <a:cs typeface="+mn-cs"/>
              </a:rPr>
              <a:t>Зимбардо</a:t>
            </a:r>
            <a:r>
              <a:rPr lang="ru-RU" sz="1200" kern="1200" dirty="0" smtClean="0">
                <a:solidFill>
                  <a:schemeClr val="tx1"/>
                </a:solidFill>
                <a:effectLst/>
                <a:latin typeface="+mn-lt"/>
                <a:ea typeface="+mn-ea"/>
                <a:cs typeface="+mn-cs"/>
              </a:rPr>
              <a:t> в своей книге «Психология и жизнь» рассказывает о молодой женщине, которую доставили в больницу </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из-за того, что она боялась умереть. Судя по всему, с ней все в порядке, но ее оставили на ночь для наблюдения. Через несколько часов она умерла. Дальнейшее расследование показало, что много лет назад экстрасенс предсказал ее смерть в двадцать третий день рождения. Эта женщина умерла за день до своего 23-летия.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Без сомнения, люди могут серьезно страдать от своих негативных мыслей; отсюда необходимость здорового мышления.</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Также важно помнить о том, что мы можем негативно влиять на мышление других людей, высказываясь в негативном ключе. </a:t>
            </a:r>
            <a:r>
              <a:rPr lang="ru-RU" sz="1200" b="1" kern="1200" dirty="0" smtClean="0">
                <a:solidFill>
                  <a:schemeClr val="tx1"/>
                </a:solidFill>
                <a:effectLst/>
                <a:latin typeface="+mn-lt"/>
                <a:ea typeface="+mn-ea"/>
                <a:cs typeface="+mn-cs"/>
              </a:rPr>
              <a:t>Слова оказывают мощное влияние, как доброе, так и злое. Наши слова либо способствуют росту, либо разрушают. Слова, которые мы говорим, несут жизнь или смерть. Насколько же мы должны быть осторожны с мыслями и чувствами, о которых мы говорим вслух.</a:t>
            </a:r>
            <a:r>
              <a:rPr lang="en-US" b="1" dirty="0" smtClean="0">
                <a:effectLst/>
              </a:rPr>
              <a:t> </a:t>
            </a:r>
            <a:endParaRPr lang="ru-RU" b="1" dirty="0" smtClean="0">
              <a:effectLst/>
            </a:endParaRP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Прочитайте Деяния 14: 2, 15:24 и </a:t>
            </a:r>
            <a:r>
              <a:rPr lang="ru-RU" sz="1200" b="1" kern="1200" dirty="0" err="1" smtClean="0">
                <a:solidFill>
                  <a:schemeClr val="tx1"/>
                </a:solidFill>
                <a:effectLst/>
                <a:latin typeface="+mn-lt"/>
                <a:ea typeface="+mn-ea"/>
                <a:cs typeface="+mn-cs"/>
              </a:rPr>
              <a:t>Галатам</a:t>
            </a:r>
            <a:r>
              <a:rPr lang="ru-RU" sz="1200" b="1" kern="1200" dirty="0" smtClean="0">
                <a:solidFill>
                  <a:schemeClr val="tx1"/>
                </a:solidFill>
                <a:effectLst/>
                <a:latin typeface="+mn-lt"/>
                <a:ea typeface="+mn-ea"/>
                <a:cs typeface="+mn-cs"/>
              </a:rPr>
              <a:t> 3: 1. Как мы можем негативно влиять на людей?</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9</a:t>
            </a:fld>
            <a:endParaRPr lang="en-US"/>
          </a:p>
        </p:txBody>
      </p:sp>
    </p:spTree>
    <p:extLst>
      <p:ext uri="{BB962C8B-B14F-4D97-AF65-F5344CB8AC3E}">
        <p14:creationId xmlns:p14="http://schemas.microsoft.com/office/powerpoint/2010/main" val="8441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C407-5413-024F-96CA-972AD2F3E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AB5DF-52D5-3643-B52C-A542FDB6A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01A0B-EE02-0040-9048-497B7FBCBCDC}"/>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5" name="Footer Placeholder 4">
            <a:extLst>
              <a:ext uri="{FF2B5EF4-FFF2-40B4-BE49-F238E27FC236}">
                <a16:creationId xmlns:a16="http://schemas.microsoft.com/office/drawing/2014/main" id="{285734EF-1247-B44A-A0BF-3EA854B14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BEDB-C084-CC44-B657-E6A208D3B184}"/>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2283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F469-7967-0E43-AF67-C4FCE60E0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68EC4-C272-5C4B-A665-FFB31AF5E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BCD5-551E-8A48-B922-FB54D2E1AC3F}"/>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5" name="Footer Placeholder 4">
            <a:extLst>
              <a:ext uri="{FF2B5EF4-FFF2-40B4-BE49-F238E27FC236}">
                <a16:creationId xmlns:a16="http://schemas.microsoft.com/office/drawing/2014/main" id="{DE59DDA3-54A2-724E-B770-DA296D79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925EF-5A33-0548-B195-5FFC0E61FB9E}"/>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935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9C4E-169E-DA4B-B040-7A96B3513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8B950-5E64-2F48-9C12-1A3E8853F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B381A-0FC1-6443-8A1B-76D7F5DAB4CB}"/>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5" name="Footer Placeholder 4">
            <a:extLst>
              <a:ext uri="{FF2B5EF4-FFF2-40B4-BE49-F238E27FC236}">
                <a16:creationId xmlns:a16="http://schemas.microsoft.com/office/drawing/2014/main" id="{E7FC96AC-38EF-DC4E-80A7-383B1BF6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E5E19-916E-874A-86F3-4B0FB83EF97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1119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27F2-8DB0-434A-A843-F6B2634F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31230-EAE5-F743-9587-9E22FCB51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33F1-BCC1-5948-BA2A-3D3B053CB2D8}"/>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5" name="Footer Placeholder 4">
            <a:extLst>
              <a:ext uri="{FF2B5EF4-FFF2-40B4-BE49-F238E27FC236}">
                <a16:creationId xmlns:a16="http://schemas.microsoft.com/office/drawing/2014/main" id="{25F92F8A-FDAC-B148-B40E-88B697D6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28A04-F8FF-0D41-B5CC-D8FEF3F409B1}"/>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7749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D1BD-B540-B249-9810-87107F242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C86DA-A510-A74B-B996-C34FF64A7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68462-3607-D94E-99A3-7C33034707E3}"/>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5" name="Footer Placeholder 4">
            <a:extLst>
              <a:ext uri="{FF2B5EF4-FFF2-40B4-BE49-F238E27FC236}">
                <a16:creationId xmlns:a16="http://schemas.microsoft.com/office/drawing/2014/main" id="{770B6735-C1EF-9B44-8D5F-A6DD90AB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7DCB-7168-564F-961F-01B6FB794493}"/>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416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7D0E-BFD4-7E48-8736-15A5F3EE6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4228A-E18D-264B-A615-AE2017572F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9869E-7950-1349-A4A2-C7EC5FFB4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DA9F-2DB9-3648-B6D9-474078E7EC3D}"/>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6" name="Footer Placeholder 5">
            <a:extLst>
              <a:ext uri="{FF2B5EF4-FFF2-40B4-BE49-F238E27FC236}">
                <a16:creationId xmlns:a16="http://schemas.microsoft.com/office/drawing/2014/main" id="{A4413295-F051-FF4E-A3B3-83421B76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5F29-1CDF-D147-8E1B-0A11B52F1678}"/>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06203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F78-5B7E-FD4A-8FF0-D16E269DF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9748A-73AD-7445-9226-686706575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CDD83B-949A-1E42-A78F-57070C738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51BEE-A70F-6445-89D0-C8E566A2A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436E6D-CD85-CD42-90F5-22383DD8D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FCA20-7412-6F4D-8EA2-4169EDBE5A74}"/>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8" name="Footer Placeholder 7">
            <a:extLst>
              <a:ext uri="{FF2B5EF4-FFF2-40B4-BE49-F238E27FC236}">
                <a16:creationId xmlns:a16="http://schemas.microsoft.com/office/drawing/2014/main" id="{AB1E2BFF-21C1-554D-8796-4ECCFAFBB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8D556-FCFD-A34C-B5E6-1C66C4A7DC9F}"/>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22043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71EE-DE78-5B4D-A735-5848CD907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C9D-4D17-9745-A0FB-7740E6594A16}"/>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4" name="Footer Placeholder 3">
            <a:extLst>
              <a:ext uri="{FF2B5EF4-FFF2-40B4-BE49-F238E27FC236}">
                <a16:creationId xmlns:a16="http://schemas.microsoft.com/office/drawing/2014/main" id="{77526DC5-CC55-194F-9D38-0EED7A133C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86584-2FAE-5442-8B5C-825A27CC935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5764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620D-3D35-9848-AEB6-9BF583C266C7}"/>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3" name="Footer Placeholder 2">
            <a:extLst>
              <a:ext uri="{FF2B5EF4-FFF2-40B4-BE49-F238E27FC236}">
                <a16:creationId xmlns:a16="http://schemas.microsoft.com/office/drawing/2014/main" id="{ABE7C50D-2C36-FC45-AC3E-0810F790E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985510-FE87-4144-AB5B-B284F09C2B9D}"/>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75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34C-48BC-1F44-B7A6-F7D69CC67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D6062-EDB3-5A41-B4B4-93BEDED47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7E842-E552-6D4B-A5C9-0CBE2156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3B8165-0E99-BB47-9A8D-D992C4304243}"/>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6" name="Footer Placeholder 5">
            <a:extLst>
              <a:ext uri="{FF2B5EF4-FFF2-40B4-BE49-F238E27FC236}">
                <a16:creationId xmlns:a16="http://schemas.microsoft.com/office/drawing/2014/main" id="{F42F0D8B-DF37-A947-9583-4B959B69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0BC98-9E34-C446-81BD-1BACB26077AB}"/>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3454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7E44-5D5E-E844-B878-9260119F9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65652-D003-5B45-820F-8AD4E50CF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312A0-5185-144E-9249-14FA99E7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8A675-C3F8-F743-A43A-D6D6A04AE72F}"/>
              </a:ext>
            </a:extLst>
          </p:cNvPr>
          <p:cNvSpPr>
            <a:spLocks noGrp="1"/>
          </p:cNvSpPr>
          <p:nvPr>
            <p:ph type="dt" sz="half" idx="10"/>
          </p:nvPr>
        </p:nvSpPr>
        <p:spPr/>
        <p:txBody>
          <a:bodyPr/>
          <a:lstStyle/>
          <a:p>
            <a:fld id="{E9A2460C-B17A-FB45-ABE3-DA96CF8AE028}" type="datetimeFigureOut">
              <a:rPr lang="en-US" smtClean="0"/>
              <a:t>7/28/2019</a:t>
            </a:fld>
            <a:endParaRPr lang="en-US"/>
          </a:p>
        </p:txBody>
      </p:sp>
      <p:sp>
        <p:nvSpPr>
          <p:cNvPr id="6" name="Footer Placeholder 5">
            <a:extLst>
              <a:ext uri="{FF2B5EF4-FFF2-40B4-BE49-F238E27FC236}">
                <a16:creationId xmlns:a16="http://schemas.microsoft.com/office/drawing/2014/main" id="{63BFF53B-CA8C-8444-A921-EBD250725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344BB-516D-1A49-8095-AAE341E371E9}"/>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0725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63E29-4000-E74B-8B30-80DA2E1B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2A2B9-81AE-244F-B524-DC9631091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1A8-6B7A-064A-8146-216EA585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2460C-B17A-FB45-ABE3-DA96CF8AE028}" type="datetimeFigureOut">
              <a:rPr lang="en-US" smtClean="0"/>
              <a:t>7/28/2019</a:t>
            </a:fld>
            <a:endParaRPr lang="en-US"/>
          </a:p>
        </p:txBody>
      </p:sp>
      <p:sp>
        <p:nvSpPr>
          <p:cNvPr id="5" name="Footer Placeholder 4">
            <a:extLst>
              <a:ext uri="{FF2B5EF4-FFF2-40B4-BE49-F238E27FC236}">
                <a16:creationId xmlns:a16="http://schemas.microsoft.com/office/drawing/2014/main" id="{D4F94A36-930D-8541-A531-DADAB17A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63F60-4294-7646-B774-D274DB75A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5564-A0DC-F746-A7A1-39540888956E}" type="slidenum">
              <a:rPr lang="en-US" smtClean="0"/>
              <a:t>‹#›</a:t>
            </a:fld>
            <a:endParaRPr lang="en-US"/>
          </a:p>
        </p:txBody>
      </p:sp>
    </p:spTree>
    <p:extLst>
      <p:ext uri="{BB962C8B-B14F-4D97-AF65-F5344CB8AC3E}">
        <p14:creationId xmlns:p14="http://schemas.microsoft.com/office/powerpoint/2010/main" val="32150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D9C4-4109-F74F-B4C5-DECA32392F49}"/>
              </a:ext>
            </a:extLst>
          </p:cNvPr>
          <p:cNvSpPr>
            <a:spLocks noGrp="1"/>
          </p:cNvSpPr>
          <p:nvPr>
            <p:ph type="ctrTitle"/>
          </p:nvPr>
        </p:nvSpPr>
        <p:spPr>
          <a:xfrm>
            <a:off x="433136" y="5105410"/>
            <a:ext cx="7834193" cy="1264588"/>
          </a:xfrm>
        </p:spPr>
        <p:txBody>
          <a:bodyPr anchor="ctr">
            <a:normAutofit fontScale="90000"/>
          </a:bodyPr>
          <a:lstStyle/>
          <a:p>
            <a:pPr algn="r"/>
            <a:r>
              <a:rPr lang="ru-RU" b="1" dirty="0" smtClean="0">
                <a:latin typeface="Avenir Next" panose="020B0503020202020204" pitchFamily="34" charset="0"/>
              </a:rPr>
              <a:t>ПОЗИТИВНОЕ </a:t>
            </a:r>
            <a:r>
              <a:rPr lang="ru-RU" dirty="0" smtClean="0">
                <a:solidFill>
                  <a:schemeClr val="accent6">
                    <a:lumMod val="60000"/>
                    <a:lumOff val="40000"/>
                  </a:schemeClr>
                </a:solidFill>
                <a:latin typeface="Avenir Next" panose="020B0503020202020204" pitchFamily="34" charset="0"/>
              </a:rPr>
              <a:t>МЫШЛЕНИЕ -</a:t>
            </a:r>
            <a:r>
              <a:rPr lang="en-US" dirty="0">
                <a:solidFill>
                  <a:schemeClr val="accent6">
                    <a:lumMod val="60000"/>
                    <a:lumOff val="40000"/>
                  </a:schemeClr>
                </a:solidFill>
                <a:latin typeface="Avenir Next" panose="020B0503020202020204" pitchFamily="34" charset="0"/>
              </a:rPr>
              <a:t/>
            </a:r>
            <a:br>
              <a:rPr lang="en-US" dirty="0">
                <a:solidFill>
                  <a:schemeClr val="accent6">
                    <a:lumMod val="60000"/>
                    <a:lumOff val="40000"/>
                  </a:schemeClr>
                </a:solidFill>
                <a:latin typeface="Avenir Next" panose="020B0503020202020204" pitchFamily="34" charset="0"/>
              </a:rPr>
            </a:br>
            <a:r>
              <a:rPr lang="ru-RU" sz="4400" dirty="0" smtClean="0">
                <a:latin typeface="Avenir Next" panose="020B0503020202020204" pitchFamily="34" charset="0"/>
              </a:rPr>
              <a:t>ПУТЬ К</a:t>
            </a:r>
            <a:r>
              <a:rPr lang="en-US" sz="4400" dirty="0" smtClean="0">
                <a:latin typeface="Avenir Next" panose="020B0503020202020204" pitchFamily="34" charset="0"/>
              </a:rPr>
              <a:t> </a:t>
            </a:r>
            <a:r>
              <a:rPr lang="ru-RU" sz="4400" b="1" dirty="0" smtClean="0">
                <a:latin typeface="Avenir Next" panose="020B0503020202020204" pitchFamily="34" charset="0"/>
              </a:rPr>
              <a:t>ЖИЗНЕСТОЙКОСТИ</a:t>
            </a:r>
            <a:r>
              <a:rPr lang="en-US" sz="4400" dirty="0" smtClean="0">
                <a:latin typeface="Avenir Next" panose="020B0503020202020204" pitchFamily="34" charset="0"/>
              </a:rPr>
              <a:t> </a:t>
            </a:r>
            <a:endParaRPr lang="en-US" dirty="0">
              <a:latin typeface="Avenir Next" panose="020B0503020202020204" pitchFamily="34" charset="0"/>
            </a:endParaRPr>
          </a:p>
        </p:txBody>
      </p:sp>
      <p:sp>
        <p:nvSpPr>
          <p:cNvPr id="3" name="Subtitle 2">
            <a:extLst>
              <a:ext uri="{FF2B5EF4-FFF2-40B4-BE49-F238E27FC236}">
                <a16:creationId xmlns:a16="http://schemas.microsoft.com/office/drawing/2014/main" id="{8E0ED2A5-51AE-FE48-84CA-520B0A0D7DAE}"/>
              </a:ext>
            </a:extLst>
          </p:cNvPr>
          <p:cNvSpPr>
            <a:spLocks noGrp="1"/>
          </p:cNvSpPr>
          <p:nvPr>
            <p:ph type="subTitle" idx="1"/>
          </p:nvPr>
        </p:nvSpPr>
        <p:spPr>
          <a:xfrm>
            <a:off x="8499107" y="5091763"/>
            <a:ext cx="2974207" cy="1264587"/>
          </a:xfrm>
        </p:spPr>
        <p:txBody>
          <a:bodyPr anchor="ctr">
            <a:normAutofit/>
          </a:bodyPr>
          <a:lstStyle/>
          <a:p>
            <a:r>
              <a:rPr lang="ru-RU" sz="1050" dirty="0" smtClean="0">
                <a:latin typeface="Avenir Next" panose="020B0503020202020204" pitchFamily="34" charset="0"/>
              </a:rPr>
              <a:t>ДОКТОР ДЖУЛИАН МЕЛГОСА</a:t>
            </a:r>
            <a:endParaRPr lang="en-US" sz="1050" dirty="0">
              <a:latin typeface="Avenir Next" panose="020B0503020202020204" pitchFamily="34" charset="0"/>
            </a:endParaRPr>
          </a:p>
          <a:p>
            <a:r>
              <a:rPr lang="ru-RU" sz="1050" b="1" dirty="0" smtClean="0">
                <a:latin typeface="Avenir Next" panose="020B0503020202020204" pitchFamily="34" charset="0"/>
              </a:rPr>
              <a:t>ЗАМЕСТИТЕЛЬ ДИРЕКТОРА ОТДЕЛА ОБРАЗОВАНИЯ </a:t>
            </a:r>
            <a:br>
              <a:rPr lang="ru-RU" sz="1050" b="1" dirty="0" smtClean="0">
                <a:latin typeface="Avenir Next" panose="020B0503020202020204" pitchFamily="34" charset="0"/>
              </a:rPr>
            </a:br>
            <a:r>
              <a:rPr lang="ru-RU" sz="1050" b="1" dirty="0" smtClean="0">
                <a:latin typeface="Avenir Next" panose="020B0503020202020204" pitchFamily="34" charset="0"/>
              </a:rPr>
              <a:t>ГЕНЕРАЛЬНОЙ КОНФЕРЕНЦИИ </a:t>
            </a:r>
            <a:br>
              <a:rPr lang="ru-RU" sz="1050" b="1" dirty="0" smtClean="0">
                <a:latin typeface="Avenir Next" panose="020B0503020202020204" pitchFamily="34" charset="0"/>
              </a:rPr>
            </a:br>
            <a:r>
              <a:rPr lang="ru-RU" sz="1050" b="1" dirty="0" smtClean="0">
                <a:latin typeface="Avenir Next" panose="020B0503020202020204" pitchFamily="34" charset="0"/>
              </a:rPr>
              <a:t>ЦЕРКВИ АДВЕНТИСТОВ </a:t>
            </a:r>
            <a:br>
              <a:rPr lang="ru-RU" sz="1050" b="1" dirty="0" smtClean="0">
                <a:latin typeface="Avenir Next" panose="020B0503020202020204" pitchFamily="34" charset="0"/>
              </a:rPr>
            </a:br>
            <a:r>
              <a:rPr lang="ru-RU" sz="1050" b="1" dirty="0" smtClean="0">
                <a:latin typeface="Avenir Next" panose="020B0503020202020204" pitchFamily="34" charset="0"/>
              </a:rPr>
              <a:t>СЕДЬМОГО ДНЯ</a:t>
            </a:r>
            <a:endParaRPr lang="en-US" sz="1000" b="1" dirty="0">
              <a:latin typeface="Avenir Next" panose="020B0503020202020204" pitchFamily="34" charset="0"/>
            </a:endParaRPr>
          </a:p>
        </p:txBody>
      </p:sp>
      <p:pic>
        <p:nvPicPr>
          <p:cNvPr id="4" name="Picture 3">
            <a:extLst>
              <a:ext uri="{FF2B5EF4-FFF2-40B4-BE49-F238E27FC236}">
                <a16:creationId xmlns:a16="http://schemas.microsoft.com/office/drawing/2014/main" id="{0923700D-F222-8F4B-831A-0D2EE31E4E46}"/>
              </a:ext>
            </a:extLst>
          </p:cNvPr>
          <p:cNvPicPr>
            <a:picLocks noChangeAspect="1"/>
          </p:cNvPicPr>
          <p:nvPr/>
        </p:nvPicPr>
        <p:blipFill rotWithShape="1">
          <a:blip r:embed="rId3"/>
          <a:srcRect t="30967" b="2366"/>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84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2D448-59F2-F84E-B78F-4E44FF5D075D}"/>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33EAF0C7-EDD9-9F45-BAEF-B71602D2A5FB}"/>
              </a:ext>
            </a:extLst>
          </p:cNvPr>
          <p:cNvSpPr>
            <a:spLocks noGrp="1"/>
          </p:cNvSpPr>
          <p:nvPr>
            <p:ph idx="1"/>
          </p:nvPr>
        </p:nvSpPr>
        <p:spPr>
          <a:xfrm>
            <a:off x="425177" y="597301"/>
            <a:ext cx="5277135" cy="6015027"/>
          </a:xfrm>
        </p:spPr>
        <p:txBody>
          <a:bodyPr anchor="ctr">
            <a:normAutofit lnSpcReduction="10000"/>
          </a:bodyPr>
          <a:lstStyle/>
          <a:p>
            <a:pPr marL="0" indent="0" algn="ctr">
              <a:buNone/>
            </a:pPr>
            <a:r>
              <a:rPr lang="ru-RU" sz="2400" dirty="0" smtClean="0">
                <a:solidFill>
                  <a:srgbClr val="000000"/>
                </a:solidFill>
              </a:rPr>
              <a:t>«</a:t>
            </a:r>
            <a:r>
              <a:rPr lang="ru-RU" sz="2400" dirty="0">
                <a:solidFill>
                  <a:srgbClr val="000000"/>
                </a:solidFill>
              </a:rPr>
              <a:t>Если вы не чувствуете легкости и радости на сердце, не рассказывайте о своих чувствах. Не бросайте своей тенью на  жизни окружающих. Холодная религия, в которой нет солнечного света и тепла, никогда не привлечёт души ко Христу, но уведёт их от  Него в сети, которые расставил сатана, чтобы уловить  Он отгоняет их от Него в сети, которые расставил сатана, чтобы уловить заблудших». - Эллен Уайт, </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Служение  </a:t>
            </a:r>
            <a:r>
              <a:rPr lang="ru-RU" sz="2400" dirty="0">
                <a:solidFill>
                  <a:srgbClr val="000000"/>
                </a:solidFill>
              </a:rPr>
              <a:t>исцеления, с. </a:t>
            </a:r>
            <a:r>
              <a:rPr lang="ru-RU" sz="2400" dirty="0" smtClean="0">
                <a:solidFill>
                  <a:srgbClr val="000000"/>
                </a:solidFill>
              </a:rPr>
              <a:t>488.</a:t>
            </a:r>
            <a:r>
              <a:rPr lang="ru-RU" sz="2400" dirty="0">
                <a:solidFill>
                  <a:srgbClr val="000000"/>
                </a:solidFill>
              </a:rPr>
              <a:t/>
            </a:r>
            <a:br>
              <a:rPr lang="ru-RU" sz="2400" dirty="0">
                <a:solidFill>
                  <a:srgbClr val="000000"/>
                </a:solidFill>
              </a:rPr>
            </a:br>
            <a:endParaRPr lang="en-US" sz="2400" dirty="0">
              <a:solidFill>
                <a:srgbClr val="000000"/>
              </a:solidFill>
            </a:endParaRPr>
          </a:p>
          <a:p>
            <a:pPr marL="0" indent="0" algn="ctr">
              <a:buNone/>
            </a:pPr>
            <a:r>
              <a:rPr lang="ru-RU" sz="2400" b="1" i="1" dirty="0">
                <a:solidFill>
                  <a:schemeClr val="accent6">
                    <a:lumMod val="50000"/>
                  </a:schemeClr>
                </a:solidFill>
              </a:rPr>
              <a:t>Подумайте о тех случаях, когда чьи-то «просто» слова причинили вам боль. Как вы можете  быть уверены в том, что никогда не поступите с другими подобным образом</a:t>
            </a:r>
            <a:r>
              <a:rPr lang="ru-RU" sz="2400" b="1" i="1" dirty="0" smtClean="0">
                <a:solidFill>
                  <a:schemeClr val="accent6">
                    <a:lumMod val="50000"/>
                  </a:schemeClr>
                </a:solidFill>
              </a:rPr>
              <a:t>?</a:t>
            </a:r>
            <a:endParaRPr lang="en-US" sz="2400" i="1" dirty="0">
              <a:solidFill>
                <a:schemeClr val="accent6">
                  <a:lumMod val="50000"/>
                </a:schemeClr>
              </a:solidFill>
            </a:endParaRPr>
          </a:p>
          <a:p>
            <a:pPr marL="0" indent="0" algn="ctr">
              <a:buNone/>
            </a:pPr>
            <a:endParaRPr lang="en-US" sz="2400" dirty="0">
              <a:solidFill>
                <a:srgbClr val="000000"/>
              </a:solidFill>
            </a:endParaRPr>
          </a:p>
          <a:p>
            <a:pPr marL="0" indent="0" algn="ctr">
              <a:buNone/>
            </a:pPr>
            <a:endParaRPr lang="en-US" sz="2400" dirty="0">
              <a:solidFill>
                <a:srgbClr val="000000"/>
              </a:solidFill>
            </a:endParaRPr>
          </a:p>
        </p:txBody>
      </p:sp>
    </p:spTree>
    <p:extLst>
      <p:ext uri="{BB962C8B-B14F-4D97-AF65-F5344CB8AC3E}">
        <p14:creationId xmlns:p14="http://schemas.microsoft.com/office/powerpoint/2010/main" val="65730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612C1-D4F7-444D-9C35-7D42FC6BB2B2}"/>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06327-E7CD-DB47-9333-B6298F23CD2D}"/>
              </a:ext>
            </a:extLst>
          </p:cNvPr>
          <p:cNvSpPr>
            <a:spLocks noGrp="1"/>
          </p:cNvSpPr>
          <p:nvPr>
            <p:ph type="title"/>
          </p:nvPr>
        </p:nvSpPr>
        <p:spPr>
          <a:xfrm>
            <a:off x="381915" y="4496445"/>
            <a:ext cx="6250895" cy="1509931"/>
          </a:xfrm>
        </p:spPr>
        <p:txBody>
          <a:bodyPr>
            <a:normAutofit fontScale="90000"/>
          </a:bodyPr>
          <a:lstStyle/>
          <a:p>
            <a:r>
              <a:rPr lang="ru-RU" sz="4000" b="1" dirty="0" smtClean="0">
                <a:solidFill>
                  <a:schemeClr val="accent6">
                    <a:lumMod val="50000"/>
                  </a:schemeClr>
                </a:solidFill>
                <a:latin typeface="Avenir Next" panose="020B0503020202020204" pitchFamily="34" charset="0"/>
              </a:rPr>
              <a:t>ЧИСТОЕ</a:t>
            </a:r>
            <a:r>
              <a:rPr lang="en-US" sz="4000" b="1" dirty="0">
                <a:solidFill>
                  <a:srgbClr val="000000"/>
                </a:solidFill>
                <a:latin typeface="Avenir Next" panose="020B0503020202020204" pitchFamily="34" charset="0"/>
              </a:rPr>
              <a:t/>
            </a:r>
            <a:br>
              <a:rPr lang="en-US" sz="4000" b="1" dirty="0">
                <a:solidFill>
                  <a:srgbClr val="000000"/>
                </a:solidFill>
                <a:latin typeface="Avenir Next" panose="020B0503020202020204" pitchFamily="34" charset="0"/>
              </a:rPr>
            </a:br>
            <a:r>
              <a:rPr lang="ru-RU" sz="4000" b="1" dirty="0" smtClean="0">
                <a:solidFill>
                  <a:srgbClr val="000000"/>
                </a:solidFill>
                <a:latin typeface="Avenir Next" panose="020B0503020202020204" pitchFamily="34" charset="0"/>
              </a:rPr>
              <a:t>МЫШЛЕНИЕ</a:t>
            </a:r>
            <a:r>
              <a:rPr lang="en-US" sz="4000" dirty="0">
                <a:solidFill>
                  <a:srgbClr val="000000"/>
                </a:solidFill>
                <a:latin typeface="Avenir Next" panose="020B0503020202020204" pitchFamily="34" charset="0"/>
              </a:rPr>
              <a:t/>
            </a:r>
            <a:br>
              <a:rPr lang="en-US" sz="4000" dirty="0">
                <a:solidFill>
                  <a:srgbClr val="000000"/>
                </a:solidFill>
                <a:latin typeface="Avenir Next" panose="020B0503020202020204" pitchFamily="34" charset="0"/>
              </a:rPr>
            </a:br>
            <a:endParaRPr lang="en-US" sz="40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E10EB6C9-A9AC-1E45-930D-ECF9D8432082}"/>
              </a:ext>
            </a:extLst>
          </p:cNvPr>
          <p:cNvSpPr>
            <a:spLocks noGrp="1"/>
          </p:cNvSpPr>
          <p:nvPr>
            <p:ph idx="1"/>
          </p:nvPr>
        </p:nvSpPr>
        <p:spPr>
          <a:xfrm>
            <a:off x="3985147" y="4367286"/>
            <a:ext cx="7956644" cy="2524836"/>
          </a:xfrm>
        </p:spPr>
        <p:txBody>
          <a:bodyPr anchor="ctr">
            <a:normAutofit/>
          </a:bodyPr>
          <a:lstStyle/>
          <a:p>
            <a:pPr marL="0" indent="0" algn="ctr">
              <a:lnSpc>
                <a:spcPct val="110000"/>
              </a:lnSpc>
              <a:buNone/>
            </a:pPr>
            <a:r>
              <a:rPr lang="ru-RU" sz="2400" i="1" dirty="0" smtClean="0"/>
              <a:t>«</a:t>
            </a:r>
            <a:r>
              <a:rPr lang="ru-RU" sz="2400" i="1" dirty="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 (</a:t>
            </a:r>
            <a:r>
              <a:rPr lang="ru-RU" sz="2400" i="1" dirty="0" err="1"/>
              <a:t>Филиппийцам</a:t>
            </a:r>
            <a:r>
              <a:rPr lang="ru-RU" sz="2400" i="1" dirty="0"/>
              <a:t> 4: 8). </a:t>
            </a:r>
            <a:endParaRPr lang="en-US" sz="2200" dirty="0">
              <a:solidFill>
                <a:srgbClr val="000000"/>
              </a:solidFill>
            </a:endParaRPr>
          </a:p>
          <a:p>
            <a:pPr marL="0" indent="0" algn="ctr">
              <a:lnSpc>
                <a:spcPct val="110000"/>
              </a:lnSpc>
              <a:buNone/>
            </a:pPr>
            <a:r>
              <a:rPr lang="ru-RU" sz="2000" b="1" dirty="0"/>
              <a:t>В чем суть слов Павла, обращенных к нам? </a:t>
            </a:r>
            <a:r>
              <a:rPr lang="ru-RU" sz="2000" b="1" dirty="0" smtClean="0"/>
              <a:t/>
            </a:r>
            <a:br>
              <a:rPr lang="ru-RU" sz="2000" b="1" dirty="0" smtClean="0"/>
            </a:br>
            <a:r>
              <a:rPr lang="ru-RU" sz="2000" b="1" dirty="0" smtClean="0"/>
              <a:t>Что </a:t>
            </a:r>
            <a:r>
              <a:rPr lang="ru-RU" sz="2000" b="1" dirty="0"/>
              <a:t>является ключом к тому, что он призывает делать?</a:t>
            </a:r>
            <a:endParaRPr lang="en-US" sz="2000" dirty="0"/>
          </a:p>
          <a:p>
            <a:pPr marL="0" indent="0" algn="ctr">
              <a:lnSpc>
                <a:spcPct val="110000"/>
              </a:lnSpc>
              <a:buNone/>
            </a:pPr>
            <a:endParaRPr lang="en-US" sz="2000" dirty="0">
              <a:solidFill>
                <a:srgbClr val="000000"/>
              </a:solidFill>
            </a:endParaRPr>
          </a:p>
        </p:txBody>
      </p:sp>
    </p:spTree>
    <p:extLst>
      <p:ext uri="{BB962C8B-B14F-4D97-AF65-F5344CB8AC3E}">
        <p14:creationId xmlns:p14="http://schemas.microsoft.com/office/powerpoint/2010/main" val="10480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D560-A3EE-B741-8039-2D021A04EA3F}"/>
              </a:ext>
            </a:extLst>
          </p:cNvPr>
          <p:cNvSpPr>
            <a:spLocks noGrp="1"/>
          </p:cNvSpPr>
          <p:nvPr>
            <p:ph idx="1"/>
          </p:nvPr>
        </p:nvSpPr>
        <p:spPr>
          <a:xfrm>
            <a:off x="762000" y="996287"/>
            <a:ext cx="5314543" cy="4658651"/>
          </a:xfrm>
        </p:spPr>
        <p:txBody>
          <a:bodyPr anchor="t">
            <a:normAutofit fontScale="92500" lnSpcReduction="10000"/>
          </a:bodyPr>
          <a:lstStyle/>
          <a:p>
            <a:pPr marL="0" indent="0">
              <a:lnSpc>
                <a:spcPct val="100000"/>
              </a:lnSpc>
              <a:buNone/>
            </a:pPr>
            <a:r>
              <a:rPr lang="ru-RU" sz="2400" dirty="0"/>
              <a:t>Запоминать, повторять, размышлять и обдумывать то, что записано в Библии - это одно из величайших духовных благословений, доступных </a:t>
            </a:r>
            <a:r>
              <a:rPr lang="ru-RU" sz="2400" dirty="0" smtClean="0"/>
              <a:t>нам, </a:t>
            </a:r>
            <a:r>
              <a:rPr lang="ru-RU" sz="2400" dirty="0"/>
              <a:t>и это верный способ развивать то, что Петр назвал «чистым мышлением» </a:t>
            </a:r>
            <a:r>
              <a:rPr lang="ru-RU" sz="2400" dirty="0" smtClean="0"/>
              <a:t/>
            </a:r>
            <a:br>
              <a:rPr lang="ru-RU" sz="2400" dirty="0" smtClean="0"/>
            </a:br>
            <a:r>
              <a:rPr lang="ru-RU" sz="2400" dirty="0" smtClean="0"/>
              <a:t>(</a:t>
            </a:r>
            <a:r>
              <a:rPr lang="ru-RU" sz="2400" dirty="0"/>
              <a:t>2 Петра 3: 1). </a:t>
            </a:r>
          </a:p>
          <a:p>
            <a:pPr marL="0" indent="0">
              <a:lnSpc>
                <a:spcPct val="100000"/>
              </a:lnSpc>
              <a:buNone/>
            </a:pPr>
            <a:r>
              <a:rPr lang="en-US" sz="2400" dirty="0" smtClean="0">
                <a:effectLst/>
              </a:rPr>
              <a:t> </a:t>
            </a:r>
            <a:endParaRPr lang="en-US" sz="2400" dirty="0">
              <a:effectLst/>
            </a:endParaRPr>
          </a:p>
          <a:p>
            <a:pPr marL="0" indent="0">
              <a:lnSpc>
                <a:spcPct val="100000"/>
              </a:lnSpc>
              <a:buNone/>
            </a:pPr>
            <a:r>
              <a:rPr lang="ru-RU" sz="2400" dirty="0" smtClean="0"/>
              <a:t>Слово </a:t>
            </a:r>
            <a:r>
              <a:rPr lang="ru-RU" sz="2400" dirty="0"/>
              <a:t>Божье - единственное истинное подкрепление, которое у нас есть, направленное против натиска недуховных отвлекающих факторов, исходящих от мира.</a:t>
            </a:r>
          </a:p>
          <a:p>
            <a:pPr marL="0" indent="0">
              <a:lnSpc>
                <a:spcPct val="100000"/>
              </a:lnSpc>
              <a:buNone/>
            </a:pPr>
            <a:endParaRPr lang="en-US" sz="2400" dirty="0"/>
          </a:p>
          <a:p>
            <a:pPr marL="0" indent="0">
              <a:lnSpc>
                <a:spcPct val="100000"/>
              </a:lnSpc>
              <a:buNone/>
            </a:pPr>
            <a:endParaRPr lang="en-US" sz="24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D498A0D-A3A8-834B-94A6-9A8E686F1AC6}"/>
              </a:ext>
            </a:extLst>
          </p:cNvPr>
          <p:cNvPicPr>
            <a:picLocks noChangeAspect="1"/>
          </p:cNvPicPr>
          <p:nvPr/>
        </p:nvPicPr>
        <p:blipFill rotWithShape="1">
          <a:blip r:embed="rId3"/>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48057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42FF1-4FAE-8B4B-B211-47F44669215E}"/>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63FAFC5-B664-E44F-AFAD-5ECFAC1DE9C7}"/>
              </a:ext>
            </a:extLst>
          </p:cNvPr>
          <p:cNvSpPr>
            <a:spLocks noGrp="1"/>
          </p:cNvSpPr>
          <p:nvPr>
            <p:ph idx="1"/>
          </p:nvPr>
        </p:nvSpPr>
        <p:spPr>
          <a:xfrm>
            <a:off x="395785" y="614149"/>
            <a:ext cx="4821674" cy="6045958"/>
          </a:xfrm>
        </p:spPr>
        <p:txBody>
          <a:bodyPr anchor="ctr">
            <a:normAutofit/>
          </a:bodyPr>
          <a:lstStyle/>
          <a:p>
            <a:pPr marL="0" indent="0" algn="ctr">
              <a:lnSpc>
                <a:spcPct val="100000"/>
              </a:lnSpc>
              <a:buNone/>
            </a:pPr>
            <a:r>
              <a:rPr lang="ru-RU" dirty="0">
                <a:solidFill>
                  <a:srgbClr val="000000"/>
                </a:solidFill>
              </a:rPr>
              <a:t>Библия ясно говорит нам о том, что </a:t>
            </a:r>
            <a:r>
              <a:rPr lang="ru-RU" b="1" dirty="0">
                <a:solidFill>
                  <a:srgbClr val="000000"/>
                </a:solidFill>
              </a:rPr>
              <a:t>Бог заботится о наших мыслях, потому что наши мысли влияют на наши слова, наши действия и наше общее благополучие</a:t>
            </a:r>
            <a:r>
              <a:rPr lang="ru-RU" dirty="0">
                <a:solidFill>
                  <a:srgbClr val="000000"/>
                </a:solidFill>
              </a:rPr>
              <a:t>. </a:t>
            </a:r>
            <a:endParaRPr lang="ru-RU" dirty="0" smtClean="0">
              <a:solidFill>
                <a:srgbClr val="000000"/>
              </a:solidFill>
            </a:endParaRPr>
          </a:p>
          <a:p>
            <a:pPr marL="0" indent="0" algn="ctr">
              <a:lnSpc>
                <a:spcPct val="100000"/>
              </a:lnSpc>
              <a:buNone/>
            </a:pPr>
            <a:r>
              <a:rPr lang="ru-RU" dirty="0" smtClean="0">
                <a:solidFill>
                  <a:srgbClr val="000000"/>
                </a:solidFill>
              </a:rPr>
              <a:t>Бог </a:t>
            </a:r>
            <a:r>
              <a:rPr lang="ru-RU" dirty="0">
                <a:solidFill>
                  <a:srgbClr val="000000"/>
                </a:solidFill>
              </a:rPr>
              <a:t>хочет, чтобы у нас были хорошие мысли, потому что хорошие мысли, </a:t>
            </a:r>
            <a:r>
              <a:rPr lang="ru-RU" b="1" dirty="0">
                <a:solidFill>
                  <a:srgbClr val="000000"/>
                </a:solidFill>
              </a:rPr>
              <a:t>«чистое мышление»</a:t>
            </a:r>
            <a:r>
              <a:rPr lang="ru-RU" dirty="0">
                <a:solidFill>
                  <a:srgbClr val="000000"/>
                </a:solidFill>
              </a:rPr>
              <a:t>, полезны для нас как физически, так и морально</a:t>
            </a:r>
            <a:r>
              <a:rPr lang="ru-RU" dirty="0" smtClean="0">
                <a:solidFill>
                  <a:srgbClr val="000000"/>
                </a:solidFill>
              </a:rPr>
              <a:t>.</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424183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0BA79-3B8E-5944-8327-7455E44301E4}"/>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B998-0CCB-E243-B2DE-C744D4165F64}"/>
              </a:ext>
            </a:extLst>
          </p:cNvPr>
          <p:cNvSpPr>
            <a:spLocks noGrp="1"/>
          </p:cNvSpPr>
          <p:nvPr>
            <p:ph type="title"/>
          </p:nvPr>
        </p:nvSpPr>
        <p:spPr>
          <a:xfrm>
            <a:off x="804998" y="4551037"/>
            <a:ext cx="5021782" cy="1509931"/>
          </a:xfrm>
        </p:spPr>
        <p:txBody>
          <a:bodyPr>
            <a:normAutofit/>
          </a:bodyPr>
          <a:lstStyle/>
          <a:p>
            <a:r>
              <a:rPr lang="ru-RU" sz="3400" b="1" dirty="0" smtClean="0">
                <a:solidFill>
                  <a:srgbClr val="000000"/>
                </a:solidFill>
                <a:latin typeface="Avenir Next" panose="020B0503020202020204" pitchFamily="34" charset="0"/>
              </a:rPr>
              <a:t>НАШИ СЕРДЕЧНЫЕ </a:t>
            </a:r>
            <a:r>
              <a:rPr lang="ru-RU" sz="3400" b="1" dirty="0" smtClean="0">
                <a:solidFill>
                  <a:schemeClr val="accent6">
                    <a:lumMod val="50000"/>
                  </a:schemeClr>
                </a:solidFill>
                <a:latin typeface="Avenir Next" panose="020B0503020202020204" pitchFamily="34" charset="0"/>
              </a:rPr>
              <a:t>ПОМЫСЛЫ</a:t>
            </a: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62FFB4CC-9C5B-4A40-9D25-3541A322B708}"/>
              </a:ext>
            </a:extLst>
          </p:cNvPr>
          <p:cNvSpPr>
            <a:spLocks noGrp="1"/>
          </p:cNvSpPr>
          <p:nvPr>
            <p:ph idx="1"/>
          </p:nvPr>
        </p:nvSpPr>
        <p:spPr>
          <a:xfrm>
            <a:off x="5289177" y="4159625"/>
            <a:ext cx="6625320" cy="2500482"/>
          </a:xfrm>
        </p:spPr>
        <p:txBody>
          <a:bodyPr anchor="ctr">
            <a:normAutofit/>
          </a:bodyPr>
          <a:lstStyle/>
          <a:p>
            <a:pPr marL="0" indent="0" algn="ctr">
              <a:lnSpc>
                <a:spcPct val="100000"/>
              </a:lnSpc>
              <a:buNone/>
            </a:pPr>
            <a:r>
              <a:rPr lang="ru-RU" sz="1800" b="1" dirty="0">
                <a:solidFill>
                  <a:srgbClr val="000000"/>
                </a:solidFill>
              </a:rPr>
              <a:t>Прочитайте 1 Царств 8:39; Псалом 18:2; 1 Паралипоменон 28: 9; и 1 Царств 16: 7. </a:t>
            </a:r>
            <a:r>
              <a:rPr lang="ru-RU" sz="1800" b="1" dirty="0" smtClean="0">
                <a:solidFill>
                  <a:srgbClr val="000000"/>
                </a:solidFill>
              </a:rPr>
              <a:t/>
            </a:r>
            <a:br>
              <a:rPr lang="ru-RU" sz="1800" b="1" dirty="0" smtClean="0">
                <a:solidFill>
                  <a:srgbClr val="000000"/>
                </a:solidFill>
              </a:rPr>
            </a:br>
            <a:r>
              <a:rPr lang="ru-RU" sz="1800" b="1" dirty="0" smtClean="0">
                <a:solidFill>
                  <a:srgbClr val="000000"/>
                </a:solidFill>
              </a:rPr>
              <a:t>О </a:t>
            </a:r>
            <a:r>
              <a:rPr lang="ru-RU" sz="1800" b="1" dirty="0">
                <a:solidFill>
                  <a:srgbClr val="000000"/>
                </a:solidFill>
              </a:rPr>
              <a:t>каком важном моменте говорят эти тексты? Ещё более важно, как эта истина должна повлиять на нас и на то, как мы мыслим? Заставляет ли эта  истина вас нервничать и бояться или дает надежду? Или и то и другое? Проанализируйте, почему вы дали тот или иной ответ</a:t>
            </a:r>
            <a:r>
              <a:rPr lang="ru-RU" sz="1800" b="1" dirty="0" smtClean="0">
                <a:solidFill>
                  <a:srgbClr val="000000"/>
                </a:solidFill>
              </a:rPr>
              <a:t>.</a:t>
            </a:r>
            <a:endParaRPr lang="en-US" sz="1800" dirty="0">
              <a:solidFill>
                <a:srgbClr val="000000"/>
              </a:solidFill>
            </a:endParaRPr>
          </a:p>
          <a:p>
            <a:pPr marL="0" indent="0" algn="ctr">
              <a:lnSpc>
                <a:spcPct val="100000"/>
              </a:lnSpc>
              <a:buNone/>
            </a:pPr>
            <a:endParaRPr lang="en-US" sz="1800" dirty="0">
              <a:solidFill>
                <a:srgbClr val="000000"/>
              </a:solidFill>
            </a:endParaRPr>
          </a:p>
        </p:txBody>
      </p:sp>
    </p:spTree>
    <p:extLst>
      <p:ext uri="{BB962C8B-B14F-4D97-AF65-F5344CB8AC3E}">
        <p14:creationId xmlns:p14="http://schemas.microsoft.com/office/powerpoint/2010/main" val="24142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561AD3-5A5C-E24F-B93C-E5E7FE484BFE}"/>
              </a:ext>
            </a:extLst>
          </p:cNvPr>
          <p:cNvSpPr>
            <a:spLocks noGrp="1"/>
          </p:cNvSpPr>
          <p:nvPr>
            <p:ph idx="1"/>
          </p:nvPr>
        </p:nvSpPr>
        <p:spPr>
          <a:xfrm>
            <a:off x="232239" y="2629626"/>
            <a:ext cx="5440679" cy="3462228"/>
          </a:xfrm>
        </p:spPr>
        <p:txBody>
          <a:bodyPr>
            <a:normAutofit lnSpcReduction="10000"/>
          </a:bodyPr>
          <a:lstStyle/>
          <a:p>
            <a:pPr marL="0" indent="0" algn="ctr">
              <a:lnSpc>
                <a:spcPct val="100000"/>
              </a:lnSpc>
              <a:buNone/>
            </a:pPr>
            <a:r>
              <a:rPr lang="ru-RU" sz="2400" dirty="0"/>
              <a:t>«...ибо Ты один знаешь сердце всех сынов человеческих» (3 Царств 8:39). </a:t>
            </a:r>
            <a:r>
              <a:rPr lang="ru-RU" sz="2400" b="1" dirty="0">
                <a:solidFill>
                  <a:schemeClr val="accent6"/>
                </a:solidFill>
              </a:rPr>
              <a:t>Слово «сердце» часто используется в Библии как местонахождение мыслей и эмоций (см. Мф. 9: 4).</a:t>
            </a:r>
            <a:r>
              <a:rPr lang="ru-RU" sz="2400" dirty="0"/>
              <a:t> Только Бог может прочесть наши сокровенные мысли, увидеть </a:t>
            </a:r>
            <a:r>
              <a:rPr lang="ru-RU" sz="2400" dirty="0" smtClean="0"/>
              <a:t>наши </a:t>
            </a:r>
            <a:r>
              <a:rPr lang="ru-RU" sz="2400" dirty="0"/>
              <a:t>истинные намерения и </a:t>
            </a:r>
            <a:r>
              <a:rPr lang="ru-RU" sz="2400" dirty="0" smtClean="0"/>
              <a:t>наши </a:t>
            </a:r>
            <a:r>
              <a:rPr lang="ru-RU" sz="2400" dirty="0"/>
              <a:t>тайные желания. Ничто, даже мимолетная мысль, не может быть скрыто от Создателя</a:t>
            </a:r>
            <a:r>
              <a:rPr lang="ru-RU" sz="2400" dirty="0" smtClean="0"/>
              <a:t>.</a:t>
            </a:r>
            <a:r>
              <a:rPr lang="en-US" sz="2400" dirty="0" smtClean="0"/>
              <a:t> </a:t>
            </a:r>
            <a:endParaRPr lang="en-US" sz="2400" dirty="0"/>
          </a:p>
        </p:txBody>
      </p:sp>
      <p:pic>
        <p:nvPicPr>
          <p:cNvPr id="4" name="Picture 3">
            <a:extLst>
              <a:ext uri="{FF2B5EF4-FFF2-40B4-BE49-F238E27FC236}">
                <a16:creationId xmlns:a16="http://schemas.microsoft.com/office/drawing/2014/main" id="{85ADB7A4-F919-514A-8227-D872BF0591AD}"/>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460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898E-6B7E-0746-9853-4EB63825CDBD}"/>
              </a:ext>
            </a:extLst>
          </p:cNvPr>
          <p:cNvSpPr>
            <a:spLocks noGrp="1"/>
          </p:cNvSpPr>
          <p:nvPr>
            <p:ph type="title"/>
          </p:nvPr>
        </p:nvSpPr>
        <p:spPr>
          <a:xfrm>
            <a:off x="655320" y="365125"/>
            <a:ext cx="5120114" cy="1692794"/>
          </a:xfrm>
        </p:spPr>
        <p:txBody>
          <a:bodyPr>
            <a:normAutofit/>
          </a:bodyPr>
          <a:lstStyle/>
          <a:p>
            <a:endParaRPr lang="en-US"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67FFC-6395-9F45-9E5E-2AB521877FB3}"/>
              </a:ext>
            </a:extLst>
          </p:cNvPr>
          <p:cNvSpPr>
            <a:spLocks noGrp="1"/>
          </p:cNvSpPr>
          <p:nvPr>
            <p:ph idx="1"/>
          </p:nvPr>
        </p:nvSpPr>
        <p:spPr>
          <a:xfrm>
            <a:off x="450375" y="2579426"/>
            <a:ext cx="5215876" cy="3457835"/>
          </a:xfrm>
        </p:spPr>
        <p:txBody>
          <a:bodyPr>
            <a:normAutofit/>
          </a:bodyPr>
          <a:lstStyle/>
          <a:p>
            <a:pPr marL="0" indent="0" algn="ctr">
              <a:lnSpc>
                <a:spcPct val="100000"/>
              </a:lnSpc>
              <a:buNone/>
            </a:pPr>
            <a:r>
              <a:rPr lang="ru-RU" sz="2400" dirty="0"/>
              <a:t>«Сатана не может читать наши мысли, зато он видит наши поступки и слышит наши слова. Обладая глубоким знанием человечества, он предлагает нам такие искушения, которые рассчитаны на наши слабые черты характера». - Элен Уайт</a:t>
            </a:r>
            <a:r>
              <a:rPr lang="ru-RU" sz="2400" dirty="0" smtClean="0"/>
              <a:t>,</a:t>
            </a:r>
            <a:br>
              <a:rPr lang="ru-RU" sz="2400" dirty="0" smtClean="0"/>
            </a:br>
            <a:r>
              <a:rPr lang="ru-RU" sz="2400" dirty="0" smtClean="0"/>
              <a:t>«</a:t>
            </a:r>
            <a:r>
              <a:rPr lang="ru-RU" sz="2400" dirty="0" err="1" smtClean="0"/>
              <a:t>Ревью</a:t>
            </a:r>
            <a:r>
              <a:rPr lang="ru-RU" sz="2400" dirty="0" smtClean="0"/>
              <a:t> </a:t>
            </a:r>
            <a:r>
              <a:rPr lang="ru-RU" sz="2400" dirty="0"/>
              <a:t>энд </a:t>
            </a:r>
            <a:r>
              <a:rPr lang="ru-RU" sz="2400" dirty="0" err="1"/>
              <a:t>Геральд</a:t>
            </a:r>
            <a:r>
              <a:rPr lang="ru-RU" sz="2400" dirty="0"/>
              <a:t> », </a:t>
            </a:r>
            <a:r>
              <a:rPr lang="ru-RU" sz="2400" dirty="0" smtClean="0"/>
              <a:t/>
            </a:r>
            <a:br>
              <a:rPr lang="ru-RU" sz="2400" dirty="0" smtClean="0"/>
            </a:br>
            <a:r>
              <a:rPr lang="ru-RU" sz="2400" dirty="0" smtClean="0"/>
              <a:t>19 </a:t>
            </a:r>
            <a:r>
              <a:rPr lang="ru-RU" sz="2400" dirty="0"/>
              <a:t>мая 1891 </a:t>
            </a:r>
            <a:r>
              <a:rPr lang="ru-RU" sz="2400" dirty="0" smtClean="0"/>
              <a:t>года</a:t>
            </a:r>
            <a:endParaRPr lang="en-US" sz="2400" dirty="0"/>
          </a:p>
        </p:txBody>
      </p:sp>
      <p:pic>
        <p:nvPicPr>
          <p:cNvPr id="4" name="Picture 3">
            <a:extLst>
              <a:ext uri="{FF2B5EF4-FFF2-40B4-BE49-F238E27FC236}">
                <a16:creationId xmlns:a16="http://schemas.microsoft.com/office/drawing/2014/main" id="{D8BDEB80-589E-2241-AF67-0E75A3C574EC}"/>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971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2EB18-9F24-4C45-9365-A67DC6A1A994}"/>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5080934" y="2115117"/>
            <a:ext cx="6309360" cy="0"/>
          </a:xfrm>
          <a:prstGeom prst="line">
            <a:avLst/>
          </a:prstGeom>
          <a:ln w="19050">
            <a:solidFill>
              <a:srgbClr val="C79F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304B6-6B6F-B244-9A8B-BD9C4BDFBA27}"/>
              </a:ext>
            </a:extLst>
          </p:cNvPr>
          <p:cNvSpPr>
            <a:spLocks noGrp="1"/>
          </p:cNvSpPr>
          <p:nvPr>
            <p:ph idx="1"/>
          </p:nvPr>
        </p:nvSpPr>
        <p:spPr>
          <a:xfrm>
            <a:off x="4965431" y="2438400"/>
            <a:ext cx="6586489" cy="3785419"/>
          </a:xfrm>
        </p:spPr>
        <p:txBody>
          <a:bodyPr>
            <a:normAutofit/>
          </a:bodyPr>
          <a:lstStyle/>
          <a:p>
            <a:pPr>
              <a:lnSpc>
                <a:spcPct val="100000"/>
              </a:lnSpc>
            </a:pPr>
            <a:r>
              <a:rPr lang="ru-RU" b="1" dirty="0"/>
              <a:t>Как приведенная выше дискуссия помогает вам лучше понять библейское наставление не судить других? Сколько раз ваши мотивы были неверно оценены теми, кто не знает вашего сердца? Почему же тогда важно не судить других в ответ</a:t>
            </a:r>
            <a:r>
              <a:rPr lang="ru-RU" b="1" dirty="0" smtClean="0"/>
              <a:t>?</a:t>
            </a:r>
            <a:endParaRPr lang="en-US" dirty="0"/>
          </a:p>
          <a:p>
            <a:pPr>
              <a:lnSpc>
                <a:spcPct val="100000"/>
              </a:lnSpc>
            </a:pPr>
            <a:endParaRPr lang="en-US" dirty="0"/>
          </a:p>
        </p:txBody>
      </p:sp>
    </p:spTree>
    <p:extLst>
      <p:ext uri="{BB962C8B-B14F-4D97-AF65-F5344CB8AC3E}">
        <p14:creationId xmlns:p14="http://schemas.microsoft.com/office/powerpoint/2010/main" val="139705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10B51-328C-3C41-A407-60BAD011899D}"/>
              </a:ext>
            </a:extLst>
          </p:cNvPr>
          <p:cNvPicPr>
            <a:picLocks noChangeAspect="1"/>
          </p:cNvPicPr>
          <p:nvPr/>
        </p:nvPicPr>
        <p:blipFill rotWithShape="1">
          <a:blip r:embed="rId3"/>
          <a:srcRect t="30275" b="1674"/>
          <a:stretch/>
        </p:blipFill>
        <p:spPr>
          <a:xfrm>
            <a:off x="-1" y="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8B9E2-A3BF-2A4B-A0C4-E182057E535A}"/>
              </a:ext>
            </a:extLst>
          </p:cNvPr>
          <p:cNvSpPr>
            <a:spLocks noGrp="1"/>
          </p:cNvSpPr>
          <p:nvPr>
            <p:ph type="title"/>
          </p:nvPr>
        </p:nvSpPr>
        <p:spPr>
          <a:xfrm>
            <a:off x="804998" y="4551037"/>
            <a:ext cx="5021782" cy="1509931"/>
          </a:xfrm>
        </p:spPr>
        <p:txBody>
          <a:bodyPr>
            <a:normAutofit fontScale="90000"/>
          </a:bodyPr>
          <a:lstStyle/>
          <a:p>
            <a:pPr>
              <a:lnSpc>
                <a:spcPct val="100000"/>
              </a:lnSpc>
            </a:pPr>
            <a:r>
              <a:rPr lang="ru-RU" sz="3400" b="1" dirty="0" smtClean="0">
                <a:solidFill>
                  <a:schemeClr val="accent6">
                    <a:lumMod val="50000"/>
                  </a:schemeClr>
                </a:solidFill>
                <a:latin typeface="Avenir Next" panose="020B0503020202020204" pitchFamily="34" charset="0"/>
              </a:rPr>
              <a:t>МИР БОЖИЙ</a:t>
            </a:r>
            <a:br>
              <a:rPr lang="ru-RU" sz="3400" b="1" dirty="0" smtClean="0">
                <a:solidFill>
                  <a:schemeClr val="accent6">
                    <a:lumMod val="50000"/>
                  </a:schemeClr>
                </a:solidFill>
                <a:latin typeface="Avenir Next" panose="020B0503020202020204" pitchFamily="34" charset="0"/>
              </a:rPr>
            </a:br>
            <a:r>
              <a:rPr lang="ru-RU" sz="3400" b="1" dirty="0" smtClean="0">
                <a:solidFill>
                  <a:srgbClr val="000000"/>
                </a:solidFill>
                <a:latin typeface="Avenir Next" panose="020B0503020202020204" pitchFamily="34" charset="0"/>
              </a:rPr>
              <a:t>В НАШИХ СЕРДЦАХ</a:t>
            </a:r>
            <a:r>
              <a:rPr lang="en-US" sz="3400" b="1" dirty="0">
                <a:solidFill>
                  <a:srgbClr val="000000"/>
                </a:solidFill>
                <a:latin typeface="Avenir Next" panose="020B0503020202020204" pitchFamily="34" charset="0"/>
              </a:rPr>
              <a:t/>
            </a:r>
            <a:br>
              <a:rPr lang="en-US" sz="3400" b="1" dirty="0">
                <a:solidFill>
                  <a:srgbClr val="000000"/>
                </a:solidFill>
                <a:latin typeface="Avenir Next" panose="020B0503020202020204" pitchFamily="34" charset="0"/>
              </a:rPr>
            </a:b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A589F1D-7A8C-884C-B961-33CDE4D3723B}"/>
              </a:ext>
            </a:extLst>
          </p:cNvPr>
          <p:cNvSpPr>
            <a:spLocks noGrp="1"/>
          </p:cNvSpPr>
          <p:nvPr>
            <p:ph idx="1"/>
          </p:nvPr>
        </p:nvSpPr>
        <p:spPr>
          <a:xfrm>
            <a:off x="6606727" y="4087013"/>
            <a:ext cx="4926411" cy="2436617"/>
          </a:xfrm>
        </p:spPr>
        <p:txBody>
          <a:bodyPr anchor="ctr">
            <a:normAutofit/>
          </a:bodyPr>
          <a:lstStyle/>
          <a:p>
            <a:pPr marL="0" indent="0">
              <a:lnSpc>
                <a:spcPct val="100000"/>
              </a:lnSpc>
              <a:buNone/>
            </a:pPr>
            <a:endParaRPr lang="en-US" sz="2400" dirty="0">
              <a:solidFill>
                <a:srgbClr val="000000"/>
              </a:solidFill>
            </a:endParaRPr>
          </a:p>
          <a:p>
            <a:pPr marL="0" indent="0">
              <a:lnSpc>
                <a:spcPct val="100000"/>
              </a:lnSpc>
              <a:buNone/>
            </a:pPr>
            <a:r>
              <a:rPr lang="ru-RU" sz="2400" b="1" dirty="0"/>
              <a:t>Прочитайте </a:t>
            </a:r>
            <a:r>
              <a:rPr lang="ru-RU" sz="2400" b="1" dirty="0" err="1" smtClean="0"/>
              <a:t>Колосянам</a:t>
            </a:r>
            <a:r>
              <a:rPr lang="ru-RU" sz="2400" b="1" dirty="0" smtClean="0"/>
              <a:t> </a:t>
            </a:r>
            <a:r>
              <a:rPr lang="ru-RU" sz="2400" b="1" dirty="0"/>
              <a:t>3: 1–17. Какие конкретные действия, мы призваны совершать, чтобы жить обещанной жизнью во Христе?</a:t>
            </a:r>
            <a:endParaRPr lang="en-US" sz="2400" dirty="0"/>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7892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4D245-A550-864C-A121-C96872EFF88A}"/>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56D4BDC-6FAD-8944-86B9-CB4AC3B9A60F}"/>
              </a:ext>
            </a:extLst>
          </p:cNvPr>
          <p:cNvSpPr>
            <a:spLocks noGrp="1"/>
          </p:cNvSpPr>
          <p:nvPr>
            <p:ph idx="1"/>
          </p:nvPr>
        </p:nvSpPr>
        <p:spPr>
          <a:xfrm>
            <a:off x="300039" y="642938"/>
            <a:ext cx="4626803" cy="5880692"/>
          </a:xfrm>
        </p:spPr>
        <p:txBody>
          <a:bodyPr anchor="ctr">
            <a:normAutofit fontScale="92500" lnSpcReduction="10000"/>
          </a:bodyPr>
          <a:lstStyle/>
          <a:p>
            <a:pPr marL="0" indent="0" algn="ctr">
              <a:lnSpc>
                <a:spcPct val="100000"/>
              </a:lnSpc>
              <a:buNone/>
            </a:pPr>
            <a:r>
              <a:rPr lang="en-US" sz="2000" dirty="0">
                <a:solidFill>
                  <a:srgbClr val="000000"/>
                </a:solidFill>
              </a:rPr>
              <a:t> </a:t>
            </a:r>
          </a:p>
          <a:p>
            <a:pPr marL="0" indent="0" algn="ctr">
              <a:lnSpc>
                <a:spcPct val="100000"/>
              </a:lnSpc>
              <a:buNone/>
            </a:pPr>
            <a:r>
              <a:rPr lang="ru-RU" sz="2000" dirty="0">
                <a:solidFill>
                  <a:srgbClr val="000000"/>
                </a:solidFill>
              </a:rPr>
              <a:t>«Если наши мысли будут сосредоточены на Боге, они будут руководимы божественной силой и любовью». Поэтому, «живи, повинуясь словам, которые исходят из уст Христа». - Эллен Уайт, Разум, характер и личность, </a:t>
            </a:r>
            <a:r>
              <a:rPr lang="ru-RU" sz="2000" dirty="0" smtClean="0">
                <a:solidFill>
                  <a:srgbClr val="000000"/>
                </a:solidFill>
              </a:rPr>
              <a:t/>
            </a:r>
            <a:br>
              <a:rPr lang="ru-RU" sz="2000" dirty="0" smtClean="0">
                <a:solidFill>
                  <a:srgbClr val="000000"/>
                </a:solidFill>
              </a:rPr>
            </a:br>
            <a:r>
              <a:rPr lang="ru-RU" sz="2000" dirty="0" smtClean="0">
                <a:solidFill>
                  <a:srgbClr val="000000"/>
                </a:solidFill>
              </a:rPr>
              <a:t>том </a:t>
            </a:r>
            <a:r>
              <a:rPr lang="ru-RU" sz="2000" dirty="0">
                <a:solidFill>
                  <a:srgbClr val="000000"/>
                </a:solidFill>
              </a:rPr>
              <a:t>2, стр. 669</a:t>
            </a:r>
            <a:r>
              <a:rPr lang="ru-RU" sz="2000" dirty="0" smtClean="0">
                <a:solidFill>
                  <a:srgbClr val="000000"/>
                </a:solidFill>
              </a:rPr>
              <a:t>.</a:t>
            </a:r>
            <a:endParaRPr lang="en-US" sz="2000" dirty="0">
              <a:solidFill>
                <a:srgbClr val="000000"/>
              </a:solidFill>
            </a:endParaRPr>
          </a:p>
          <a:p>
            <a:pPr marL="0" indent="0" algn="ctr">
              <a:lnSpc>
                <a:spcPct val="100000"/>
              </a:lnSpc>
              <a:buNone/>
            </a:pPr>
            <a:endParaRPr lang="en-US" sz="2000" dirty="0">
              <a:solidFill>
                <a:srgbClr val="000000"/>
              </a:solidFill>
            </a:endParaRPr>
          </a:p>
          <a:p>
            <a:pPr marL="0" indent="0" algn="ctr">
              <a:lnSpc>
                <a:spcPct val="100000"/>
              </a:lnSpc>
              <a:buNone/>
            </a:pPr>
            <a:r>
              <a:rPr lang="ru-RU" sz="2000" b="1" i="1" dirty="0">
                <a:solidFill>
                  <a:schemeClr val="accent6">
                    <a:lumMod val="50000"/>
                  </a:schemeClr>
                </a:solidFill>
              </a:rPr>
              <a:t>В разгар духовной войны человек может испытывать искушение, и ему очень трудно отсеять определенные неблагоприятные мысли. В такие моменты будет легче отвлечься, сменив место нахождения или занятие, или найти общество хороших людей. Изменение обстановки поможет совершить молитву и обрести  уверенность</a:t>
            </a:r>
            <a:r>
              <a:rPr lang="ru-RU" sz="2000" b="1" i="1" dirty="0" smtClean="0">
                <a:solidFill>
                  <a:schemeClr val="accent6">
                    <a:lumMod val="50000"/>
                  </a:schemeClr>
                </a:solidFill>
              </a:rPr>
              <a:t>.</a:t>
            </a:r>
            <a:endParaRPr lang="en-US" sz="2000" dirty="0">
              <a:solidFill>
                <a:srgbClr val="000000"/>
              </a:solidFill>
            </a:endParaRPr>
          </a:p>
        </p:txBody>
      </p:sp>
    </p:spTree>
    <p:extLst>
      <p:ext uri="{BB962C8B-B14F-4D97-AF65-F5344CB8AC3E}">
        <p14:creationId xmlns:p14="http://schemas.microsoft.com/office/powerpoint/2010/main" val="10535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D5B-21C4-AF45-B1D2-81D97561628F}"/>
              </a:ext>
            </a:extLst>
          </p:cNvPr>
          <p:cNvSpPr>
            <a:spLocks noGrp="1"/>
          </p:cNvSpPr>
          <p:nvPr>
            <p:ph type="title"/>
          </p:nvPr>
        </p:nvSpPr>
        <p:spPr>
          <a:xfrm>
            <a:off x="546136" y="1115755"/>
            <a:ext cx="5120114" cy="1692794"/>
          </a:xfrm>
        </p:spPr>
        <p:txBody>
          <a:bodyPr>
            <a:normAutofit fontScale="90000"/>
          </a:bodyPr>
          <a:lstStyle/>
          <a:p>
            <a:pPr algn="ctr"/>
            <a:r>
              <a:rPr lang="ru-RU" sz="2400" b="1" dirty="0" smtClean="0">
                <a:latin typeface="Avenir Next" panose="020B0503020202020204" pitchFamily="34" charset="0"/>
              </a:rPr>
              <a:t>ДЛЯ ИЗУЧЕНИЯ ПРОЧТИТЕ СЛЕДУЮЩИЕ ТЕКСТЫ</a:t>
            </a:r>
            <a:r>
              <a:rPr lang="en-US" sz="2400" b="1" dirty="0" smtClean="0">
                <a:latin typeface="Avenir Next" panose="020B0503020202020204" pitchFamily="34" charset="0"/>
              </a:rPr>
              <a:t>: </a:t>
            </a:r>
            <a:r>
              <a:rPr lang="en-US" sz="2400" b="1" dirty="0">
                <a:latin typeface="Avenir Next" panose="020B0503020202020204" pitchFamily="34" charset="0"/>
              </a:rPr>
              <a:t/>
            </a:r>
            <a:br>
              <a:rPr lang="en-US" sz="2400" b="1" dirty="0">
                <a:latin typeface="Avenir Next" panose="020B0503020202020204" pitchFamily="34" charset="0"/>
              </a:rPr>
            </a:br>
            <a:r>
              <a:rPr lang="en-US" sz="2400" i="1" dirty="0" smtClean="0"/>
              <a:t>M</a:t>
            </a:r>
            <a:r>
              <a:rPr lang="ru-RU" sz="2400" i="1" dirty="0" smtClean="0"/>
              <a:t>к.</a:t>
            </a:r>
            <a:r>
              <a:rPr lang="en-US" sz="2400" i="1" dirty="0" smtClean="0"/>
              <a:t> </a:t>
            </a:r>
            <a:r>
              <a:rPr lang="en-US" sz="2400" i="1" dirty="0"/>
              <a:t>7:21–23, </a:t>
            </a:r>
            <a:r>
              <a:rPr lang="ru-RU" sz="2400" i="1" dirty="0" err="1" smtClean="0"/>
              <a:t>Лк</a:t>
            </a:r>
            <a:r>
              <a:rPr lang="ru-RU" sz="2400" i="1" dirty="0" smtClean="0"/>
              <a:t>.</a:t>
            </a:r>
            <a:r>
              <a:rPr lang="en-US" sz="2400" i="1" dirty="0" smtClean="0"/>
              <a:t> </a:t>
            </a:r>
            <a:r>
              <a:rPr lang="en-US" sz="2400" i="1" dirty="0"/>
              <a:t>6:45, </a:t>
            </a:r>
            <a:r>
              <a:rPr lang="ru-RU" sz="2400" i="1" dirty="0" err="1" smtClean="0"/>
              <a:t>Деян</a:t>
            </a:r>
            <a:r>
              <a:rPr lang="ru-RU" sz="2400" i="1" dirty="0" smtClean="0"/>
              <a:t>.</a:t>
            </a:r>
            <a:r>
              <a:rPr lang="en-US" sz="2400" i="1" dirty="0" smtClean="0"/>
              <a:t> </a:t>
            </a:r>
            <a:r>
              <a:rPr lang="en-US" sz="2400" i="1" dirty="0"/>
              <a:t>14:2, 15:24, </a:t>
            </a:r>
            <a:r>
              <a:rPr lang="ru-RU" sz="2400" i="1" dirty="0" err="1" smtClean="0"/>
              <a:t>Гал</a:t>
            </a:r>
            <a:r>
              <a:rPr lang="ru-RU" sz="2400" i="1" dirty="0" smtClean="0"/>
              <a:t>.</a:t>
            </a:r>
            <a:r>
              <a:rPr lang="en-US" sz="2400" i="1" dirty="0" smtClean="0"/>
              <a:t> </a:t>
            </a:r>
            <a:r>
              <a:rPr lang="en-US" sz="2400" i="1" dirty="0"/>
              <a:t>3:1, </a:t>
            </a:r>
            <a:r>
              <a:rPr lang="ru-RU" sz="2400" i="1" dirty="0" err="1" smtClean="0"/>
              <a:t>Пс</a:t>
            </a:r>
            <a:r>
              <a:rPr lang="ru-RU" sz="2400" i="1" dirty="0" smtClean="0"/>
              <a:t>.</a:t>
            </a:r>
            <a:r>
              <a:rPr lang="en-US" sz="2400" i="1" dirty="0" smtClean="0"/>
              <a:t>. 1</a:t>
            </a:r>
            <a:r>
              <a:rPr lang="ru-RU" sz="2400" i="1" dirty="0" smtClean="0"/>
              <a:t>8</a:t>
            </a:r>
            <a:r>
              <a:rPr lang="en-US" sz="2400" i="1" dirty="0" smtClean="0"/>
              <a:t>:1</a:t>
            </a:r>
            <a:r>
              <a:rPr lang="ru-RU" sz="2400" i="1" dirty="0" smtClean="0"/>
              <a:t>5</a:t>
            </a:r>
            <a:r>
              <a:rPr lang="en-US" sz="2400" i="1" dirty="0" smtClean="0"/>
              <a:t>, </a:t>
            </a:r>
            <a:r>
              <a:rPr lang="ru-RU" sz="2400" i="1" dirty="0" smtClean="0"/>
              <a:t>Кол</a:t>
            </a:r>
            <a:r>
              <a:rPr lang="en-US" sz="2400" i="1" dirty="0" smtClean="0"/>
              <a:t>. </a:t>
            </a:r>
            <a:r>
              <a:rPr lang="en-US" sz="2400" i="1" dirty="0"/>
              <a:t>3:1–17.</a:t>
            </a:r>
            <a:r>
              <a:rPr lang="en-US" sz="2400" dirty="0"/>
              <a:t/>
            </a:r>
            <a:br>
              <a:rPr lang="en-US" sz="2400" dirty="0"/>
            </a:br>
            <a:endParaRPr lang="en-US" sz="24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5A635-3F34-364E-A5C4-17870AB1A41F}"/>
              </a:ext>
            </a:extLst>
          </p:cNvPr>
          <p:cNvSpPr>
            <a:spLocks noGrp="1"/>
          </p:cNvSpPr>
          <p:nvPr>
            <p:ph idx="1"/>
          </p:nvPr>
        </p:nvSpPr>
        <p:spPr>
          <a:xfrm>
            <a:off x="477898" y="2615978"/>
            <a:ext cx="5440678" cy="3462228"/>
          </a:xfrm>
        </p:spPr>
        <p:txBody>
          <a:bodyPr>
            <a:normAutofit/>
          </a:bodyPr>
          <a:lstStyle/>
          <a:p>
            <a:pPr marL="0" indent="0" algn="ctr">
              <a:lnSpc>
                <a:spcPct val="100000"/>
              </a:lnSpc>
              <a:buNone/>
            </a:pPr>
            <a:r>
              <a:rPr lang="ru-RU" dirty="0" smtClean="0"/>
              <a:t>«</a:t>
            </a:r>
            <a:r>
              <a:rPr lang="ru-RU" dirty="0"/>
              <a:t>Наконец, братия мои, что только истинно, что честно, что справедливо, что чисто, что любезно, что достославно, что только добродетель и похвала, </a:t>
            </a:r>
            <a:r>
              <a:rPr lang="ru-RU" dirty="0" smtClean="0"/>
              <a:t/>
            </a:r>
            <a:br>
              <a:rPr lang="ru-RU" dirty="0" smtClean="0"/>
            </a:br>
            <a:r>
              <a:rPr lang="ru-RU" b="1" dirty="0" smtClean="0"/>
              <a:t>о </a:t>
            </a:r>
            <a:r>
              <a:rPr lang="ru-RU" b="1" dirty="0"/>
              <a:t>том помышляйте</a:t>
            </a:r>
            <a:r>
              <a:rPr lang="ru-RU" dirty="0" smtClean="0"/>
              <a:t>»</a:t>
            </a:r>
            <a:endParaRPr lang="en-US" b="1" dirty="0">
              <a:solidFill>
                <a:schemeClr val="accent6">
                  <a:lumMod val="50000"/>
                </a:schemeClr>
              </a:solidFill>
            </a:endParaRPr>
          </a:p>
          <a:p>
            <a:pPr marL="0" indent="0" algn="ctr">
              <a:lnSpc>
                <a:spcPct val="100000"/>
              </a:lnSpc>
              <a:buNone/>
            </a:pPr>
            <a:r>
              <a:rPr lang="en-US" i="1" dirty="0" smtClean="0"/>
              <a:t>(</a:t>
            </a:r>
            <a:r>
              <a:rPr lang="ru-RU" i="1" dirty="0" err="1" smtClean="0"/>
              <a:t>Филиппийцам</a:t>
            </a:r>
            <a:r>
              <a:rPr lang="ru-RU" i="1" dirty="0" smtClean="0"/>
              <a:t> </a:t>
            </a:r>
            <a:r>
              <a:rPr lang="en-US" i="1" dirty="0" smtClean="0"/>
              <a:t>4:8)</a:t>
            </a:r>
            <a:r>
              <a:rPr lang="en-US" dirty="0" smtClean="0">
                <a:effectLst/>
              </a:rPr>
              <a:t> </a:t>
            </a:r>
            <a:endParaRPr lang="en-US" dirty="0"/>
          </a:p>
        </p:txBody>
      </p:sp>
      <p:pic>
        <p:nvPicPr>
          <p:cNvPr id="5" name="Picture 4">
            <a:extLst>
              <a:ext uri="{FF2B5EF4-FFF2-40B4-BE49-F238E27FC236}">
                <a16:creationId xmlns:a16="http://schemas.microsoft.com/office/drawing/2014/main" id="{480DF5F7-9FD5-8A45-B0AD-59E1BCA466A3}"/>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47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993B9-C2FF-B746-B6F7-B8701E50DB9E}"/>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39C6A511-475C-5D4C-B779-FE35A96F2BBB}"/>
              </a:ext>
            </a:extLst>
          </p:cNvPr>
          <p:cNvSpPr>
            <a:spLocks noGrp="1"/>
          </p:cNvSpPr>
          <p:nvPr>
            <p:ph idx="1"/>
          </p:nvPr>
        </p:nvSpPr>
        <p:spPr>
          <a:xfrm>
            <a:off x="4965431" y="504968"/>
            <a:ext cx="6586489" cy="5718852"/>
          </a:xfrm>
        </p:spPr>
        <p:txBody>
          <a:bodyPr>
            <a:normAutofit fontScale="92500" lnSpcReduction="10000"/>
          </a:bodyPr>
          <a:lstStyle/>
          <a:p>
            <a:pPr>
              <a:lnSpc>
                <a:spcPct val="100000"/>
              </a:lnSpc>
            </a:pPr>
            <a:r>
              <a:rPr lang="ru-RU" sz="2400" b="1" dirty="0" smtClean="0"/>
              <a:t>Человеческое </a:t>
            </a:r>
            <a:r>
              <a:rPr lang="ru-RU" sz="2400" b="1" dirty="0"/>
              <a:t>мышление очень таинственный процесс. Мы действительно не знаем наверняка, что это такое и как именно происходит. </a:t>
            </a:r>
            <a:r>
              <a:rPr lang="en-US" sz="2400" b="1" dirty="0" smtClean="0"/>
              <a:t> </a:t>
            </a:r>
            <a:endParaRPr lang="en-US" sz="2400" b="1" dirty="0"/>
          </a:p>
          <a:p>
            <a:pPr>
              <a:lnSpc>
                <a:spcPct val="100000"/>
              </a:lnSpc>
            </a:pPr>
            <a:r>
              <a:rPr lang="ru-RU" sz="2400" b="1" dirty="0"/>
              <a:t>В большинстве случаев, тем не менее, в глубинах своего сознания, только мы одни делаем выбор относительно того, о чем будем думать. </a:t>
            </a:r>
            <a:endParaRPr lang="en-US" sz="2400" b="1" dirty="0"/>
          </a:p>
          <a:p>
            <a:pPr>
              <a:lnSpc>
                <a:spcPct val="100000"/>
              </a:lnSpc>
            </a:pPr>
            <a:r>
              <a:rPr lang="ru-RU" sz="2400" b="1" dirty="0"/>
              <a:t>Мысль может измениться в одно мгновение. Нужно просто сделать выбор в пользу изменения. (Однако, в некоторых случаях психическое заболевание может повлиять на способность человека легко менять свои мысли, и поэтому человеку может потребоваться профессиональная помощь). </a:t>
            </a:r>
            <a:endParaRPr lang="en-US" sz="2400" b="1" dirty="0"/>
          </a:p>
          <a:p>
            <a:pPr>
              <a:lnSpc>
                <a:spcPct val="100000"/>
              </a:lnSpc>
            </a:pPr>
            <a:r>
              <a:rPr lang="ru-RU" sz="2400" b="1" dirty="0"/>
              <a:t>Что насчет ваших мыслей? </a:t>
            </a:r>
            <a:endParaRPr lang="ru-RU" sz="2400" b="1" dirty="0" smtClean="0"/>
          </a:p>
          <a:p>
            <a:pPr>
              <a:lnSpc>
                <a:spcPct val="100000"/>
              </a:lnSpc>
            </a:pPr>
            <a:r>
              <a:rPr lang="ru-RU" sz="2400" b="1" dirty="0" smtClean="0"/>
              <a:t>Что </a:t>
            </a:r>
            <a:r>
              <a:rPr lang="ru-RU" sz="2400" b="1" dirty="0"/>
              <a:t>вы собираетесь делать, когда в следующий раз вас охватят плохие мысли?  </a:t>
            </a:r>
            <a:r>
              <a:rPr lang="en-US" sz="2400" b="1" dirty="0" smtClean="0"/>
              <a:t>    </a:t>
            </a:r>
            <a:endParaRPr lang="en-US" sz="2400" dirty="0"/>
          </a:p>
          <a:p>
            <a:pPr>
              <a:lnSpc>
                <a:spcPct val="100000"/>
              </a:lnSpc>
            </a:pPr>
            <a:endParaRPr lang="en-US" sz="2400" dirty="0"/>
          </a:p>
        </p:txBody>
      </p:sp>
    </p:spTree>
    <p:extLst>
      <p:ext uri="{BB962C8B-B14F-4D97-AF65-F5344CB8AC3E}">
        <p14:creationId xmlns:p14="http://schemas.microsoft.com/office/powerpoint/2010/main" val="231654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AE7E9-4830-7B4F-B472-6A717CC14291}"/>
              </a:ext>
            </a:extLst>
          </p:cNvPr>
          <p:cNvSpPr>
            <a:spLocks noGrp="1"/>
          </p:cNvSpPr>
          <p:nvPr>
            <p:ph idx="1"/>
          </p:nvPr>
        </p:nvSpPr>
        <p:spPr>
          <a:xfrm>
            <a:off x="200025" y="395785"/>
            <a:ext cx="6118887" cy="6462215"/>
          </a:xfrm>
        </p:spPr>
        <p:txBody>
          <a:bodyPr anchor="t">
            <a:normAutofit/>
          </a:bodyPr>
          <a:lstStyle/>
          <a:p>
            <a:pPr marL="0" indent="0" algn="ctr">
              <a:lnSpc>
                <a:spcPct val="100000"/>
              </a:lnSpc>
              <a:buNone/>
            </a:pPr>
            <a:r>
              <a:rPr lang="ru-RU" sz="2000" dirty="0"/>
              <a:t>«Сила правильного мышления </a:t>
            </a:r>
            <a:r>
              <a:rPr lang="ru-RU" sz="2000" dirty="0" err="1"/>
              <a:t>драгоценнее</a:t>
            </a:r>
            <a:r>
              <a:rPr lang="ru-RU" sz="2000" dirty="0"/>
              <a:t> золота </a:t>
            </a:r>
            <a:r>
              <a:rPr lang="ru-RU" sz="2000" dirty="0" err="1"/>
              <a:t>офирского</a:t>
            </a:r>
            <a:r>
              <a:rPr lang="ru-RU" sz="2000" dirty="0"/>
              <a:t>. Нам необходимо с должным вниманием относиться к контролю над нашими мыслями… Каждая нечистая мысль оскверняет душу, притупляет нравственное чутье и ведет к уничтожению влияния Святого Духа. Она ослабляет духовное видение, так что люди не могут зреть Бога. Господь может простить и прощает кающегося грешника, но, хотя он и прощен, душа его омрачена. </a:t>
            </a:r>
            <a:endParaRPr lang="ru-RU" sz="2000" dirty="0" smtClean="0"/>
          </a:p>
          <a:p>
            <a:pPr marL="0" indent="0" algn="ctr">
              <a:lnSpc>
                <a:spcPct val="100000"/>
              </a:lnSpc>
              <a:buNone/>
            </a:pPr>
            <a:r>
              <a:rPr lang="ru-RU" sz="2000" dirty="0" smtClean="0"/>
              <a:t>Тот</a:t>
            </a:r>
            <a:r>
              <a:rPr lang="ru-RU" sz="2000" dirty="0"/>
              <a:t>, кто хочет ясно понимать духовные истины, должен избегать нечистых мыслей и слов. … Нам нужно использовать все средства, которые Бог сделал достижимым для нас, чтобы управлять мыслями и воспитывать их. </a:t>
            </a:r>
            <a:r>
              <a:rPr lang="ru-RU" sz="2000" dirty="0" smtClean="0"/>
              <a:t/>
            </a:r>
            <a:br>
              <a:rPr lang="ru-RU" sz="2000" dirty="0" smtClean="0"/>
            </a:br>
            <a:r>
              <a:rPr lang="ru-RU" sz="2000" dirty="0" smtClean="0"/>
              <a:t>Нам </a:t>
            </a:r>
            <a:r>
              <a:rPr lang="ru-RU" sz="2000" dirty="0"/>
              <a:t>следует привести наш разум в гармонию с Его разумом. Его истина освятит нас, наше тело, душу и дух, и мы сможем подняться выше искушений» - </a:t>
            </a:r>
            <a:endParaRPr lang="ru-RU" sz="2000" dirty="0" smtClean="0"/>
          </a:p>
          <a:p>
            <a:pPr marL="0" indent="0" algn="ctr">
              <a:lnSpc>
                <a:spcPct val="100000"/>
              </a:lnSpc>
              <a:buNone/>
            </a:pPr>
            <a:r>
              <a:rPr lang="ru-RU" sz="2000" dirty="0" smtClean="0"/>
              <a:t>Эллен </a:t>
            </a:r>
            <a:r>
              <a:rPr lang="ru-RU" sz="2000" dirty="0"/>
              <a:t>Уайт, Знамения времени, 23 августа 1905 </a:t>
            </a:r>
            <a:r>
              <a:rPr lang="ru-RU" sz="2000" dirty="0" smtClean="0"/>
              <a:t>года</a:t>
            </a:r>
            <a:br>
              <a:rPr lang="ru-RU" sz="2000" dirty="0" smtClean="0"/>
            </a:br>
            <a:endParaRPr lang="en-US" sz="20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D9F1B02-94CB-C04F-BB58-EB93BF2A0E04}"/>
              </a:ext>
            </a:extLst>
          </p:cNvPr>
          <p:cNvPicPr>
            <a:picLocks noChangeAspect="1"/>
          </p:cNvPicPr>
          <p:nvPr/>
        </p:nvPicPr>
        <p:blipFill rotWithShape="1">
          <a:blip r:embed="rId3">
            <a:extLst/>
          </a:blip>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5188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FA197-57A4-DB4B-A7EF-AD5D92E5D61A}"/>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C66B59B-94D9-014E-842F-714B28A0928A}"/>
              </a:ext>
            </a:extLst>
          </p:cNvPr>
          <p:cNvSpPr>
            <a:spLocks noGrp="1"/>
          </p:cNvSpPr>
          <p:nvPr>
            <p:ph idx="1"/>
          </p:nvPr>
        </p:nvSpPr>
        <p:spPr>
          <a:xfrm>
            <a:off x="4965431" y="582302"/>
            <a:ext cx="6586489" cy="5736611"/>
          </a:xfrm>
        </p:spPr>
        <p:txBody>
          <a:bodyPr>
            <a:normAutofit lnSpcReduction="10000"/>
          </a:bodyPr>
          <a:lstStyle/>
          <a:p>
            <a:r>
              <a:rPr lang="ru-RU" sz="2400" b="1" dirty="0" smtClean="0"/>
              <a:t>Какой совет вы бы дали человеку, страдающему от импульсивного поведения</a:t>
            </a:r>
            <a:r>
              <a:rPr lang="en-US" sz="2400" b="1" dirty="0" smtClean="0"/>
              <a:t>? </a:t>
            </a:r>
            <a:endParaRPr lang="en-US" sz="2400" b="1" dirty="0"/>
          </a:p>
          <a:p>
            <a:r>
              <a:rPr lang="ru-RU" sz="2400" b="1" dirty="0" smtClean="0"/>
              <a:t>Какими библейскими обетованиями вы можете с ним поделиться</a:t>
            </a:r>
            <a:r>
              <a:rPr lang="en-US" sz="2400" b="1" dirty="0" smtClean="0"/>
              <a:t>? </a:t>
            </a:r>
            <a:endParaRPr lang="en-US" sz="2400" b="1" dirty="0"/>
          </a:p>
          <a:p>
            <a:r>
              <a:rPr lang="ru-RU" sz="2400" b="1" dirty="0" smtClean="0"/>
              <a:t>Почему таким людям всегда важно </a:t>
            </a:r>
            <a:r>
              <a:rPr lang="ru-RU" sz="2400" b="1" smtClean="0"/>
              <a:t>помнить </a:t>
            </a:r>
            <a:r>
              <a:rPr lang="ru-RU" sz="2400" b="1" smtClean="0"/>
              <a:t> </a:t>
            </a:r>
            <a:r>
              <a:rPr lang="ru-RU" sz="2400" b="1" dirty="0" smtClean="0"/>
              <a:t>и держать перед собой все обетования о прощении и принятии со стороны Иисуса</a:t>
            </a:r>
            <a:r>
              <a:rPr lang="en-US" sz="2400" b="1" dirty="0" smtClean="0"/>
              <a:t>? </a:t>
            </a:r>
            <a:endParaRPr lang="en-US" sz="2400" b="1" dirty="0"/>
          </a:p>
          <a:p>
            <a:r>
              <a:rPr lang="ru-RU" sz="2400" b="1" dirty="0" smtClean="0"/>
              <a:t>Как вы можете помочь такому человеку, чтобы он не сдался, не впал в отчаяние, считая, что если он не достиг желаемого результата, то у него плохие отношения с Богом</a:t>
            </a:r>
            <a:r>
              <a:rPr lang="en-US" sz="2400" b="1" dirty="0" smtClean="0"/>
              <a:t>? </a:t>
            </a:r>
            <a:endParaRPr lang="en-US" sz="2400" b="1" dirty="0"/>
          </a:p>
          <a:p>
            <a:r>
              <a:rPr lang="ru-RU" sz="2400" b="1" dirty="0" smtClean="0"/>
              <a:t>Как вы можете научить этого человека никогда не забывать и всегда опираться на обетования о прощении, независимо от того, насколько недостойным, ничего не стоящим он себя чувствует</a:t>
            </a:r>
            <a:r>
              <a:rPr lang="en-US" sz="2400" b="1" dirty="0" smtClean="0"/>
              <a:t>?  </a:t>
            </a:r>
            <a:endParaRPr lang="en-US" sz="2400" b="1" dirty="0"/>
          </a:p>
          <a:p>
            <a:endParaRPr lang="en-US" sz="2400" dirty="0"/>
          </a:p>
        </p:txBody>
      </p:sp>
    </p:spTree>
    <p:extLst>
      <p:ext uri="{BB962C8B-B14F-4D97-AF65-F5344CB8AC3E}">
        <p14:creationId xmlns:p14="http://schemas.microsoft.com/office/powerpoint/2010/main" val="171852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6E6A-7F4F-B742-978C-85178D9A55E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92667A7-093E-484E-8B57-7ACDEA40FA60}"/>
              </a:ext>
            </a:extLst>
          </p:cNvPr>
          <p:cNvSpPr>
            <a:spLocks noGrp="1"/>
          </p:cNvSpPr>
          <p:nvPr>
            <p:ph idx="1"/>
          </p:nvPr>
        </p:nvSpPr>
        <p:spPr>
          <a:xfrm>
            <a:off x="641445" y="968991"/>
            <a:ext cx="5336274" cy="5091982"/>
          </a:xfrm>
        </p:spPr>
        <p:txBody>
          <a:bodyPr anchor="ctr">
            <a:normAutofit fontScale="92500"/>
          </a:bodyPr>
          <a:lstStyle/>
          <a:p>
            <a:pPr>
              <a:lnSpc>
                <a:spcPct val="100000"/>
              </a:lnSpc>
            </a:pPr>
            <a:r>
              <a:rPr lang="ru-RU" sz="2400" dirty="0">
                <a:solidFill>
                  <a:srgbClr val="000000"/>
                </a:solidFill>
              </a:rPr>
              <a:t>В настоящее время </a:t>
            </a:r>
            <a:r>
              <a:rPr lang="ru-RU" sz="2400" dirty="0" err="1">
                <a:solidFill>
                  <a:srgbClr val="000000"/>
                </a:solidFill>
              </a:rPr>
              <a:t>когнитивно</a:t>
            </a:r>
            <a:r>
              <a:rPr lang="ru-RU" sz="2400" dirty="0">
                <a:solidFill>
                  <a:srgbClr val="000000"/>
                </a:solidFill>
              </a:rPr>
              <a:t>-поведенческая терапия (КПТ) является одной из наиболее используемых форм вмешательства в области психического здоровья и основана на предположении, что большинство психологических проблем можно решить благодаря  выявлению и изменению неправильного и </a:t>
            </a:r>
            <a:r>
              <a:rPr lang="ru-RU" sz="2400" dirty="0" err="1">
                <a:solidFill>
                  <a:srgbClr val="000000"/>
                </a:solidFill>
              </a:rPr>
              <a:t>дисфункционального</a:t>
            </a:r>
            <a:r>
              <a:rPr lang="ru-RU" sz="2400" dirty="0">
                <a:solidFill>
                  <a:srgbClr val="000000"/>
                </a:solidFill>
              </a:rPr>
              <a:t> восприятия, мыслей и поведения. </a:t>
            </a:r>
            <a:endParaRPr lang="en-US" sz="2400" dirty="0">
              <a:solidFill>
                <a:srgbClr val="000000"/>
              </a:solidFill>
            </a:endParaRPr>
          </a:p>
          <a:p>
            <a:pPr>
              <a:lnSpc>
                <a:spcPct val="100000"/>
              </a:lnSpc>
            </a:pPr>
            <a:endParaRPr lang="en-US" sz="2400" dirty="0">
              <a:solidFill>
                <a:srgbClr val="000000"/>
              </a:solidFill>
            </a:endParaRPr>
          </a:p>
          <a:p>
            <a:pPr>
              <a:lnSpc>
                <a:spcPct val="100000"/>
              </a:lnSpc>
            </a:pPr>
            <a:r>
              <a:rPr lang="ru-RU" sz="2400" b="1" i="1" dirty="0" smtClean="0">
                <a:solidFill>
                  <a:schemeClr val="accent6">
                    <a:lumMod val="50000"/>
                  </a:schemeClr>
                </a:solidFill>
              </a:rPr>
              <a:t>Библия учит нас тому, что мысли и действия связаны между собой</a:t>
            </a:r>
            <a:r>
              <a:rPr lang="en-US" sz="2400" b="1" i="1" dirty="0" smtClean="0">
                <a:solidFill>
                  <a:schemeClr val="accent6">
                    <a:lumMod val="50000"/>
                  </a:schemeClr>
                </a:solidFill>
              </a:rPr>
              <a:t> </a:t>
            </a:r>
            <a:r>
              <a:rPr lang="ru-RU" sz="2400" b="1" i="1" dirty="0" smtClean="0">
                <a:solidFill>
                  <a:schemeClr val="accent6">
                    <a:lumMod val="50000"/>
                  </a:schemeClr>
                </a:solidFill>
              </a:rPr>
              <a:t/>
            </a:r>
            <a:br>
              <a:rPr lang="ru-RU" sz="2400" b="1" i="1" dirty="0" smtClean="0">
                <a:solidFill>
                  <a:schemeClr val="accent6">
                    <a:lumMod val="50000"/>
                  </a:schemeClr>
                </a:solidFill>
              </a:rPr>
            </a:br>
            <a:r>
              <a:rPr lang="en-US" sz="2400" b="1" i="1" dirty="0" smtClean="0">
                <a:solidFill>
                  <a:schemeClr val="accent6">
                    <a:lumMod val="50000"/>
                  </a:schemeClr>
                </a:solidFill>
              </a:rPr>
              <a:t>(</a:t>
            </a:r>
            <a:r>
              <a:rPr lang="ru-RU" sz="2400" b="1" i="1" dirty="0" smtClean="0">
                <a:solidFill>
                  <a:schemeClr val="accent6">
                    <a:lumMod val="50000"/>
                  </a:schemeClr>
                </a:solidFill>
              </a:rPr>
              <a:t>Лук</a:t>
            </a:r>
            <a:r>
              <a:rPr lang="ru-RU" sz="2400" b="1" i="1" dirty="0">
                <a:solidFill>
                  <a:schemeClr val="accent6">
                    <a:lumMod val="50000"/>
                  </a:schemeClr>
                </a:solidFill>
              </a:rPr>
              <a:t>и</a:t>
            </a:r>
            <a:r>
              <a:rPr lang="en-US" sz="2400" b="1" i="1" dirty="0" smtClean="0">
                <a:solidFill>
                  <a:schemeClr val="accent6">
                    <a:lumMod val="50000"/>
                  </a:schemeClr>
                </a:solidFill>
              </a:rPr>
              <a:t> </a:t>
            </a:r>
            <a:r>
              <a:rPr lang="en-US" sz="2400" b="1" i="1" dirty="0">
                <a:solidFill>
                  <a:schemeClr val="accent6">
                    <a:lumMod val="50000"/>
                  </a:schemeClr>
                </a:solidFill>
              </a:rPr>
              <a:t>6:45)</a:t>
            </a:r>
            <a:r>
              <a:rPr lang="en-US" sz="2400" b="1" i="1" dirty="0">
                <a:solidFill>
                  <a:schemeClr val="accent6">
                    <a:lumMod val="50000"/>
                  </a:schemeClr>
                </a:solidFill>
                <a:effectLst/>
              </a:rPr>
              <a:t> </a:t>
            </a:r>
            <a:endParaRPr lang="en-US" sz="2400" b="1" i="1" dirty="0">
              <a:solidFill>
                <a:schemeClr val="accent6">
                  <a:lumMod val="50000"/>
                </a:schemeClr>
              </a:solidFill>
            </a:endParaRPr>
          </a:p>
        </p:txBody>
      </p:sp>
    </p:spTree>
    <p:extLst>
      <p:ext uri="{BB962C8B-B14F-4D97-AF65-F5344CB8AC3E}">
        <p14:creationId xmlns:p14="http://schemas.microsoft.com/office/powerpoint/2010/main" val="25519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3BCD8-8D94-7145-A086-7449D416FB37}"/>
              </a:ext>
            </a:extLst>
          </p:cNvPr>
          <p:cNvPicPr>
            <a:picLocks noChangeAspect="1"/>
          </p:cNvPicPr>
          <p:nvPr/>
        </p:nvPicPr>
        <p:blipFill rotWithShape="1">
          <a:blip r:embed="rId3"/>
          <a:srcRect t="30275" b="1674"/>
          <a:stretch/>
        </p:blipFill>
        <p:spPr>
          <a:xfrm>
            <a:off x="0" y="-67445"/>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178C-BAFB-BF48-BE45-0978815C44DA}"/>
              </a:ext>
            </a:extLst>
          </p:cNvPr>
          <p:cNvSpPr>
            <a:spLocks noGrp="1"/>
          </p:cNvSpPr>
          <p:nvPr>
            <p:ph type="title"/>
          </p:nvPr>
        </p:nvSpPr>
        <p:spPr>
          <a:xfrm>
            <a:off x="171449" y="4523740"/>
            <a:ext cx="6116827" cy="1509931"/>
          </a:xfrm>
        </p:spPr>
        <p:txBody>
          <a:bodyPr>
            <a:normAutofit fontScale="90000"/>
          </a:bodyPr>
          <a:lstStyle/>
          <a:p>
            <a:pPr>
              <a:lnSpc>
                <a:spcPct val="100000"/>
              </a:lnSpc>
            </a:pPr>
            <a:r>
              <a:rPr lang="ru-RU" sz="3600" b="1" dirty="0" smtClean="0">
                <a:solidFill>
                  <a:schemeClr val="accent6">
                    <a:lumMod val="50000"/>
                  </a:schemeClr>
                </a:solidFill>
                <a:latin typeface="Avenir Next" panose="020B0503020202020204" pitchFamily="34" charset="0"/>
              </a:rPr>
              <a:t>МЫСЛИ - </a:t>
            </a:r>
            <a:r>
              <a:rPr lang="en-US" sz="3400" b="1" dirty="0">
                <a:solidFill>
                  <a:srgbClr val="000000"/>
                </a:solidFill>
                <a:latin typeface="Avenir Next" panose="020B0503020202020204" pitchFamily="34" charset="0"/>
              </a:rPr>
              <a:t/>
            </a:r>
            <a:br>
              <a:rPr lang="en-US" sz="3400" b="1" dirty="0">
                <a:solidFill>
                  <a:srgbClr val="000000"/>
                </a:solidFill>
                <a:latin typeface="Avenir Next" panose="020B0503020202020204" pitchFamily="34" charset="0"/>
              </a:rPr>
            </a:br>
            <a:r>
              <a:rPr lang="ru-RU" sz="3400" b="1" dirty="0" smtClean="0">
                <a:solidFill>
                  <a:schemeClr val="accent6">
                    <a:lumMod val="50000"/>
                  </a:schemeClr>
                </a:solidFill>
                <a:latin typeface="Avenir Next" panose="020B0503020202020204" pitchFamily="34" charset="0"/>
              </a:rPr>
              <a:t>ОСНОВА</a:t>
            </a:r>
            <a:r>
              <a:rPr lang="en-US" sz="3400" b="1" dirty="0" smtClean="0">
                <a:solidFill>
                  <a:srgbClr val="000000"/>
                </a:solidFill>
                <a:latin typeface="Avenir Next" panose="020B0503020202020204" pitchFamily="34" charset="0"/>
              </a:rPr>
              <a:t> </a:t>
            </a:r>
            <a:r>
              <a:rPr lang="ru-RU" sz="3400" b="1" dirty="0" smtClean="0">
                <a:solidFill>
                  <a:srgbClr val="000000"/>
                </a:solidFill>
                <a:latin typeface="Avenir Next" panose="020B0503020202020204" pitchFamily="34" charset="0"/>
              </a:rPr>
              <a:t>ПОВЕДЕНИЯ</a:t>
            </a:r>
            <a:r>
              <a:rPr lang="en-US" sz="3400" dirty="0">
                <a:solidFill>
                  <a:srgbClr val="000000"/>
                </a:solidFill>
                <a:latin typeface="Avenir Next" panose="020B0503020202020204" pitchFamily="34" charset="0"/>
              </a:rPr>
              <a:t/>
            </a:r>
            <a:br>
              <a:rPr lang="en-US" sz="3400" dirty="0">
                <a:solidFill>
                  <a:srgbClr val="000000"/>
                </a:solidFill>
                <a:latin typeface="Avenir Next" panose="020B0503020202020204" pitchFamily="34" charset="0"/>
              </a:rPr>
            </a:b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BB06F0E-CB98-C74F-ADE3-E1AE9ACD5BDA}"/>
              </a:ext>
            </a:extLst>
          </p:cNvPr>
          <p:cNvSpPr>
            <a:spLocks noGrp="1"/>
          </p:cNvSpPr>
          <p:nvPr>
            <p:ph idx="1"/>
          </p:nvPr>
        </p:nvSpPr>
        <p:spPr>
          <a:xfrm>
            <a:off x="6470247" y="4551037"/>
            <a:ext cx="5539783" cy="2027184"/>
          </a:xfrm>
        </p:spPr>
        <p:txBody>
          <a:bodyPr anchor="ctr">
            <a:normAutofit/>
          </a:bodyPr>
          <a:lstStyle/>
          <a:p>
            <a:pPr marL="0" indent="0">
              <a:lnSpc>
                <a:spcPct val="100000"/>
              </a:lnSpc>
              <a:buNone/>
            </a:pPr>
            <a:r>
              <a:rPr lang="ru-RU" sz="2400" b="1" dirty="0">
                <a:solidFill>
                  <a:srgbClr val="000000"/>
                </a:solidFill>
              </a:rPr>
              <a:t>Прочитайте Марка 7: 21–23 и Луки 6:45. Что эти тексты говорят нам о важности контроля не только своих действий, не только своих поступков, не только слов, но и мыслей</a:t>
            </a:r>
            <a:r>
              <a:rPr lang="ru-RU" sz="2400" b="1" dirty="0" smtClean="0">
                <a:solidFill>
                  <a:srgbClr val="000000"/>
                </a:solidFill>
              </a:rPr>
              <a:t>?</a:t>
            </a:r>
            <a:endParaRPr lang="en-US" sz="2400" dirty="0">
              <a:solidFill>
                <a:srgbClr val="000000"/>
              </a:solidFill>
            </a:endParaRPr>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9448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64056-F9A9-E449-B579-7B467B098B7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04756B8-3E73-D54A-AFDA-959B22D5ED67}"/>
              </a:ext>
            </a:extLst>
          </p:cNvPr>
          <p:cNvSpPr>
            <a:spLocks noGrp="1"/>
          </p:cNvSpPr>
          <p:nvPr>
            <p:ph idx="1"/>
          </p:nvPr>
        </p:nvSpPr>
        <p:spPr>
          <a:xfrm>
            <a:off x="300039" y="885825"/>
            <a:ext cx="5211762" cy="5175148"/>
          </a:xfrm>
        </p:spPr>
        <p:txBody>
          <a:bodyPr anchor="ctr">
            <a:normAutofit fontScale="92500" lnSpcReduction="10000"/>
          </a:bodyPr>
          <a:lstStyle/>
          <a:p>
            <a:pPr marL="0" indent="0" algn="ctr">
              <a:lnSpc>
                <a:spcPct val="100000"/>
              </a:lnSpc>
              <a:buNone/>
            </a:pPr>
            <a:r>
              <a:rPr lang="ru-RU" dirty="0">
                <a:solidFill>
                  <a:srgbClr val="000000"/>
                </a:solidFill>
              </a:rPr>
              <a:t>Люди, страдающие расстройствами контроля над своими побуждениями, не могут противостоять побуждению украсть, напасть на кого-то или сыграть в азартные игры. </a:t>
            </a:r>
            <a:endParaRPr lang="ru-RU" dirty="0" smtClean="0">
              <a:solidFill>
                <a:srgbClr val="000000"/>
              </a:solidFill>
            </a:endParaRPr>
          </a:p>
          <a:p>
            <a:pPr marL="0" indent="0" algn="ctr">
              <a:lnSpc>
                <a:spcPct val="100000"/>
              </a:lnSpc>
              <a:buNone/>
            </a:pPr>
            <a:r>
              <a:rPr lang="ru-RU" dirty="0" smtClean="0">
                <a:solidFill>
                  <a:srgbClr val="000000"/>
                </a:solidFill>
              </a:rPr>
              <a:t>Врачи</a:t>
            </a:r>
            <a:r>
              <a:rPr lang="ru-RU" dirty="0">
                <a:solidFill>
                  <a:srgbClr val="000000"/>
                </a:solidFill>
              </a:rPr>
              <a:t>, работающие в области психического здоровья, знают, что этим импульсам часто предшествует определенная мысль (или ряд мыслей), которая приводит к нежелательному поведению. </a:t>
            </a:r>
          </a:p>
        </p:txBody>
      </p:sp>
    </p:spTree>
    <p:extLst>
      <p:ext uri="{BB962C8B-B14F-4D97-AF65-F5344CB8AC3E}">
        <p14:creationId xmlns:p14="http://schemas.microsoft.com/office/powerpoint/2010/main" val="410042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327546" y="4572000"/>
            <a:ext cx="7058307" cy="1964266"/>
          </a:xfrm>
          <a:prstGeom prst="rect">
            <a:avLst/>
          </a:prstGeom>
          <a:solidFill>
            <a:srgbClr val="5C3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91F31D-BD7C-844B-B4A3-2E266FC76566}"/>
              </a:ext>
            </a:extLst>
          </p:cNvPr>
          <p:cNvSpPr>
            <a:spLocks noGrp="1"/>
          </p:cNvSpPr>
          <p:nvPr>
            <p:ph type="title"/>
          </p:nvPr>
        </p:nvSpPr>
        <p:spPr>
          <a:xfrm>
            <a:off x="305890" y="4767072"/>
            <a:ext cx="6812555" cy="1625210"/>
          </a:xfrm>
        </p:spPr>
        <p:txBody>
          <a:bodyPr>
            <a:noAutofit/>
          </a:bodyPr>
          <a:lstStyle/>
          <a:p>
            <a:pPr algn="ctr">
              <a:lnSpc>
                <a:spcPct val="100000"/>
              </a:lnSpc>
            </a:pPr>
            <a:r>
              <a:rPr lang="ru-RU" sz="2000" b="1" dirty="0" smtClean="0">
                <a:solidFill>
                  <a:srgbClr val="FFFFFF"/>
                </a:solidFill>
                <a:latin typeface="Avenir Next" panose="020B0503020202020204" pitchFamily="34" charset="0"/>
              </a:rPr>
              <a:t>Прочтите Рим.</a:t>
            </a:r>
            <a:r>
              <a:rPr lang="en-US" sz="2000" b="1" dirty="0" smtClean="0">
                <a:solidFill>
                  <a:srgbClr val="FFFFFF"/>
                </a:solidFill>
                <a:latin typeface="Avenir Next" panose="020B0503020202020204" pitchFamily="34" charset="0"/>
              </a:rPr>
              <a:t> </a:t>
            </a:r>
            <a:r>
              <a:rPr lang="en-US" sz="2000" b="1" dirty="0">
                <a:solidFill>
                  <a:srgbClr val="FFFFFF"/>
                </a:solidFill>
                <a:latin typeface="Avenir Next" panose="020B0503020202020204" pitchFamily="34" charset="0"/>
              </a:rPr>
              <a:t>8:5-8.</a:t>
            </a:r>
            <a:br>
              <a:rPr lang="en-US" sz="2000" b="1" dirty="0">
                <a:solidFill>
                  <a:srgbClr val="FFFFFF"/>
                </a:solidFill>
                <a:latin typeface="Avenir Next" panose="020B0503020202020204" pitchFamily="34" charset="0"/>
              </a:rPr>
            </a:br>
            <a:r>
              <a:rPr lang="ru-RU" sz="2000" b="1" dirty="0" smtClean="0">
                <a:solidFill>
                  <a:srgbClr val="FFFFFF"/>
                </a:solidFill>
                <a:latin typeface="Avenir Next" panose="020B0503020202020204" pitchFamily="34" charset="0"/>
              </a:rPr>
              <a:t>КАКУЮ АЛЬТЕРНАТИВУ ПРЕДЛАГАЕТ ПАВЕЛ ДЛЯ БОРЬБЫ С АМОРАЛЬНЫМ ПОВЕДЕНИЕМ</a:t>
            </a:r>
            <a:r>
              <a:rPr lang="en-US" sz="2000" b="1" dirty="0" smtClean="0">
                <a:solidFill>
                  <a:srgbClr val="FFFFFF"/>
                </a:solidFill>
                <a:latin typeface="Avenir Next" panose="020B0503020202020204" pitchFamily="34" charset="0"/>
              </a:rPr>
              <a:t>?</a:t>
            </a:r>
            <a:r>
              <a:rPr lang="en-US" sz="2000" b="1" dirty="0">
                <a:solidFill>
                  <a:srgbClr val="FFFFFF"/>
                </a:solidFill>
                <a:latin typeface="Avenir Next" panose="020B0503020202020204" pitchFamily="34" charset="0"/>
              </a:rPr>
              <a:t/>
            </a:r>
            <a:br>
              <a:rPr lang="en-US" sz="2000" b="1" dirty="0">
                <a:solidFill>
                  <a:srgbClr val="FFFFFF"/>
                </a:solidFill>
                <a:latin typeface="Avenir Next" panose="020B0503020202020204" pitchFamily="34" charset="0"/>
              </a:rPr>
            </a:br>
            <a:endParaRPr lang="en-US" sz="2000" b="1" dirty="0">
              <a:solidFill>
                <a:srgbClr val="FFFFFF"/>
              </a:solidFill>
              <a:latin typeface="Avenir Next" panose="020B0503020202020204" pitchFamily="34" charset="0"/>
            </a:endParaRPr>
          </a:p>
        </p:txBody>
      </p:sp>
      <p:pic>
        <p:nvPicPr>
          <p:cNvPr id="4" name="Picture 3">
            <a:extLst>
              <a:ext uri="{FF2B5EF4-FFF2-40B4-BE49-F238E27FC236}">
                <a16:creationId xmlns:a16="http://schemas.microsoft.com/office/drawing/2014/main" id="{D1E322D1-6ACB-694F-B502-94D644F944FA}"/>
              </a:ext>
            </a:extLst>
          </p:cNvPr>
          <p:cNvPicPr>
            <a:picLocks noChangeAspect="1"/>
          </p:cNvPicPr>
          <p:nvPr/>
        </p:nvPicPr>
        <p:blipFill rotWithShape="1">
          <a:blip r:embed="rId3"/>
          <a:srcRect l="2169" r="116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4C9512-862A-8C47-8C34-7D199E814741}"/>
              </a:ext>
            </a:extLst>
          </p:cNvPr>
          <p:cNvSpPr>
            <a:spLocks noGrp="1"/>
          </p:cNvSpPr>
          <p:nvPr>
            <p:ph idx="1"/>
          </p:nvPr>
        </p:nvSpPr>
        <p:spPr>
          <a:xfrm>
            <a:off x="7638025" y="917724"/>
            <a:ext cx="4030814" cy="5360245"/>
          </a:xfrm>
        </p:spPr>
        <p:txBody>
          <a:bodyPr anchor="ctr">
            <a:normAutofit lnSpcReduction="10000"/>
          </a:bodyPr>
          <a:lstStyle/>
          <a:p>
            <a:pPr marL="0" indent="0" algn="ctr">
              <a:lnSpc>
                <a:spcPct val="100000"/>
              </a:lnSpc>
              <a:buNone/>
            </a:pPr>
            <a:r>
              <a:rPr lang="ru-RU" sz="2400" dirty="0" smtClean="0">
                <a:solidFill>
                  <a:srgbClr val="FFFFFF"/>
                </a:solidFill>
              </a:rPr>
              <a:t>Павел показывает, что разум и поведение тесно связаны между собой. </a:t>
            </a:r>
            <a:r>
              <a:rPr lang="ru-RU" sz="2400" b="1" dirty="0" smtClean="0">
                <a:solidFill>
                  <a:schemeClr val="accent4">
                    <a:lumMod val="60000"/>
                    <a:lumOff val="40000"/>
                  </a:schemeClr>
                </a:solidFill>
              </a:rPr>
              <a:t>Наполненный Духом ум будет искать добрых дел,</a:t>
            </a:r>
            <a:r>
              <a:rPr lang="en-US" sz="2400" b="1" dirty="0" smtClean="0">
                <a:solidFill>
                  <a:schemeClr val="accent4">
                    <a:lumMod val="60000"/>
                    <a:lumOff val="40000"/>
                  </a:schemeClr>
                </a:solidFill>
              </a:rPr>
              <a:t> </a:t>
            </a:r>
            <a:r>
              <a:rPr lang="ru-RU" sz="2400" dirty="0" smtClean="0">
                <a:solidFill>
                  <a:srgbClr val="FFFFFF"/>
                </a:solidFill>
              </a:rPr>
              <a:t>а ум, в котором господствует грех, приведет к греховным поступкам</a:t>
            </a:r>
            <a:r>
              <a:rPr lang="en-US" sz="2400" dirty="0" smtClean="0">
                <a:solidFill>
                  <a:srgbClr val="FFFFFF"/>
                </a:solidFill>
              </a:rPr>
              <a:t>. </a:t>
            </a:r>
            <a:endParaRPr lang="en-US" sz="2400" dirty="0">
              <a:solidFill>
                <a:srgbClr val="FFFFFF"/>
              </a:solidFill>
            </a:endParaRPr>
          </a:p>
          <a:p>
            <a:pPr marL="0" indent="0" algn="ctr">
              <a:lnSpc>
                <a:spcPct val="100000"/>
              </a:lnSpc>
              <a:buNone/>
            </a:pPr>
            <a:r>
              <a:rPr lang="ru-RU" sz="2400" dirty="0" smtClean="0">
                <a:solidFill>
                  <a:srgbClr val="FFFFFF"/>
                </a:solidFill>
              </a:rPr>
              <a:t>Недостаточно изменить поведение ради удобства или чтобы представить миру свой праведный образ.</a:t>
            </a:r>
            <a:r>
              <a:rPr lang="en-US" sz="2400" dirty="0" smtClean="0">
                <a:solidFill>
                  <a:srgbClr val="FFFFFF"/>
                </a:solidFill>
              </a:rPr>
              <a:t> </a:t>
            </a:r>
            <a:r>
              <a:rPr lang="ru-RU" sz="2400" b="1" dirty="0" smtClean="0">
                <a:solidFill>
                  <a:schemeClr val="accent4">
                    <a:lumMod val="60000"/>
                    <a:lumOff val="40000"/>
                  </a:schemeClr>
                </a:solidFill>
              </a:rPr>
              <a:t>Необходимо изменить сердце (разум), иначе плоды покажут истинную природу такого сердца.</a:t>
            </a:r>
            <a:r>
              <a:rPr lang="en-US" sz="2400" dirty="0" smtClean="0">
                <a:solidFill>
                  <a:srgbClr val="FFFFFF"/>
                </a:solidFill>
              </a:rPr>
              <a:t> </a:t>
            </a:r>
            <a:endParaRPr lang="en-US" sz="2400" dirty="0">
              <a:solidFill>
                <a:srgbClr val="FFFFFF"/>
              </a:solidFill>
            </a:endParaRPr>
          </a:p>
          <a:p>
            <a:pPr marL="0" indent="0" algn="ctr">
              <a:lnSpc>
                <a:spcPct val="100000"/>
              </a:lnSpc>
              <a:buNone/>
            </a:pPr>
            <a:endParaRPr lang="en-US" sz="2400" dirty="0">
              <a:solidFill>
                <a:srgbClr val="FFFFFF"/>
              </a:solidFill>
            </a:endParaRPr>
          </a:p>
        </p:txBody>
      </p:sp>
    </p:spTree>
    <p:extLst>
      <p:ext uri="{BB962C8B-B14F-4D97-AF65-F5344CB8AC3E}">
        <p14:creationId xmlns:p14="http://schemas.microsoft.com/office/powerpoint/2010/main" val="37702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6A8A32-CD36-EC43-AE71-AB3769F1FE5B}"/>
              </a:ext>
            </a:extLst>
          </p:cNvPr>
          <p:cNvSpPr>
            <a:spLocks noGrp="1"/>
          </p:cNvSpPr>
          <p:nvPr>
            <p:ph idx="1"/>
          </p:nvPr>
        </p:nvSpPr>
        <p:spPr>
          <a:xfrm>
            <a:off x="355069" y="555811"/>
            <a:ext cx="5120113" cy="5481451"/>
          </a:xfrm>
        </p:spPr>
        <p:txBody>
          <a:bodyPr>
            <a:normAutofit lnSpcReduction="10000"/>
          </a:bodyPr>
          <a:lstStyle/>
          <a:p>
            <a:pPr marL="0" indent="0" algn="ctr">
              <a:buNone/>
            </a:pPr>
            <a:r>
              <a:rPr lang="ru-RU" dirty="0" smtClean="0"/>
              <a:t>«</a:t>
            </a:r>
            <a:r>
              <a:rPr lang="ru-RU" dirty="0"/>
              <a:t>Нам нужно постоянно осознавать облагораживающую силу чистых мыслей и вредоносное влияние злых мыслей</a:t>
            </a:r>
            <a:r>
              <a:rPr lang="ru-RU" dirty="0" smtClean="0"/>
              <a:t>.</a:t>
            </a:r>
          </a:p>
          <a:p>
            <a:pPr marL="0" indent="0" algn="ctr">
              <a:buNone/>
            </a:pPr>
            <a:r>
              <a:rPr lang="ru-RU" dirty="0" smtClean="0"/>
              <a:t> </a:t>
            </a:r>
            <a:r>
              <a:rPr lang="ru-RU" b="1" dirty="0">
                <a:solidFill>
                  <a:schemeClr val="accent6"/>
                </a:solidFill>
              </a:rPr>
              <a:t>Будем же помышлять </a:t>
            </a:r>
            <a:r>
              <a:rPr lang="ru-RU" b="1" dirty="0" smtClean="0">
                <a:solidFill>
                  <a:schemeClr val="accent6"/>
                </a:solidFill>
              </a:rPr>
              <a:t/>
            </a:r>
            <a:br>
              <a:rPr lang="ru-RU" b="1" dirty="0" smtClean="0">
                <a:solidFill>
                  <a:schemeClr val="accent6"/>
                </a:solidFill>
              </a:rPr>
            </a:br>
            <a:r>
              <a:rPr lang="ru-RU" b="1" dirty="0" smtClean="0">
                <a:solidFill>
                  <a:schemeClr val="accent6"/>
                </a:solidFill>
              </a:rPr>
              <a:t>о </a:t>
            </a:r>
            <a:r>
              <a:rPr lang="ru-RU" b="1" dirty="0">
                <a:solidFill>
                  <a:schemeClr val="accent6"/>
                </a:solidFill>
              </a:rPr>
              <a:t>святом! </a:t>
            </a:r>
            <a:endParaRPr lang="ru-RU" b="1" dirty="0" smtClean="0">
              <a:solidFill>
                <a:schemeClr val="accent6"/>
              </a:solidFill>
            </a:endParaRPr>
          </a:p>
          <a:p>
            <a:pPr marL="0" indent="0" algn="ctr">
              <a:buNone/>
            </a:pPr>
            <a:r>
              <a:rPr lang="ru-RU" b="1" dirty="0" smtClean="0">
                <a:solidFill>
                  <a:schemeClr val="accent6"/>
                </a:solidFill>
              </a:rPr>
              <a:t>Пусть </a:t>
            </a:r>
            <a:r>
              <a:rPr lang="ru-RU" b="1" dirty="0">
                <a:solidFill>
                  <a:schemeClr val="accent6"/>
                </a:solidFill>
              </a:rPr>
              <a:t>наши мысли будут верными и чистыми, ибо только правильное мышление может обезопасить </a:t>
            </a:r>
            <a:r>
              <a:rPr lang="ru-RU" b="1" dirty="0" smtClean="0">
                <a:solidFill>
                  <a:schemeClr val="accent6"/>
                </a:solidFill>
              </a:rPr>
              <a:t>душу</a:t>
            </a:r>
            <a:r>
              <a:rPr lang="ru-RU" b="1" dirty="0" smtClean="0">
                <a:solidFill>
                  <a:schemeClr val="accent6"/>
                </a:solidFill>
              </a:rPr>
              <a:t>».</a:t>
            </a:r>
          </a:p>
          <a:p>
            <a:pPr marL="0" indent="0" algn="ctr">
              <a:buNone/>
            </a:pPr>
            <a:r>
              <a:rPr lang="ru-RU" dirty="0" smtClean="0"/>
              <a:t>— </a:t>
            </a:r>
            <a:r>
              <a:rPr lang="ru-RU" dirty="0"/>
              <a:t>Эллен Уайт, Знамения времени, </a:t>
            </a:r>
            <a:r>
              <a:rPr lang="ru-RU" dirty="0" smtClean="0"/>
              <a:t/>
            </a:r>
            <a:br>
              <a:rPr lang="ru-RU" dirty="0" smtClean="0"/>
            </a:br>
            <a:r>
              <a:rPr lang="ru-RU" dirty="0" smtClean="0"/>
              <a:t>23 </a:t>
            </a:r>
            <a:r>
              <a:rPr lang="ru-RU" dirty="0"/>
              <a:t>августа</a:t>
            </a:r>
            <a:r>
              <a:rPr lang="en-US" dirty="0"/>
              <a:t> </a:t>
            </a:r>
            <a:r>
              <a:rPr lang="ru-RU" dirty="0"/>
              <a:t>1905. </a:t>
            </a:r>
            <a:endParaRPr lang="en-US" dirty="0"/>
          </a:p>
          <a:p>
            <a:pPr marL="0" indent="0" algn="ctr">
              <a:buNone/>
            </a:pPr>
            <a:endParaRPr lang="en-US" dirty="0"/>
          </a:p>
        </p:txBody>
      </p:sp>
      <p:pic>
        <p:nvPicPr>
          <p:cNvPr id="4" name="Picture 3">
            <a:extLst>
              <a:ext uri="{FF2B5EF4-FFF2-40B4-BE49-F238E27FC236}">
                <a16:creationId xmlns:a16="http://schemas.microsoft.com/office/drawing/2014/main" id="{D0E0B874-D62F-7A40-AE2C-23A479CF8D45}"/>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343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75263-3835-6A4F-9E2B-0821A06BAB16}"/>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5192C-3B8B-4E4E-9456-865EE59AE7E4}"/>
              </a:ext>
            </a:extLst>
          </p:cNvPr>
          <p:cNvSpPr>
            <a:spLocks noGrp="1"/>
          </p:cNvSpPr>
          <p:nvPr>
            <p:ph type="title"/>
          </p:nvPr>
        </p:nvSpPr>
        <p:spPr>
          <a:xfrm>
            <a:off x="804998" y="4496445"/>
            <a:ext cx="5459324" cy="1999888"/>
          </a:xfrm>
        </p:spPr>
        <p:txBody>
          <a:bodyPr>
            <a:normAutofit/>
          </a:bodyPr>
          <a:lstStyle/>
          <a:p>
            <a:pPr>
              <a:lnSpc>
                <a:spcPct val="100000"/>
              </a:lnSpc>
            </a:pPr>
            <a:r>
              <a:rPr lang="ru-RU" sz="3600" b="1" dirty="0" smtClean="0">
                <a:solidFill>
                  <a:schemeClr val="accent6">
                    <a:lumMod val="75000"/>
                  </a:schemeClr>
                </a:solidFill>
                <a:latin typeface="Avenir Next" panose="020B0503020202020204" pitchFamily="34" charset="0"/>
              </a:rPr>
              <a:t>МЫСЛИ,</a:t>
            </a:r>
            <a:r>
              <a:rPr lang="en-US" sz="3600" b="1" dirty="0" smtClean="0">
                <a:solidFill>
                  <a:schemeClr val="accent6">
                    <a:lumMod val="75000"/>
                  </a:schemeClr>
                </a:solidFill>
                <a:latin typeface="Avenir Next" panose="020B0503020202020204" pitchFamily="34" charset="0"/>
              </a:rPr>
              <a:t> </a:t>
            </a:r>
            <a:r>
              <a:rPr lang="en-US" sz="3200" b="1" dirty="0">
                <a:solidFill>
                  <a:srgbClr val="000000"/>
                </a:solidFill>
                <a:latin typeface="Avenir Next" panose="020B0503020202020204" pitchFamily="34" charset="0"/>
              </a:rPr>
              <a:t/>
            </a:r>
            <a:br>
              <a:rPr lang="en-US" sz="3200" b="1" dirty="0">
                <a:solidFill>
                  <a:srgbClr val="000000"/>
                </a:solidFill>
                <a:latin typeface="Avenir Next" panose="020B0503020202020204" pitchFamily="34" charset="0"/>
              </a:rPr>
            </a:br>
            <a:r>
              <a:rPr lang="ru-RU" sz="3200" b="1" dirty="0" smtClean="0">
                <a:solidFill>
                  <a:srgbClr val="000000"/>
                </a:solidFill>
                <a:latin typeface="Avenir Next" panose="020B0503020202020204" pitchFamily="34" charset="0"/>
              </a:rPr>
              <a:t>КАК ИСТОЧНИК </a:t>
            </a:r>
            <a:r>
              <a:rPr lang="ru-RU" sz="3200" b="1" dirty="0" smtClean="0">
                <a:solidFill>
                  <a:schemeClr val="accent6">
                    <a:lumMod val="75000"/>
                  </a:schemeClr>
                </a:solidFill>
                <a:latin typeface="Avenir Next" panose="020B0503020202020204" pitchFamily="34" charset="0"/>
              </a:rPr>
              <a:t>СТРЕССА</a:t>
            </a:r>
            <a:r>
              <a:rPr lang="en-US" sz="3200" dirty="0" smtClean="0">
                <a:solidFill>
                  <a:srgbClr val="000000"/>
                </a:solidFill>
                <a:latin typeface="Avenir Next" panose="020B0503020202020204" pitchFamily="34" charset="0"/>
              </a:rPr>
              <a:t> </a:t>
            </a:r>
            <a:r>
              <a:rPr lang="en-US" sz="3200" dirty="0">
                <a:solidFill>
                  <a:srgbClr val="000000"/>
                </a:solidFill>
                <a:latin typeface="Avenir Next" panose="020B0503020202020204" pitchFamily="34" charset="0"/>
              </a:rPr>
              <a:t/>
            </a:r>
            <a:br>
              <a:rPr lang="en-US" sz="3200" dirty="0">
                <a:solidFill>
                  <a:srgbClr val="000000"/>
                </a:solidFill>
                <a:latin typeface="Avenir Next" panose="020B0503020202020204" pitchFamily="34" charset="0"/>
              </a:rPr>
            </a:br>
            <a:endParaRPr lang="en-US" sz="32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5EC31136-C861-4A4F-BAC8-EA30800E56A9}"/>
              </a:ext>
            </a:extLst>
          </p:cNvPr>
          <p:cNvSpPr>
            <a:spLocks noGrp="1"/>
          </p:cNvSpPr>
          <p:nvPr>
            <p:ph idx="1"/>
          </p:nvPr>
        </p:nvSpPr>
        <p:spPr>
          <a:xfrm>
            <a:off x="5791200" y="4231341"/>
            <a:ext cx="6259773" cy="2922494"/>
          </a:xfrm>
        </p:spPr>
        <p:txBody>
          <a:bodyPr anchor="ctr">
            <a:normAutofit/>
          </a:bodyPr>
          <a:lstStyle/>
          <a:p>
            <a:pPr marL="0" indent="0">
              <a:lnSpc>
                <a:spcPct val="100000"/>
              </a:lnSpc>
              <a:buNone/>
            </a:pPr>
            <a:r>
              <a:rPr lang="ru-RU" sz="2400" b="1" dirty="0">
                <a:solidFill>
                  <a:srgbClr val="000000"/>
                </a:solidFill>
              </a:rPr>
              <a:t>Что вас пугает</a:t>
            </a:r>
            <a:r>
              <a:rPr lang="ru-RU" sz="2400" b="1" dirty="0" smtClean="0">
                <a:solidFill>
                  <a:srgbClr val="000000"/>
                </a:solidFill>
              </a:rPr>
              <a:t>?</a:t>
            </a:r>
          </a:p>
          <a:p>
            <a:pPr marL="0" indent="0">
              <a:lnSpc>
                <a:spcPct val="100000"/>
              </a:lnSpc>
              <a:buNone/>
            </a:pPr>
            <a:r>
              <a:rPr lang="ru-RU" sz="2400" b="1" dirty="0" smtClean="0">
                <a:solidFill>
                  <a:srgbClr val="000000"/>
                </a:solidFill>
              </a:rPr>
              <a:t> </a:t>
            </a:r>
            <a:r>
              <a:rPr lang="ru-RU" sz="2400" b="1" dirty="0">
                <a:solidFill>
                  <a:srgbClr val="000000"/>
                </a:solidFill>
              </a:rPr>
              <a:t>Как вы можете научиться доверять Господу, несмотря на этот страх? </a:t>
            </a:r>
            <a:br>
              <a:rPr lang="ru-RU" sz="2400" b="1" dirty="0">
                <a:solidFill>
                  <a:srgbClr val="000000"/>
                </a:solidFill>
              </a:rPr>
            </a:br>
            <a:r>
              <a:rPr lang="ru-RU" sz="2400" b="1" dirty="0">
                <a:solidFill>
                  <a:srgbClr val="000000"/>
                </a:solidFill>
              </a:rPr>
              <a:t>В конце концов, разве сила Господа не выше любой угрозы, с которой вы сталкиваетесь?</a:t>
            </a:r>
          </a:p>
          <a:p>
            <a:pPr marL="0" indent="0">
              <a:lnSpc>
                <a:spcPct val="100000"/>
              </a:lnSpc>
              <a:buNone/>
            </a:pPr>
            <a:endParaRPr lang="en-US" sz="2400" dirty="0">
              <a:solidFill>
                <a:srgbClr val="000000"/>
              </a:solidFill>
            </a:endParaRPr>
          </a:p>
        </p:txBody>
      </p:sp>
    </p:spTree>
    <p:extLst>
      <p:ext uri="{BB962C8B-B14F-4D97-AF65-F5344CB8AC3E}">
        <p14:creationId xmlns:p14="http://schemas.microsoft.com/office/powerpoint/2010/main" val="237694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44709-8EE3-0048-8C30-6E024CEFA823}"/>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BD8924E-9C9E-B740-A53F-3308E598F0A4}"/>
              </a:ext>
            </a:extLst>
          </p:cNvPr>
          <p:cNvSpPr>
            <a:spLocks noGrp="1"/>
          </p:cNvSpPr>
          <p:nvPr>
            <p:ph idx="1"/>
          </p:nvPr>
        </p:nvSpPr>
        <p:spPr>
          <a:xfrm>
            <a:off x="358588" y="215154"/>
            <a:ext cx="5030379" cy="5859466"/>
          </a:xfrm>
        </p:spPr>
        <p:txBody>
          <a:bodyPr anchor="ctr">
            <a:normAutofit/>
          </a:bodyPr>
          <a:lstStyle/>
          <a:p>
            <a:pPr marL="0" indent="0">
              <a:lnSpc>
                <a:spcPct val="100000"/>
              </a:lnSpc>
              <a:buNone/>
            </a:pPr>
            <a:r>
              <a:rPr lang="ru-RU" sz="2400" dirty="0">
                <a:solidFill>
                  <a:srgbClr val="000000"/>
                </a:solidFill>
              </a:rPr>
              <a:t>Слова оказывают мощное влияние, как доброе, так и злое. Наши слова либо способствуют росту, либо разрушают</a:t>
            </a:r>
            <a:r>
              <a:rPr lang="ru-RU" sz="2400" dirty="0" smtClean="0">
                <a:solidFill>
                  <a:srgbClr val="000000"/>
                </a:solidFill>
              </a:rPr>
              <a:t>.</a:t>
            </a:r>
          </a:p>
          <a:p>
            <a:pPr marL="0" indent="0">
              <a:lnSpc>
                <a:spcPct val="100000"/>
              </a:lnSpc>
              <a:buNone/>
            </a:pPr>
            <a:r>
              <a:rPr lang="ru-RU" sz="2400" dirty="0" smtClean="0">
                <a:solidFill>
                  <a:srgbClr val="000000"/>
                </a:solidFill>
              </a:rPr>
              <a:t> </a:t>
            </a:r>
            <a:r>
              <a:rPr lang="ru-RU" sz="2400" dirty="0">
                <a:solidFill>
                  <a:srgbClr val="000000"/>
                </a:solidFill>
              </a:rPr>
              <a:t>Слова, которые мы говорим, несут жизнь или смерть. Насколько же мы должны быть осторожны с мыслями и чувствами, о которых мы говорим вслух. </a:t>
            </a:r>
          </a:p>
          <a:p>
            <a:pPr marL="0" indent="0">
              <a:lnSpc>
                <a:spcPct val="100000"/>
              </a:lnSpc>
              <a:buNone/>
            </a:pPr>
            <a:endParaRPr lang="en-US" sz="2400" dirty="0">
              <a:solidFill>
                <a:srgbClr val="000000"/>
              </a:solidFill>
            </a:endParaRPr>
          </a:p>
          <a:p>
            <a:pPr marL="0" indent="0">
              <a:lnSpc>
                <a:spcPct val="100000"/>
              </a:lnSpc>
              <a:buNone/>
            </a:pPr>
            <a:r>
              <a:rPr lang="ru-RU" sz="2400" b="1" i="1" dirty="0">
                <a:solidFill>
                  <a:schemeClr val="accent6">
                    <a:lumMod val="50000"/>
                  </a:schemeClr>
                </a:solidFill>
              </a:rPr>
              <a:t>Прочитайте Деяния 14: 2, 15:24 и </a:t>
            </a:r>
            <a:r>
              <a:rPr lang="ru-RU" sz="2400" b="1" i="1" dirty="0" err="1">
                <a:solidFill>
                  <a:schemeClr val="accent6">
                    <a:lumMod val="50000"/>
                  </a:schemeClr>
                </a:solidFill>
              </a:rPr>
              <a:t>Галатам</a:t>
            </a:r>
            <a:r>
              <a:rPr lang="ru-RU" sz="2400" b="1" i="1" dirty="0">
                <a:solidFill>
                  <a:schemeClr val="accent6">
                    <a:lumMod val="50000"/>
                  </a:schemeClr>
                </a:solidFill>
              </a:rPr>
              <a:t> 3: 1</a:t>
            </a:r>
            <a:r>
              <a:rPr lang="ru-RU" sz="2400" b="1" i="1" dirty="0" smtClean="0">
                <a:solidFill>
                  <a:schemeClr val="accent6">
                    <a:lumMod val="50000"/>
                  </a:schemeClr>
                </a:solidFill>
              </a:rPr>
              <a:t>.</a:t>
            </a:r>
          </a:p>
          <a:p>
            <a:pPr marL="0" indent="0">
              <a:lnSpc>
                <a:spcPct val="100000"/>
              </a:lnSpc>
              <a:buNone/>
            </a:pPr>
            <a:r>
              <a:rPr lang="ru-RU" sz="2400" b="1" i="1" dirty="0" smtClean="0">
                <a:solidFill>
                  <a:schemeClr val="accent6">
                    <a:lumMod val="50000"/>
                  </a:schemeClr>
                </a:solidFill>
              </a:rPr>
              <a:t> </a:t>
            </a:r>
            <a:r>
              <a:rPr lang="ru-RU" sz="2400" b="1" i="1" dirty="0">
                <a:solidFill>
                  <a:schemeClr val="accent6">
                    <a:lumMod val="50000"/>
                  </a:schemeClr>
                </a:solidFill>
              </a:rPr>
              <a:t>Как мы можем негативно влиять </a:t>
            </a:r>
            <a:r>
              <a:rPr lang="ru-RU" sz="2400" b="1" i="1" dirty="0" smtClean="0">
                <a:solidFill>
                  <a:schemeClr val="accent6">
                    <a:lumMod val="50000"/>
                  </a:schemeClr>
                </a:solidFill>
              </a:rPr>
              <a:t/>
            </a:r>
            <a:br>
              <a:rPr lang="ru-RU" sz="2400" b="1" i="1" dirty="0" smtClean="0">
                <a:solidFill>
                  <a:schemeClr val="accent6">
                    <a:lumMod val="50000"/>
                  </a:schemeClr>
                </a:solidFill>
              </a:rPr>
            </a:br>
            <a:r>
              <a:rPr lang="ru-RU" sz="2400" b="1" i="1" dirty="0" smtClean="0">
                <a:solidFill>
                  <a:schemeClr val="accent6">
                    <a:lumMod val="50000"/>
                  </a:schemeClr>
                </a:solidFill>
              </a:rPr>
              <a:t>на </a:t>
            </a:r>
            <a:r>
              <a:rPr lang="ru-RU" sz="2400" b="1" i="1" dirty="0">
                <a:solidFill>
                  <a:schemeClr val="accent6">
                    <a:lumMod val="50000"/>
                  </a:schemeClr>
                </a:solidFill>
              </a:rPr>
              <a:t>людей</a:t>
            </a:r>
            <a:r>
              <a:rPr lang="ru-RU" sz="2400" b="1" i="1" dirty="0" smtClean="0">
                <a:solidFill>
                  <a:schemeClr val="accent6">
                    <a:lumMod val="50000"/>
                  </a:schemeClr>
                </a:solidFill>
              </a:rPr>
              <a:t>?</a:t>
            </a:r>
            <a:endParaRPr lang="ru-RU" sz="2400" b="1" i="1" dirty="0">
              <a:solidFill>
                <a:schemeClr val="accent6">
                  <a:lumMod val="50000"/>
                </a:schemeClr>
              </a:solidFill>
            </a:endParaRPr>
          </a:p>
        </p:txBody>
      </p:sp>
    </p:spTree>
    <p:extLst>
      <p:ext uri="{BB962C8B-B14F-4D97-AF65-F5344CB8AC3E}">
        <p14:creationId xmlns:p14="http://schemas.microsoft.com/office/powerpoint/2010/main" val="259647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34225</TotalTime>
  <Words>2636</Words>
  <Application>Microsoft Office PowerPoint</Application>
  <PresentationFormat>Широкоэкранный</PresentationFormat>
  <Paragraphs>180</Paragraphs>
  <Slides>22</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Avenir Next</vt:lpstr>
      <vt:lpstr>Calibri</vt:lpstr>
      <vt:lpstr>Calibri Light</vt:lpstr>
      <vt:lpstr>Mangal</vt:lpstr>
      <vt:lpstr>Office Theme</vt:lpstr>
      <vt:lpstr>ПОЗИТИВНОЕ МЫШЛЕНИЕ - ПУТЬ К ЖИЗНЕСТОЙКОСТИ </vt:lpstr>
      <vt:lpstr>ДЛЯ ИЗУЧЕНИЯ ПРОЧТИТЕ СЛЕДУЮЩИЕ ТЕКСТЫ:  Mк. 7:21–23, Лк. 6:45, Деян. 14:2, 15:24, Гал. 3:1, Пс.. 18:15, Кол. 3:1–17. </vt:lpstr>
      <vt:lpstr>Презентация PowerPoint</vt:lpstr>
      <vt:lpstr>МЫСЛИ -  ОСНОВА ПОВЕДЕНИЯ </vt:lpstr>
      <vt:lpstr>Презентация PowerPoint</vt:lpstr>
      <vt:lpstr>Прочтите Рим. 8:5-8. КАКУЮ АЛЬТЕРНАТИВУ ПРЕДЛАГАЕТ ПАВЕЛ ДЛЯ БОРЬБЫ С АМОРАЛЬНЫМ ПОВЕДЕНИЕМ? </vt:lpstr>
      <vt:lpstr>Презентация PowerPoint</vt:lpstr>
      <vt:lpstr>МЫСЛИ,  КАК ИСТОЧНИК СТРЕССА  </vt:lpstr>
      <vt:lpstr>Презентация PowerPoint</vt:lpstr>
      <vt:lpstr>Презентация PowerPoint</vt:lpstr>
      <vt:lpstr>ЧИСТОЕ МЫШЛЕНИЕ </vt:lpstr>
      <vt:lpstr>Презентация PowerPoint</vt:lpstr>
      <vt:lpstr>Презентация PowerPoint</vt:lpstr>
      <vt:lpstr>НАШИ СЕРДЕЧНЫЕ ПОМЫСЛЫ</vt:lpstr>
      <vt:lpstr>Презентация PowerPoint</vt:lpstr>
      <vt:lpstr>Презентация PowerPoint</vt:lpstr>
      <vt:lpstr>Презентация PowerPoint</vt:lpstr>
      <vt:lpstr>МИР БОЖИЙ В НАШИХ СЕРДЦАХ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THINKING A PATH TO RESILIENCE </dc:title>
  <dc:creator>Arrais, Raquel</dc:creator>
  <cp:lastModifiedBy>Raisa Ostrovskaya</cp:lastModifiedBy>
  <cp:revision>24</cp:revision>
  <dcterms:created xsi:type="dcterms:W3CDTF">2019-03-25T20:51:46Z</dcterms:created>
  <dcterms:modified xsi:type="dcterms:W3CDTF">2019-07-28T17:59:02Z</dcterms:modified>
</cp:coreProperties>
</file>