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68778"/>
  </p:normalViewPr>
  <p:slideViewPr>
    <p:cSldViewPr snapToGrid="0" snapToObjects="1">
      <p:cViewPr varScale="1">
        <p:scale>
          <a:sx n="41" d="100"/>
          <a:sy n="41" d="100"/>
        </p:scale>
        <p:origin x="72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F3A0E-01FE-E148-91BF-5B197DE82F98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2445C-ADB3-474B-B82F-758EA0E1E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224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b="1" dirty="0" smtClean="0"/>
              <a:t>ЛЮБЯЩЕЕ И ПРОЩАЮЩЕЕ СЕРДЦЕ: путь к жизнестойкости </a:t>
            </a:r>
          </a:p>
          <a:p>
            <a:endParaRPr lang="ru-RU" sz="1800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bg1"/>
                </a:solidFill>
              </a:rPr>
              <a:t>Семинар подготовлен Дебби </a:t>
            </a:r>
            <a:r>
              <a:rPr lang="ru-RU" sz="1200" dirty="0" err="1" smtClean="0">
                <a:solidFill>
                  <a:schemeClr val="bg1"/>
                </a:solidFill>
              </a:rPr>
              <a:t>Малоба</a:t>
            </a:r>
            <a:r>
              <a:rPr lang="ru-RU" sz="1200" dirty="0" smtClean="0">
                <a:solidFill>
                  <a:schemeClr val="bg1"/>
                </a:solidFill>
              </a:rPr>
              <a:t>, директором Отдела женского и детского служения в Восточном Центральноафриканском дивизионе</a:t>
            </a:r>
            <a:endParaRPr lang="en-US" sz="1200" dirty="0" smtClean="0">
              <a:solidFill>
                <a:schemeClr val="bg1"/>
              </a:solidFill>
            </a:endParaRPr>
          </a:p>
          <a:p>
            <a:r>
              <a:rPr lang="en-US" sz="1200" dirty="0"/>
              <a:t/>
            </a:r>
            <a:br>
              <a:rPr lang="en-US" sz="1200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667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cap="small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Пять шагов к прощению</a:t>
            </a:r>
            <a:endParaRPr lang="en-US" dirty="0">
              <a:effectLst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глубока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целенаправленно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захотеть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обидчика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Описанные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шагов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307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Шаг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признать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полностью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поймем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глубину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разделил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осознаем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жертву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принес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восстановить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удержать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поймем, что Бог простил нас, но откажемся прощать тех, кто обидел нас, то будем подобны злому и неблагодарному рабу, о котором Иисус говорит в Мф.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18:23-34.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Несмотря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огромный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сразу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возврата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должника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Понимание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полностью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вернуть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391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Шаг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Освободить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обидчика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долга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нашему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убеждению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несет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покорить все враждебные чувства Христу.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встретившись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альтернативный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подход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далеко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встретиться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метод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замены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Сядьте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поставив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пустой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стул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представьте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напротив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сидит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расскажите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технику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предварительно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попрактиковаться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личной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встречей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обидчиком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далеко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встретиться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метод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замены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Сядьте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поставив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пустой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стул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представьте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напротив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сидит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расскажите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технику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предварительно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попрактиковаться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личной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встречей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обидчиком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1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Шаг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Принимать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освободить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ответственности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отвечать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потребности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обвиняют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отсутствии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отвержении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порадовать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испортить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зависимости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внимания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уделяют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черта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умеет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целенаправленно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кого-то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освобождаем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ответственности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удовлетворение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потребностей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2075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Шаг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Смотрите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извлечь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урок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использует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какие-то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ситуации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помочь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возрастать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понимании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Очевидно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Иосиф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понял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увидел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братьев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братья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опасались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Иосиф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захочет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отомстить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«…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умышляли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сохранить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великому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числу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50:20).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испытывали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ситуации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позволить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сохранять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непрощения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985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Шаг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Осуществление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примирения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примирившего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давшего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примирения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5:18),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призваны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восстановлении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попытаться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заново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установить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контакт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отдалившимися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друзьями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бывшими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сотрудниками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членами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извиниться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обидчику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освобождаете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обеспечивал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отвечал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ожидания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гораздо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легче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примириться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383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cap="small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Четыре вопроса о прощении</a:t>
            </a:r>
            <a:endParaRPr lang="en-US" sz="1200" b="1" kern="1200" cap="small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solidFill>
                  <a:srgbClr val="FFFFFF"/>
                </a:solidFill>
                <a:latin typeface="Book Antiqua" panose="02040602050305030304" pitchFamily="18" charset="0"/>
              </a:rPr>
              <a:t>Иногда сложности в прощении других людей основываются на вопросах о </a:t>
            </a:r>
            <a:r>
              <a:rPr lang="ru-RU" sz="1200" i="1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прощении</a:t>
            </a:r>
            <a:r>
              <a:rPr lang="ru-RU" sz="1200" i="1" dirty="0" smtClean="0">
                <a:solidFill>
                  <a:srgbClr val="FFFFFF"/>
                </a:solidFill>
                <a:latin typeface="Book Antiqua" panose="02040602050305030304" pitchFamily="18" charset="0"/>
              </a:rPr>
              <a:t>, которые нас волнуют.</a:t>
            </a:r>
            <a:endParaRPr lang="en-US" sz="1200" b="1" i="1" dirty="0" smtClean="0">
              <a:solidFill>
                <a:srgbClr val="FFFF00"/>
              </a:solidFill>
              <a:latin typeface="Book Antiqua" panose="0204060205030503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940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прощаем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значит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считать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оскорбление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несущими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никаких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последствий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плохи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 не придавать этому значение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en-US" dirty="0" smtClean="0">
                <a:effectLst/>
              </a:rPr>
              <a:t> </a:t>
            </a:r>
            <a:endParaRPr lang="ru-RU" dirty="0" smtClean="0">
              <a:effectLst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Конечно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одобрение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обидчика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скорее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избавление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возмездия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отомстить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значит передать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субьективное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обидчика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значит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признание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одобряет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причиняет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настоящую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осозн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ание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намеренно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отказывается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отомстить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жаждет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примириться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 smtClean="0">
              <a:effectLst/>
            </a:endParaRP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0835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получили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значит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испытает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никаких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последствий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понесет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наказания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проступок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Конечно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нарушении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пожинает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последствия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согрешили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съев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запретного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дерева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стремился в гневе уничтожить их из чувства мести. Он негромко спросил: «Где ты?» </a:t>
            </a:r>
            <a:endParaRPr lang="en-US" dirty="0" smtClean="0">
              <a:effectLst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 smtClean="0">
              <a:effectLst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заповедал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вкусишь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смертью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умрешь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2:17),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поразил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смертью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умирать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милостиво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сохранил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немедленной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смерти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обетование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Спасителе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>
              <a:effectLst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Несмотря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предложил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оправдал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непослушание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Мужчина и женщина пожали плоды своего восстания против Бога. Так как они нарушили Закон Божий, Его повеление относительно Древа познания добра и зла, естественным последствием потери их безгрешности стало обретение знания о зле, печали и тяжелом труде.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причиной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болезненного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разделения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последствием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разделения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сыновьями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смерть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изгнанничество другого, случившиеся в один день.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повиновались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следствием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потеря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бессмертия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природы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обретение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смертности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смерть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Величайшим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последствием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произошедшего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потомков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 smtClean="0">
              <a:effectLst/>
            </a:endParaRPr>
          </a:p>
          <a:p>
            <a:endParaRPr lang="en-US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0344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оправдываем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поведение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отпускаем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свободе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последствий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содеянного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отпускаем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гнев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чувство обиды из своего сердца. В мире, где царит желание мести и разрушения, э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нелегко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достичь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Искупитель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разум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 smtClean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975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Чтение Писания</a:t>
            </a:r>
          </a:p>
          <a:p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Ефесянам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4:32</a:t>
            </a:r>
            <a:endParaRPr lang="en-US" dirty="0">
              <a:effectLst/>
            </a:endParaRPr>
          </a:p>
          <a:p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Будьте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сострадательны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b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прощайте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простил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dirty="0" smtClean="0">
                <a:effectLst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3430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просят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Конечно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взглянул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мучителей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Отче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делают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23:34).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римских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воинов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пригвоздивших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кресту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ученика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предавшего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религиозных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лидеров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несправедливый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приговор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осудил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незаслуженную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смерть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собравшихся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попросил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попросили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независимо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попросят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состоит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горечь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отравлять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убедительная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попросили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привести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покаянию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произошло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молодого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убил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проезжавшую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рядом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равно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>
              <a:effectLst/>
            </a:endParaRPr>
          </a:p>
          <a:p>
            <a:endParaRPr lang="en-US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51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ходатайствовал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обвинителей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хулителей и предателей, а римский сотник, стоявший рядом, услышал Его бескорыстную молитву. Пораженный сверхъестественными событиями, происходившими во время Распятия и тем, что Иисус с прощением и нежностью относился к людям, сотник воскликнул: «истинно Человек Сей был Сын Божий»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Мк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15:39).</a:t>
            </a:r>
            <a:endParaRPr lang="en-US" dirty="0" smtClean="0">
              <a:effectLst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 римский воин стал свидетелем прощения, исходившего из сердца Иисуса, и это прощение изменило и его сердце, приведя его к вере и доверию.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501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врагов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милостью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относиться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оскорбили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Нагорной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проповеди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«…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врагов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…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обижающих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гонящих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5:44).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Апостол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Павел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наставляет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побежден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побеждай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добром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12:21). </a:t>
            </a:r>
            <a:endParaRPr lang="en-US" dirty="0" smtClean="0">
              <a:effectLst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Сталкиваясь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казалось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безвыходными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ситуациями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19:26).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Апостол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Павел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пишет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укрепляющем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Филипп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4:13).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>
              <a:effectLst/>
            </a:endParaRPr>
          </a:p>
          <a:p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1732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отпустить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гнев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обрести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свободу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дающую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свободу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ожесточенности 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стремления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отомстить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>
              <a:effectLst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здоровый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крепкий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разум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здоровы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Нелегко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быстро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поддерживать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здоровые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сводит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 smtClean="0">
              <a:effectLst/>
            </a:endParaRPr>
          </a:p>
          <a:p>
            <a:endParaRPr lang="en-US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4839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cap="small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Четыре</a:t>
            </a:r>
            <a:r>
              <a:rPr lang="en-US" sz="1200" b="1" kern="1200" cap="small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cap="small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способа, как обрести любящее и прощающее сердце</a:t>
            </a:r>
            <a:endParaRPr lang="en-US" dirty="0" smtClean="0">
              <a:effectLst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четыре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обрести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любящее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прощающее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5212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Признать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обидчика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признать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факт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нанес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2361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своем обидчике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примите лучшее в своем обидчике и помните о своем собственном грехе. Молитесь об обидчике. Молитесь о себе. Попросите друга молиться о вас.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Попросите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группу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 smtClean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5343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Опирайтесь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взывайте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библейским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обетованиям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врагов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Выучите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наизусть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библейские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например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упоминались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19:26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укрепляющем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Филипп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4:13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врагов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гонящих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5:44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побежден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побеждай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добром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12:21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3930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Практикуйте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Прочитайте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невозможно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биографиях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отпустите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гнев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ощущение несправедливости и горечи.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процессу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восстановите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здоровые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людьми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>
              <a:effectLst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 smtClean="0">
              <a:effectLst/>
            </a:endParaRP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24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нескольким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техникам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справиться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сложной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ситуацией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полюбить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обидчика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обрести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Большинству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милостиво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свободно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глубоко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постоянно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Спаситель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выучить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смерти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>
              <a:effectLst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прощающее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последствия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подобное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поведение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оскорбленного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обиженного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любящее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прощающее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обидчика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Метод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рассказывания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эффективный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метод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понимания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духовных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Чей-то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собственной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770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Исав готовился к войне со своим братом Иаковом. Он был разгневан и хотел отомстить. Но накануне во сне Исав получил любящее и прощающее сердце. В это же время Иаков провел всю ночь борясь с Богом, чтобы затем принять Божье прощение и благословение, позволившее ему получить (неожиданное для него) прощение от своего брата Исава.  </a:t>
            </a:r>
            <a:endParaRPr lang="en-US" dirty="0" smtClean="0">
              <a:effectLst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661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cap="small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Рассказ</a:t>
            </a:r>
            <a:r>
              <a:rPr lang="ru-RU" sz="1200" b="1" kern="1200" cap="small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 прощающем и любящем сердце</a:t>
            </a:r>
          </a:p>
          <a:p>
            <a:endParaRPr lang="en-US" dirty="0">
              <a:effectLst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применить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современной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древнее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повествование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кардинально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изменившемся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борьбе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существом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длилась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ночь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современный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осознать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любящего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прощающего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 smtClean="0">
              <a:effectLst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Группа подростков вечером каталась на угнанной машине,  и тут они увидели, как к ним приближается другой автомобиль. Один из подростков, 18-летний первокурсник, студент колледжа, сгоряча бросил камень на встречную полосу, как раз тогда, когда эта машина проезжала мимо. Камень попал в голову женщине, которая вела автомобиль, повредив все кости на ее лице. Травма была настолько серьезной, что она едва не умерла на месте аварии. </a:t>
            </a:r>
            <a:endParaRPr lang="en-US" dirty="0" smtClean="0">
              <a:effectLst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Пережив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операций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длительное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восстановление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испытав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ужасную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столкнувшись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шрамы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останутся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заседание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подростком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бросил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камень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услышать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приговор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вынесет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 smtClean="0">
              <a:effectLst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разрешил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выступить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переполненном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 smtClean="0">
              <a:effectLst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Спокойным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голосом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Молодой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попросила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снисходительным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щедрость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повзрослеть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ответственным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сострадательным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честным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милосердием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гордились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действительно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удовлетворена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напрасными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Отче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понятия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ночью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 smtClean="0">
              <a:effectLst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Услышав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сильный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молодой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эмоциям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разрыдался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раскаяния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подошел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пострадавшей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обняв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сожалеет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глупом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поступке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тронут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происходящим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приговорил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молодого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шести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месяцам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тюремного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заключения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максимального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наказания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двадцать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43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полном прощении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Такое прощение впечатляет.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поражает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захватывает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Подобное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побуждает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такой чудовищный поступок? Естественное желание человеческого сердца в этом случае – стремиться отомстить».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07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найти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другого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>
              <a:effectLst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поймем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происходит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побуждает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человеческие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игнорировать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людьми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созданными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замыслу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провели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непрощения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кого-то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наконец-то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поймем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чувство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свободы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>
              <a:effectLst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посмотрим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прочтем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отрывок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18:15-17,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рассказывает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относиться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обидчику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Христос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10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согрешит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обличи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между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тобою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послушает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приобрел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послушает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возьми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ещё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двух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устами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двух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свидетелей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подтвердилось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всякое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послушает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скажи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послушает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язычник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мытарь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18:15-17).</a:t>
            </a:r>
            <a:endParaRPr lang="en-US" dirty="0" smtClean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953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четкие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наставления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примирении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инициатором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встречи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обидчиком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встречи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примирение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lvl="0" indent="-171450">
              <a:buFont typeface="Arial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Обиженный должен относиться к этой ситуации с деликатностью, держать ее в секрете, чтобы ни об оскорблении, ни о встрече никто не узнал.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случае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необходимости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повторить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встречу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присутствии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двух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свидетелей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наставления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встречу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примирения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одиночку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проблема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Обычно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подобных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укрепляются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врагом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прошлом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становится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лучшим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христианином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близким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 smtClean="0">
              <a:effectLst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445C-ADB3-474B-B82F-758EA0E1E6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65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A9743-D8DC-7E4C-9BF2-B5E26BF7D3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A9F122-6A27-3346-92D3-EF9F31EAC8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AF7CC-B3DA-A643-A8BB-18F3E055F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A53F-F42F-3343-91B3-0670EB63EA83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4E1B4-9F57-9A4E-9765-D74D1A2D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46714-D9CC-A14E-AA8D-5AD03E8F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8C45-AEE8-AC4F-8F6F-A8E5BE76E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314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ADCC2-4513-844E-9FCC-CA8818B81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1834B2-B408-2F4A-9C85-36B9423241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C3947-DB8C-644A-A97E-19BB38DDA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A53F-F42F-3343-91B3-0670EB63EA83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50896-8658-0448-A637-B70FEAF12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495459-51C9-0C46-A8B2-2CF4F6A4B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8C45-AEE8-AC4F-8F6F-A8E5BE76E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060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D9C471-6301-4148-8FC5-70C8601895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76CDA6-FBCE-7540-8698-C0CCD60402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D346A-AF6C-0A49-8912-AC8446103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A53F-F42F-3343-91B3-0670EB63EA83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A4153-042F-8B4B-A779-4FBABF2B2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A1333-A5DD-1647-A533-50205C4B9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8C45-AEE8-AC4F-8F6F-A8E5BE76E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582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751AA-C91C-454D-96A1-B585ED399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4B3D4-54ED-2A42-80A1-9DB2445F7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E2295-93A8-F042-A0C8-DA9F88BB2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A53F-F42F-3343-91B3-0670EB63EA83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3C4D9-79D1-274E-BD26-451B6FF5F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D81E0-1752-0845-9FD3-4A99EDF3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8C45-AEE8-AC4F-8F6F-A8E5BE76E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85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D3F2D-F245-004A-ADF7-521811D6C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D214E5-7E76-1946-ABA1-BE347955A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DEB82D-0E65-904B-A977-143DB918D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A53F-F42F-3343-91B3-0670EB63EA83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E5F5E4-99B7-BC49-AAAF-CEC07579F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87121-26E6-2247-BEB6-4AF4F28F2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8C45-AEE8-AC4F-8F6F-A8E5BE76E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892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26B2A-349E-D241-B638-E47E7A976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79D9F-919D-924C-8FBF-6971A3822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BE7CD5-FD74-CB46-8781-F201CC62B8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F726AF-911E-0145-B47B-EAB1C22E1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A53F-F42F-3343-91B3-0670EB63EA83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283D74-48CA-EB46-8DC4-B8963DDF5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62235-FDB5-E847-A223-F8840DF19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8C45-AEE8-AC4F-8F6F-A8E5BE76E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6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692D1-8DAC-974A-9890-2ACBEEC36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89AF8-BFB6-C642-BC90-FFFC2F3FC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0F265D-C036-174F-91CF-56C5E5809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6B8E2-A7EE-1947-810A-BC655D12B5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B44363-B2A7-F441-A88F-426A3C7AD7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135E50-137C-3848-8B1A-D8A39BF7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A53F-F42F-3343-91B3-0670EB63EA83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00A8C2-AC02-D748-8FE3-4B20EBA3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4E5B8C-5003-6648-9200-4948B628A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8C45-AEE8-AC4F-8F6F-A8E5BE76E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461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24907-D1C4-A94B-B993-A3D690C45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725F84-AD01-DC48-B2A3-9F8EDDA9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A53F-F42F-3343-91B3-0670EB63EA83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2300F3-F044-CD40-80DA-5F17E8672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C108B2-DC00-DE4A-9B7D-79B53F146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8C45-AEE8-AC4F-8F6F-A8E5BE76E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090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5E7EE4-BD36-DB44-A984-498F8CC67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A53F-F42F-3343-91B3-0670EB63EA83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567D90-D5CE-B54E-B571-ED11D3603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BED0D-E839-0A4C-ACAC-8FA75612D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8C45-AEE8-AC4F-8F6F-A8E5BE76E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85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95C04-E68E-D74C-A1BE-4F6C992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6D1C7-80A6-4840-A62B-4CF338F6C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51122E-B3AA-274A-A860-F4DD1B5FC6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DF2973-6CBD-8A41-ACB8-0443EFA65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A53F-F42F-3343-91B3-0670EB63EA83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4DE951-45FA-064C-AD1E-D1EBA6739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03B7E-DC4E-5846-A621-95434A014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8C45-AEE8-AC4F-8F6F-A8E5BE76E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250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C6F4B-542B-C74D-86E6-AD1FC82B9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4FBE43-7333-DE44-A02D-14A8E6841B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E7D64F-EC63-1E49-92DC-A34B9A710B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87FEE-FB9E-3944-9FB0-F5633AD6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FA53F-F42F-3343-91B3-0670EB63EA83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AB5CF-8A1C-4E4A-A2EE-7B2C43BA7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B5254-F58D-EF4D-95CD-DA9B931C7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8C45-AEE8-AC4F-8F6F-A8E5BE76E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64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3D6E99-AE8D-4647-B8A3-410CD0799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FE45B-A450-F14F-B199-29FF92DD4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1B26B-51D0-9D43-B883-250812E9CA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FA53F-F42F-3343-91B3-0670EB63EA83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3EA40-6657-714D-B1C1-D658EC6114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428A34-CC42-4F43-A45B-02CF9FCC8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48C45-AEE8-AC4F-8F6F-A8E5BE76E6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15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yellow flower&#10;&#10;Description automatically generated">
            <a:extLst>
              <a:ext uri="{FF2B5EF4-FFF2-40B4-BE49-F238E27FC236}">
                <a16:creationId xmlns:a16="http://schemas.microsoft.com/office/drawing/2014/main" id="{BAC7E1A9-8EEE-5348-B55F-487AA92E98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538"/>
          <a:stretch/>
        </p:blipFill>
        <p:spPr>
          <a:xfrm>
            <a:off x="0" y="6907"/>
            <a:ext cx="12192000" cy="685109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B7A44297-302F-6C48-A30F-C22FE4A85D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93321" y="3681044"/>
            <a:ext cx="3645877" cy="726834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en-US" sz="1200" dirty="0">
                <a:solidFill>
                  <a:schemeClr val="bg1"/>
                </a:solidFill>
                <a:latin typeface="Avenir Next" panose="020B0503020202020204" pitchFamily="34" charset="0"/>
              </a:rPr>
              <a:t>WRITTEN BY DEBBIE MALOBA</a:t>
            </a:r>
            <a:br>
              <a:rPr lang="en-US" sz="1200" dirty="0">
                <a:solidFill>
                  <a:schemeClr val="bg1"/>
                </a:solidFill>
                <a:latin typeface="Avenir Next" panose="020B0503020202020204" pitchFamily="34" charset="0"/>
              </a:rPr>
            </a:br>
            <a:r>
              <a:rPr lang="en-US" sz="1200" dirty="0">
                <a:solidFill>
                  <a:schemeClr val="bg1"/>
                </a:solidFill>
                <a:latin typeface="Avenir Next" panose="020B0503020202020204" pitchFamily="34" charset="0"/>
              </a:rPr>
              <a:t>WOMEN’S AND CHILDREN’S MINISTRIES DIRECTOR</a:t>
            </a:r>
            <a:br>
              <a:rPr lang="en-US" sz="1200" dirty="0">
                <a:solidFill>
                  <a:schemeClr val="bg1"/>
                </a:solidFill>
                <a:latin typeface="Avenir Next" panose="020B0503020202020204" pitchFamily="34" charset="0"/>
              </a:rPr>
            </a:br>
            <a:r>
              <a:rPr lang="en-US" sz="1200" dirty="0">
                <a:solidFill>
                  <a:schemeClr val="bg1"/>
                </a:solidFill>
                <a:latin typeface="Avenir Next" panose="020B0503020202020204" pitchFamily="34" charset="0"/>
              </a:rPr>
              <a:t>EAST-CENTRAL AFRICA DIVISION</a:t>
            </a:r>
            <a:br>
              <a:rPr lang="en-US" sz="1200" dirty="0">
                <a:solidFill>
                  <a:schemeClr val="bg1"/>
                </a:solidFill>
                <a:latin typeface="Avenir Next" panose="020B0503020202020204" pitchFamily="34" charset="0"/>
              </a:rPr>
            </a:br>
            <a:endParaRPr lang="en-US" sz="1200" dirty="0">
              <a:solidFill>
                <a:schemeClr val="bg1"/>
              </a:solidFill>
              <a:latin typeface="Avenir Next" panose="020B0503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9081" y="3859238"/>
            <a:ext cx="651717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ПРОЩЕНИЕ  - ПУТЬ К ЖИЗНЕСТОЙКОСТИ</a:t>
            </a:r>
          </a:p>
          <a:p>
            <a:endParaRPr lang="ru-RU" dirty="0" smtClean="0">
              <a:solidFill>
                <a:srgbClr val="FFFF00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Семинар подготовлен Дебби </a:t>
            </a:r>
            <a:r>
              <a:rPr lang="ru-RU" sz="2400" dirty="0" err="1" smtClean="0">
                <a:solidFill>
                  <a:schemeClr val="bg1"/>
                </a:solidFill>
              </a:rPr>
              <a:t>Малоба</a:t>
            </a:r>
            <a:r>
              <a:rPr lang="ru-RU" sz="2400" dirty="0" smtClean="0">
                <a:solidFill>
                  <a:schemeClr val="bg1"/>
                </a:solidFill>
              </a:rPr>
              <a:t>, директором Отдела женского и детского служения в Восточном Центральноафриканском дивизионе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22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flower&#10;&#10;Description automatically generated">
            <a:extLst>
              <a:ext uri="{FF2B5EF4-FFF2-40B4-BE49-F238E27FC236}">
                <a16:creationId xmlns:a16="http://schemas.microsoft.com/office/drawing/2014/main" id="{510A8138-514E-CA49-88E8-BA419E6269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00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4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4FA5F5-28AA-9B4B-8F9C-BA9DE7DC1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939" y="1570892"/>
            <a:ext cx="4128139" cy="2260239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300" b="1" cap="small" dirty="0" smtClean="0">
                <a:latin typeface="Avenir Next" panose="020B0503020202020204" pitchFamily="34" charset="0"/>
              </a:rPr>
              <a:t>ПЯТЬ ШАГОВ К </a:t>
            </a:r>
            <a:r>
              <a:rPr lang="ru-RU" sz="3300" b="1" cap="small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ПРОЩЕНИЮ</a:t>
            </a:r>
            <a:r>
              <a:rPr lang="en-US" sz="3300" dirty="0">
                <a:solidFill>
                  <a:srgbClr val="C00000"/>
                </a:solidFill>
                <a:effectLst/>
                <a:latin typeface="Avenir Next" panose="020B0503020202020204" pitchFamily="34" charset="0"/>
              </a:rPr>
              <a:t/>
            </a:r>
            <a:br>
              <a:rPr lang="en-US" sz="3300" dirty="0">
                <a:solidFill>
                  <a:srgbClr val="C00000"/>
                </a:solidFill>
                <a:effectLst/>
                <a:latin typeface="Avenir Next" panose="020B0503020202020204" pitchFamily="34" charset="0"/>
              </a:rPr>
            </a:br>
            <a:endParaRPr lang="en-US" sz="3300" dirty="0">
              <a:solidFill>
                <a:srgbClr val="C00000"/>
              </a:solidFill>
              <a:latin typeface="Avenir Next" panose="020B0503020202020204" pitchFamily="34" charset="0"/>
            </a:endParaRP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EE7FD-9BCA-BF44-99B8-81086C2E5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159667"/>
            <a:ext cx="4593021" cy="2619839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 err="1"/>
              <a:t>Иногда</a:t>
            </a:r>
            <a:r>
              <a:rPr lang="en-US" sz="2400" dirty="0"/>
              <a:t> </a:t>
            </a:r>
            <a:r>
              <a:rPr lang="en-US" sz="2400" dirty="0" err="1"/>
              <a:t>обида</a:t>
            </a:r>
            <a:r>
              <a:rPr lang="en-US" sz="2400" dirty="0"/>
              <a:t> </a:t>
            </a:r>
            <a:r>
              <a:rPr lang="en-US" sz="2400" dirty="0" err="1"/>
              <a:t>настолько</a:t>
            </a:r>
            <a:r>
              <a:rPr lang="en-US" sz="2400" dirty="0"/>
              <a:t> </a:t>
            </a:r>
            <a:r>
              <a:rPr lang="en-US" sz="2400" dirty="0" err="1"/>
              <a:t>глубока</a:t>
            </a:r>
            <a:r>
              <a:rPr lang="en-US" sz="2400" dirty="0"/>
              <a:t>, </a:t>
            </a:r>
            <a:r>
              <a:rPr lang="en-US" sz="2400" dirty="0" err="1"/>
              <a:t>что</a:t>
            </a:r>
            <a:r>
              <a:rPr lang="en-US" sz="2400" dirty="0"/>
              <a:t> </a:t>
            </a:r>
            <a:r>
              <a:rPr lang="en-US" sz="2400" dirty="0" err="1"/>
              <a:t>нам</a:t>
            </a:r>
            <a:r>
              <a:rPr lang="en-US" sz="2400" dirty="0"/>
              <a:t> </a:t>
            </a:r>
            <a:r>
              <a:rPr lang="en-US" sz="2400" dirty="0" err="1"/>
              <a:t>нужно</a:t>
            </a:r>
            <a:r>
              <a:rPr lang="en-US" sz="2400" dirty="0"/>
              <a:t> </a:t>
            </a:r>
            <a:r>
              <a:rPr lang="en-US" sz="2400" dirty="0" err="1"/>
              <a:t>целенаправленно</a:t>
            </a:r>
            <a:r>
              <a:rPr lang="en-US" sz="2400" dirty="0"/>
              <a:t> </a:t>
            </a:r>
            <a:r>
              <a:rPr lang="en-US" sz="2400" dirty="0" err="1"/>
              <a:t>захотеть</a:t>
            </a:r>
            <a:r>
              <a:rPr lang="en-US" sz="2400" dirty="0"/>
              <a:t> </a:t>
            </a:r>
            <a:r>
              <a:rPr lang="en-US" sz="2400" dirty="0" err="1"/>
              <a:t>простить</a:t>
            </a:r>
            <a:r>
              <a:rPr lang="en-US" sz="2400" dirty="0"/>
              <a:t> </a:t>
            </a:r>
            <a:r>
              <a:rPr lang="en-US" sz="2400" dirty="0" err="1"/>
              <a:t>обидчика</a:t>
            </a:r>
            <a:r>
              <a:rPr lang="en-US" sz="2400" dirty="0"/>
              <a:t>. </a:t>
            </a:r>
            <a:r>
              <a:rPr lang="en-US" sz="2400" dirty="0" err="1"/>
              <a:t>Описанные</a:t>
            </a:r>
            <a:r>
              <a:rPr lang="en-US" sz="2400" dirty="0"/>
              <a:t> </a:t>
            </a:r>
            <a:r>
              <a:rPr lang="en-US" sz="2400" dirty="0" err="1"/>
              <a:t>ниже</a:t>
            </a:r>
            <a:r>
              <a:rPr lang="en-US" sz="2400" dirty="0"/>
              <a:t> </a:t>
            </a:r>
            <a:r>
              <a:rPr lang="en-US" sz="2400" dirty="0" err="1"/>
              <a:t>пять</a:t>
            </a:r>
            <a:r>
              <a:rPr lang="en-US" sz="2400" dirty="0"/>
              <a:t> </a:t>
            </a:r>
            <a:r>
              <a:rPr lang="en-US" sz="2400" dirty="0" err="1"/>
              <a:t>шагов</a:t>
            </a:r>
            <a:r>
              <a:rPr lang="en-US" sz="2400" dirty="0"/>
              <a:t> </a:t>
            </a:r>
            <a:r>
              <a:rPr lang="en-US" sz="2400" dirty="0" err="1"/>
              <a:t>помогут</a:t>
            </a:r>
            <a:r>
              <a:rPr lang="en-US" sz="2400" dirty="0"/>
              <a:t> </a:t>
            </a:r>
            <a:r>
              <a:rPr lang="en-US" sz="2400" dirty="0" err="1"/>
              <a:t>вам</a:t>
            </a:r>
            <a:r>
              <a:rPr lang="en-US" sz="2400" dirty="0"/>
              <a:t> </a:t>
            </a:r>
            <a:r>
              <a:rPr lang="en-US" sz="2400" dirty="0" err="1"/>
              <a:t>в</a:t>
            </a:r>
            <a:r>
              <a:rPr lang="en-US" sz="2400" dirty="0"/>
              <a:t> </a:t>
            </a:r>
            <a:r>
              <a:rPr lang="en-US" sz="2400" dirty="0" err="1"/>
              <a:t>том</a:t>
            </a:r>
            <a:r>
              <a:rPr lang="en-US" sz="2400" dirty="0"/>
              <a:t>, </a:t>
            </a:r>
            <a:r>
              <a:rPr lang="en-US" sz="2400" dirty="0" err="1"/>
              <a:t>чтобы</a:t>
            </a:r>
            <a:r>
              <a:rPr lang="en-US" sz="2400" dirty="0"/>
              <a:t> </a:t>
            </a:r>
            <a:r>
              <a:rPr lang="en-US" sz="2400" dirty="0" err="1"/>
              <a:t>проявить</a:t>
            </a:r>
            <a:r>
              <a:rPr lang="en-US" sz="2400" dirty="0"/>
              <a:t> </a:t>
            </a:r>
            <a:r>
              <a:rPr lang="en-US" sz="2400" dirty="0" err="1"/>
              <a:t>любовь</a:t>
            </a:r>
            <a:r>
              <a:rPr lang="en-US" sz="2400" dirty="0"/>
              <a:t> </a:t>
            </a:r>
            <a:r>
              <a:rPr lang="en-US" sz="2400" dirty="0" err="1"/>
              <a:t>и</a:t>
            </a:r>
            <a:r>
              <a:rPr lang="en-US" sz="2400" dirty="0"/>
              <a:t> </a:t>
            </a:r>
            <a:r>
              <a:rPr lang="en-US" sz="2400" dirty="0" err="1"/>
              <a:t>прощение</a:t>
            </a:r>
            <a:r>
              <a:rPr lang="en-US" sz="2400" dirty="0"/>
              <a:t>. </a:t>
            </a:r>
          </a:p>
          <a:p>
            <a:pPr algn="ctr">
              <a:lnSpc>
                <a:spcPct val="10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390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flower&#10;&#10;Description automatically generated">
            <a:extLst>
              <a:ext uri="{FF2B5EF4-FFF2-40B4-BE49-F238E27FC236}">
                <a16:creationId xmlns:a16="http://schemas.microsoft.com/office/drawing/2014/main" id="{256E187D-429B-7044-9901-59688E2A70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00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0D3C97-02A5-1848-A27A-4BA9A0549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7934" y="2699391"/>
            <a:ext cx="8235260" cy="134275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venir Next" panose="020B0503020202020204" pitchFamily="34" charset="0"/>
              </a:rPr>
              <a:t>Шаг 1: </a:t>
            </a:r>
            <a:r>
              <a:rPr lang="ru-RU" sz="2400" b="1" dirty="0">
                <a:latin typeface="Avenir Next" panose="020B0503020202020204" pitchFamily="34" charset="0"/>
              </a:rPr>
              <a:t>признать, что мы </a:t>
            </a:r>
            <a:r>
              <a:rPr lang="ru-RU" sz="2400" b="1" dirty="0" smtClean="0">
                <a:latin typeface="Avenir Next" panose="020B0503020202020204" pitchFamily="34" charset="0"/>
              </a:rPr>
              <a:t>сами </a:t>
            </a:r>
            <a:r>
              <a:rPr lang="ru-RU" sz="2400" b="1" dirty="0">
                <a:latin typeface="Avenir Next" panose="020B0503020202020204" pitchFamily="34" charset="0"/>
              </a:rPr>
              <a:t>были полностью прощены Богом. </a:t>
            </a:r>
            <a:endParaRPr lang="en-US" sz="2400" dirty="0">
              <a:latin typeface="Avenir Next" panose="020B0503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353AA-5EBA-C247-A5C6-0009C1DCF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538" y="4042145"/>
            <a:ext cx="6002213" cy="2194558"/>
          </a:xfrm>
        </p:spPr>
        <p:txBody>
          <a:bodyPr anchor="ctr">
            <a:normAutofit lnSpcReduction="10000"/>
          </a:bodyPr>
          <a:lstStyle/>
          <a:p>
            <a:pPr lvl="0">
              <a:lnSpc>
                <a:spcPct val="100000"/>
              </a:lnSpc>
            </a:pPr>
            <a:r>
              <a:rPr lang="en-US" dirty="0" err="1"/>
              <a:t>Понимание</a:t>
            </a:r>
            <a:r>
              <a:rPr lang="en-US" dirty="0"/>
              <a:t> </a:t>
            </a:r>
            <a:r>
              <a:rPr lang="en-US" dirty="0" err="1"/>
              <a:t>того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Бог</a:t>
            </a:r>
            <a:r>
              <a:rPr lang="en-US" dirty="0"/>
              <a:t> </a:t>
            </a:r>
            <a:r>
              <a:rPr lang="en-US" dirty="0" err="1"/>
              <a:t>полностью</a:t>
            </a:r>
            <a:r>
              <a:rPr lang="en-US" dirty="0"/>
              <a:t> </a:t>
            </a:r>
            <a:r>
              <a:rPr lang="en-US" dirty="0" err="1"/>
              <a:t>простил</a:t>
            </a:r>
            <a:r>
              <a:rPr lang="en-US" dirty="0"/>
              <a:t> </a:t>
            </a:r>
            <a:r>
              <a:rPr lang="en-US" dirty="0" err="1"/>
              <a:t>нам</a:t>
            </a:r>
            <a:r>
              <a:rPr lang="en-US" dirty="0"/>
              <a:t> </a:t>
            </a:r>
            <a:r>
              <a:rPr lang="en-US" dirty="0" err="1"/>
              <a:t>долг</a:t>
            </a:r>
            <a:r>
              <a:rPr lang="en-US" dirty="0"/>
              <a:t>, </a:t>
            </a:r>
            <a:r>
              <a:rPr lang="en-US" dirty="0" err="1"/>
              <a:t>который</a:t>
            </a:r>
            <a:r>
              <a:rPr lang="en-US" dirty="0"/>
              <a:t> </a:t>
            </a:r>
            <a:r>
              <a:rPr lang="en-US" dirty="0" err="1"/>
              <a:t>мы</a:t>
            </a:r>
            <a:r>
              <a:rPr lang="en-US" dirty="0"/>
              <a:t> </a:t>
            </a:r>
            <a:r>
              <a:rPr lang="en-US" dirty="0" err="1"/>
              <a:t>никогда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сможем</a:t>
            </a:r>
            <a:r>
              <a:rPr lang="en-US" dirty="0"/>
              <a:t> </a:t>
            </a:r>
            <a:r>
              <a:rPr lang="en-US" dirty="0" err="1"/>
              <a:t>вернуть</a:t>
            </a:r>
            <a:r>
              <a:rPr lang="en-US" dirty="0"/>
              <a:t>, </a:t>
            </a:r>
            <a:r>
              <a:rPr lang="en-US" dirty="0" err="1"/>
              <a:t>помогает</a:t>
            </a:r>
            <a:r>
              <a:rPr lang="en-US" dirty="0"/>
              <a:t> </a:t>
            </a:r>
            <a:r>
              <a:rPr lang="en-US" dirty="0" err="1"/>
              <a:t>нам</a:t>
            </a:r>
            <a:r>
              <a:rPr lang="en-US" dirty="0"/>
              <a:t> </a:t>
            </a:r>
            <a:r>
              <a:rPr lang="en-US" dirty="0" err="1"/>
              <a:t>научиться</a:t>
            </a:r>
            <a:r>
              <a:rPr lang="en-US" dirty="0"/>
              <a:t> </a:t>
            </a:r>
            <a:r>
              <a:rPr lang="en-US" dirty="0" err="1"/>
              <a:t>важности</a:t>
            </a:r>
            <a:r>
              <a:rPr lang="en-US" dirty="0"/>
              <a:t> </a:t>
            </a:r>
            <a:r>
              <a:rPr lang="en-US" dirty="0" err="1"/>
              <a:t>прощения</a:t>
            </a:r>
            <a:r>
              <a:rPr lang="en-US" dirty="0"/>
              <a:t> </a:t>
            </a:r>
            <a:r>
              <a:rPr lang="en-US" dirty="0" err="1"/>
              <a:t>других</a:t>
            </a:r>
            <a:r>
              <a:rPr lang="en-US" dirty="0"/>
              <a:t> </a:t>
            </a:r>
            <a:r>
              <a:rPr lang="en-US" dirty="0" err="1"/>
              <a:t>людей</a:t>
            </a:r>
            <a:r>
              <a:rPr lang="en-US" dirty="0"/>
              <a:t>. 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2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1611EAEB-3712-AE4C-A901-9E145BDEE2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00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053CB9-44E2-4F40-9F78-A0A19E4CE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3477" y="2883876"/>
            <a:ext cx="5181596" cy="1169991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ШАГ</a:t>
            </a:r>
            <a:r>
              <a:rPr lang="en-US" sz="24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Avenir Next" panose="020B0503020202020204" pitchFamily="34" charset="0"/>
              </a:rPr>
              <a:t>2:</a:t>
            </a:r>
            <a:r>
              <a:rPr lang="en-US" sz="2400" b="1" dirty="0">
                <a:latin typeface="Avenir Next" panose="020B0503020202020204" pitchFamily="34" charset="0"/>
              </a:rPr>
              <a:t> </a:t>
            </a:r>
            <a:r>
              <a:rPr lang="ru-RU" sz="2400" b="1" dirty="0" smtClean="0">
                <a:latin typeface="Avenir Next" panose="020B0503020202020204" pitchFamily="34" charset="0"/>
              </a:rPr>
              <a:t>ОСВОБОДИТЬ ОБИДЧИКА ОТ ДОЛГА, КОТОРЫЙ, ПО НАШЕМУ УБЕЖДЕНИЮ, ОН НЕСЕТ ПЕРЕД НАМИ</a:t>
            </a:r>
            <a:r>
              <a:rPr lang="en-US" sz="2400" b="1" dirty="0" smtClean="0">
                <a:latin typeface="Avenir Next" panose="020B0503020202020204" pitchFamily="34" charset="0"/>
              </a:rPr>
              <a:t>.</a:t>
            </a:r>
            <a:r>
              <a:rPr lang="en-US" sz="2400" dirty="0" smtClean="0">
                <a:latin typeface="Avenir Next" panose="020B0503020202020204" pitchFamily="34" charset="0"/>
              </a:rPr>
              <a:t> </a:t>
            </a:r>
            <a:endParaRPr lang="en-US" sz="2400" dirty="0">
              <a:latin typeface="Avenir Next" panose="020B0503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8B67A-129E-FA4F-8DD2-13F07BD54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2471" y="4335305"/>
            <a:ext cx="6472514" cy="1702107"/>
          </a:xfrm>
        </p:spPr>
        <p:txBody>
          <a:bodyPr anchor="ctr">
            <a:noAutofit/>
          </a:bodyPr>
          <a:lstStyle/>
          <a:p>
            <a:r>
              <a:rPr lang="en-US" dirty="0" err="1" smtClean="0"/>
              <a:t>Это</a:t>
            </a:r>
            <a:r>
              <a:rPr lang="en-US" dirty="0" smtClean="0"/>
              <a:t> </a:t>
            </a:r>
            <a:r>
              <a:rPr lang="en-US" dirty="0" err="1"/>
              <a:t>значит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нужно</a:t>
            </a:r>
            <a:r>
              <a:rPr lang="en-US" dirty="0"/>
              <a:t> </a:t>
            </a:r>
            <a:r>
              <a:rPr lang="ru-RU" dirty="0"/>
              <a:t>покорить все враждебные чувства Христу. </a:t>
            </a:r>
            <a:r>
              <a:rPr lang="en-US" dirty="0" err="1"/>
              <a:t>Этого</a:t>
            </a:r>
            <a:r>
              <a:rPr lang="en-US" dirty="0"/>
              <a:t> </a:t>
            </a:r>
            <a:r>
              <a:rPr lang="en-US" dirty="0" err="1"/>
              <a:t>можно</a:t>
            </a:r>
            <a:r>
              <a:rPr lang="en-US" dirty="0"/>
              <a:t> </a:t>
            </a:r>
            <a:r>
              <a:rPr lang="en-US" dirty="0" err="1"/>
              <a:t>добиться</a:t>
            </a:r>
            <a:r>
              <a:rPr lang="en-US" dirty="0"/>
              <a:t>, </a:t>
            </a:r>
            <a:r>
              <a:rPr lang="en-US" dirty="0" err="1"/>
              <a:t>встретившись</a:t>
            </a:r>
            <a:r>
              <a:rPr lang="en-US" dirty="0"/>
              <a:t> </a:t>
            </a:r>
            <a:r>
              <a:rPr lang="en-US" dirty="0" err="1"/>
              <a:t>лицом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лицу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человеком</a:t>
            </a:r>
            <a:r>
              <a:rPr lang="en-US" dirty="0"/>
              <a:t>, </a:t>
            </a:r>
            <a:r>
              <a:rPr lang="en-US" dirty="0" err="1"/>
              <a:t>который</a:t>
            </a:r>
            <a:r>
              <a:rPr lang="en-US" dirty="0"/>
              <a:t> </a:t>
            </a:r>
            <a:r>
              <a:rPr lang="en-US" dirty="0" err="1"/>
              <a:t>нас</a:t>
            </a:r>
            <a:r>
              <a:rPr lang="en-US" dirty="0"/>
              <a:t> </a:t>
            </a:r>
            <a:r>
              <a:rPr lang="en-US" dirty="0" err="1"/>
              <a:t>обидел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, </a:t>
            </a:r>
            <a:r>
              <a:rPr lang="en-US" dirty="0" err="1"/>
              <a:t>если</a:t>
            </a:r>
            <a:r>
              <a:rPr lang="en-US" dirty="0"/>
              <a:t> </a:t>
            </a:r>
            <a:r>
              <a:rPr lang="en-US" dirty="0" err="1"/>
              <a:t>необходимо</a:t>
            </a:r>
            <a:r>
              <a:rPr lang="en-US" dirty="0"/>
              <a:t>, </a:t>
            </a:r>
            <a:r>
              <a:rPr lang="en-US" dirty="0" err="1"/>
              <a:t>использовать</a:t>
            </a:r>
            <a:r>
              <a:rPr lang="en-US" dirty="0"/>
              <a:t> </a:t>
            </a:r>
            <a:r>
              <a:rPr lang="en-US" dirty="0" err="1"/>
              <a:t>альтернативный</a:t>
            </a:r>
            <a:r>
              <a:rPr lang="en-US" dirty="0"/>
              <a:t> </a:t>
            </a:r>
            <a:r>
              <a:rPr lang="en-US" dirty="0" err="1"/>
              <a:t>подход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2422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flower&#10;&#10;Description automatically generated">
            <a:extLst>
              <a:ext uri="{FF2B5EF4-FFF2-40B4-BE49-F238E27FC236}">
                <a16:creationId xmlns:a16="http://schemas.microsoft.com/office/drawing/2014/main" id="{45569EB1-2F5D-4C4A-8230-E4A77B70BB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00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73C31E-EFDB-1443-8780-240BEC49F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831" y="2886959"/>
            <a:ext cx="7812180" cy="134275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ШАГ</a:t>
            </a:r>
            <a:r>
              <a:rPr lang="en-US" sz="24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Avenir Next" panose="020B0503020202020204" pitchFamily="34" charset="0"/>
              </a:rPr>
              <a:t>3:</a:t>
            </a:r>
            <a:r>
              <a:rPr lang="en-US" sz="2400" b="1" dirty="0">
                <a:latin typeface="Avenir Next" panose="020B0503020202020204" pitchFamily="34" charset="0"/>
              </a:rPr>
              <a:t> </a:t>
            </a:r>
            <a:r>
              <a:rPr lang="ru-RU" sz="2400" b="1" dirty="0" smtClean="0">
                <a:latin typeface="Avenir Next" panose="020B0503020202020204" pitchFamily="34" charset="0"/>
              </a:rPr>
              <a:t>ПРИНИМАТЬ ЛЮДЕЙ ТАКИМИ, КАКИЕ ОНИ ЕСТЬ, И ОСВОБОДИТЬ ИХ ОТ ОТВЕТСТВЕННОСТИ ОТВЕЧАТЬ НА НАШИ ПОТРЕБНОСТИ</a:t>
            </a:r>
            <a:r>
              <a:rPr lang="en-US" sz="2400" b="1" dirty="0" smtClean="0">
                <a:latin typeface="Avenir Next" panose="020B0503020202020204" pitchFamily="34" charset="0"/>
              </a:rPr>
              <a:t>.</a:t>
            </a:r>
            <a:r>
              <a:rPr lang="en-US" sz="2400" dirty="0" smtClean="0">
                <a:latin typeface="Avenir Next" panose="020B0503020202020204" pitchFamily="34" charset="0"/>
              </a:rPr>
              <a:t> </a:t>
            </a:r>
            <a:endParaRPr lang="en-US" sz="2400" dirty="0">
              <a:latin typeface="Avenir Next" panose="020B0503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7892D-65C5-0948-A8F5-6A9DD2302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8862" y="4679893"/>
            <a:ext cx="9085385" cy="1556810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 err="1" smtClean="0"/>
              <a:t>Мы</a:t>
            </a:r>
            <a:r>
              <a:rPr lang="en-US" dirty="0" smtClean="0"/>
              <a:t> </a:t>
            </a:r>
            <a:r>
              <a:rPr lang="en-US" dirty="0" err="1"/>
              <a:t>все</a:t>
            </a:r>
            <a:r>
              <a:rPr lang="en-US" dirty="0"/>
              <a:t> </a:t>
            </a:r>
            <a:r>
              <a:rPr lang="en-US" dirty="0" err="1"/>
              <a:t>знаем</a:t>
            </a:r>
            <a:r>
              <a:rPr lang="en-US" dirty="0"/>
              <a:t> </a:t>
            </a:r>
            <a:r>
              <a:rPr lang="en-US" dirty="0" err="1"/>
              <a:t>таких</a:t>
            </a:r>
            <a:r>
              <a:rPr lang="en-US" dirty="0"/>
              <a:t> </a:t>
            </a:r>
            <a:r>
              <a:rPr lang="en-US" dirty="0" err="1"/>
              <a:t>людей</a:t>
            </a:r>
            <a:r>
              <a:rPr lang="en-US" dirty="0"/>
              <a:t>, </a:t>
            </a:r>
            <a:r>
              <a:rPr lang="en-US" dirty="0" err="1"/>
              <a:t>которые</a:t>
            </a:r>
            <a:r>
              <a:rPr lang="en-US" dirty="0"/>
              <a:t> </a:t>
            </a:r>
            <a:r>
              <a:rPr lang="en-US" dirty="0" err="1"/>
              <a:t>обвиняют</a:t>
            </a:r>
            <a:r>
              <a:rPr lang="en-US" dirty="0"/>
              <a:t> </a:t>
            </a:r>
            <a:r>
              <a:rPr lang="en-US" dirty="0" err="1"/>
              <a:t>других</a:t>
            </a:r>
            <a:r>
              <a:rPr lang="en-US" dirty="0"/>
              <a:t> </a:t>
            </a:r>
            <a:r>
              <a:rPr lang="en-US" dirty="0" err="1"/>
              <a:t>отсутствии</a:t>
            </a:r>
            <a:r>
              <a:rPr lang="en-US" dirty="0"/>
              <a:t> </a:t>
            </a:r>
            <a:r>
              <a:rPr lang="en-US" dirty="0" err="1"/>
              <a:t>принятия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отвержении</a:t>
            </a:r>
            <a:r>
              <a:rPr lang="en-US" dirty="0"/>
              <a:t>.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вы</a:t>
            </a:r>
            <a:r>
              <a:rPr lang="en-US" dirty="0"/>
              <a:t> </a:t>
            </a:r>
            <a:r>
              <a:rPr lang="en-US" dirty="0" err="1"/>
              <a:t>сами</a:t>
            </a:r>
            <a:r>
              <a:rPr lang="en-US" dirty="0"/>
              <a:t> </a:t>
            </a:r>
            <a:r>
              <a:rPr lang="en-US" dirty="0" err="1"/>
              <a:t>можете</a:t>
            </a:r>
            <a:r>
              <a:rPr lang="en-US" dirty="0"/>
              <a:t> </a:t>
            </a:r>
            <a:r>
              <a:rPr lang="en-US" dirty="0" err="1"/>
              <a:t>быть</a:t>
            </a:r>
            <a:r>
              <a:rPr lang="en-US" dirty="0"/>
              <a:t> </a:t>
            </a:r>
            <a:r>
              <a:rPr lang="en-US" dirty="0" err="1"/>
              <a:t>таким</a:t>
            </a:r>
            <a:r>
              <a:rPr lang="en-US" dirty="0"/>
              <a:t> </a:t>
            </a:r>
            <a:r>
              <a:rPr lang="en-US" dirty="0" err="1"/>
              <a:t>человеком</a:t>
            </a:r>
            <a:r>
              <a:rPr lang="en-US" dirty="0"/>
              <a:t>. </a:t>
            </a:r>
            <a:r>
              <a:rPr lang="en-US" dirty="0" err="1"/>
              <a:t>Некоторые</a:t>
            </a:r>
            <a:r>
              <a:rPr lang="en-US" dirty="0"/>
              <a:t> </a:t>
            </a:r>
            <a:r>
              <a:rPr lang="en-US" dirty="0" err="1"/>
              <a:t>люди</a:t>
            </a:r>
            <a:r>
              <a:rPr lang="en-US" dirty="0"/>
              <a:t> </a:t>
            </a:r>
            <a:r>
              <a:rPr lang="en-US" dirty="0" err="1"/>
              <a:t>могут</a:t>
            </a:r>
            <a:r>
              <a:rPr lang="en-US" dirty="0"/>
              <a:t> </a:t>
            </a:r>
            <a:r>
              <a:rPr lang="en-US" dirty="0" err="1"/>
              <a:t>либо</a:t>
            </a:r>
            <a:r>
              <a:rPr lang="en-US" dirty="0"/>
              <a:t> </a:t>
            </a:r>
            <a:r>
              <a:rPr lang="en-US" dirty="0" err="1"/>
              <a:t>порадовать</a:t>
            </a:r>
            <a:r>
              <a:rPr lang="en-US" dirty="0"/>
              <a:t> </a:t>
            </a:r>
            <a:r>
              <a:rPr lang="en-US" dirty="0" err="1"/>
              <a:t>вас</a:t>
            </a:r>
            <a:r>
              <a:rPr lang="en-US" dirty="0"/>
              <a:t>, </a:t>
            </a:r>
            <a:r>
              <a:rPr lang="en-US" dirty="0" err="1"/>
              <a:t>либо</a:t>
            </a:r>
            <a:r>
              <a:rPr lang="en-US" dirty="0"/>
              <a:t> </a:t>
            </a:r>
            <a:r>
              <a:rPr lang="en-US" dirty="0" err="1"/>
              <a:t>испортить</a:t>
            </a:r>
            <a:r>
              <a:rPr lang="en-US" dirty="0"/>
              <a:t> </a:t>
            </a:r>
            <a:r>
              <a:rPr lang="en-US" dirty="0" err="1"/>
              <a:t>ваш</a:t>
            </a:r>
            <a:r>
              <a:rPr lang="en-US" dirty="0"/>
              <a:t> </a:t>
            </a:r>
            <a:r>
              <a:rPr lang="en-US" dirty="0" err="1"/>
              <a:t>день</a:t>
            </a:r>
            <a:r>
              <a:rPr lang="en-US" dirty="0"/>
              <a:t>,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зависимости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того</a:t>
            </a:r>
            <a:r>
              <a:rPr lang="en-US" dirty="0"/>
              <a:t>, </a:t>
            </a:r>
            <a:r>
              <a:rPr lang="en-US" dirty="0" err="1"/>
              <a:t>сколько</a:t>
            </a:r>
            <a:r>
              <a:rPr lang="en-US" dirty="0"/>
              <a:t> </a:t>
            </a:r>
            <a:r>
              <a:rPr lang="en-US" dirty="0" err="1"/>
              <a:t>внимания</a:t>
            </a:r>
            <a:r>
              <a:rPr lang="en-US" dirty="0"/>
              <a:t> </a:t>
            </a:r>
            <a:r>
              <a:rPr lang="en-US" dirty="0" err="1"/>
              <a:t>они</a:t>
            </a:r>
            <a:r>
              <a:rPr lang="en-US" dirty="0"/>
              <a:t> </a:t>
            </a:r>
            <a:r>
              <a:rPr lang="en-US" dirty="0" err="1"/>
              <a:t>вам</a:t>
            </a:r>
            <a:r>
              <a:rPr lang="en-US" dirty="0"/>
              <a:t> </a:t>
            </a:r>
            <a:r>
              <a:rPr lang="en-US" dirty="0" err="1"/>
              <a:t>уделяют</a:t>
            </a:r>
            <a:r>
              <a:rPr lang="en-US" dirty="0"/>
              <a:t>. </a:t>
            </a:r>
            <a:r>
              <a:rPr lang="en-US" dirty="0" err="1"/>
              <a:t>Это</a:t>
            </a:r>
            <a:r>
              <a:rPr lang="en-US" dirty="0"/>
              <a:t> </a:t>
            </a:r>
            <a:r>
              <a:rPr lang="en-US" dirty="0" err="1"/>
              <a:t>общая</a:t>
            </a:r>
            <a:r>
              <a:rPr lang="en-US" dirty="0"/>
              <a:t> </a:t>
            </a:r>
            <a:r>
              <a:rPr lang="en-US" dirty="0" err="1"/>
              <a:t>черта</a:t>
            </a:r>
            <a:r>
              <a:rPr lang="en-US" dirty="0"/>
              <a:t> </a:t>
            </a:r>
            <a:r>
              <a:rPr lang="en-US" dirty="0" err="1"/>
              <a:t>у</a:t>
            </a:r>
            <a:r>
              <a:rPr lang="en-US" dirty="0"/>
              <a:t> </a:t>
            </a:r>
            <a:r>
              <a:rPr lang="en-US" dirty="0" err="1"/>
              <a:t>тех</a:t>
            </a:r>
            <a:r>
              <a:rPr lang="en-US" dirty="0"/>
              <a:t>, </a:t>
            </a:r>
            <a:r>
              <a:rPr lang="en-US" dirty="0" err="1"/>
              <a:t>кто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умеет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хочет</a:t>
            </a:r>
            <a:r>
              <a:rPr lang="en-US" dirty="0"/>
              <a:t> </a:t>
            </a:r>
            <a:r>
              <a:rPr lang="en-US" dirty="0" err="1"/>
              <a:t>прощать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0325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close up of a flower&#10;&#10;Description automatically generated">
            <a:extLst>
              <a:ext uri="{FF2B5EF4-FFF2-40B4-BE49-F238E27FC236}">
                <a16:creationId xmlns:a16="http://schemas.microsoft.com/office/drawing/2014/main" id="{C87C6D2D-188C-5D4A-9E9E-E6D58E1F45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00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25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19786B-824E-8847-96C8-2A1F2644C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57" y="2141688"/>
            <a:ext cx="7663466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ШАГ</a:t>
            </a:r>
            <a:r>
              <a:rPr lang="en-US" sz="24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Avenir Next" panose="020B0503020202020204" pitchFamily="34" charset="0"/>
              </a:rPr>
              <a:t>4:</a:t>
            </a:r>
            <a:r>
              <a:rPr lang="en-US" sz="2400" b="1" dirty="0">
                <a:latin typeface="Avenir Next" panose="020B0503020202020204" pitchFamily="34" charset="0"/>
              </a:rPr>
              <a:t> </a:t>
            </a:r>
            <a:r>
              <a:rPr lang="ru-RU" sz="2400" b="1" dirty="0" smtClean="0">
                <a:latin typeface="Avenir Next" panose="020B0503020202020204" pitchFamily="34" charset="0"/>
              </a:rPr>
              <a:t>СМОТРИТЕ НА ВОЗМОЖНОСТЬ ПРОЩЕНИЯ, КАК НА ВОЗМОЖНОСТЬ ИЗВЛЕЧЬ ДЛЯ СЕБЯ УРОК</a:t>
            </a:r>
            <a:r>
              <a:rPr lang="en-US" sz="2400" b="1" dirty="0" smtClean="0">
                <a:latin typeface="Avenir Next" panose="020B0503020202020204" pitchFamily="34" charset="0"/>
              </a:rPr>
              <a:t>.</a:t>
            </a:r>
            <a:r>
              <a:rPr lang="en-US" sz="2400" dirty="0" smtClean="0">
                <a:latin typeface="Avenir Next" panose="020B0503020202020204" pitchFamily="34" charset="0"/>
              </a:rPr>
              <a:t> </a:t>
            </a:r>
            <a:endParaRPr lang="en-US" sz="2400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856A-A545-0B40-BEDF-E9C5A3163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44" y="4349264"/>
            <a:ext cx="6683375" cy="123672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ru-RU" dirty="0" smtClean="0"/>
              <a:t>Господь использует какие-то ситуации и людей, чтобы помочь нам возрастать в понимании Его благодати. </a:t>
            </a:r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960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09D11D93-7341-F043-8E67-1E3C7E113C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00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2A8298-0148-AB4B-9EFC-95DD47699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152" y="2546992"/>
            <a:ext cx="6652644" cy="134275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ШАГ</a:t>
            </a:r>
            <a:r>
              <a:rPr lang="en-US" sz="24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Avenir Next" panose="020B0503020202020204" pitchFamily="34" charset="0"/>
              </a:rPr>
              <a:t>5:</a:t>
            </a:r>
            <a:r>
              <a:rPr lang="en-US" sz="2400" b="1" dirty="0">
                <a:latin typeface="Avenir Next" panose="020B0503020202020204" pitchFamily="34" charset="0"/>
              </a:rPr>
              <a:t> </a:t>
            </a:r>
            <a:r>
              <a:rPr lang="ru-RU" sz="2400" b="1" dirty="0" smtClean="0">
                <a:latin typeface="Avenir Next" panose="020B0503020202020204" pitchFamily="34" charset="0"/>
              </a:rPr>
              <a:t>ОСУЩЕСТВЛЕНИЕ ПРИНИРЕНИЯ</a:t>
            </a:r>
            <a:endParaRPr lang="en-US" sz="2400" dirty="0">
              <a:latin typeface="Avenir Next" panose="020B0503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3B4AD-4348-0941-B842-23D6F04E5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6367" y="3889746"/>
            <a:ext cx="7725507" cy="3190992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 err="1" smtClean="0"/>
              <a:t>Так</a:t>
            </a:r>
            <a:r>
              <a:rPr lang="en-US" dirty="0" smtClean="0"/>
              <a:t> </a:t>
            </a:r>
            <a:r>
              <a:rPr lang="en-US" dirty="0" err="1"/>
              <a:t>как</a:t>
            </a:r>
            <a:r>
              <a:rPr lang="en-US" dirty="0"/>
              <a:t> «</a:t>
            </a:r>
            <a:r>
              <a:rPr lang="en-US" dirty="0" err="1"/>
              <a:t>Все</a:t>
            </a:r>
            <a:r>
              <a:rPr lang="en-US" dirty="0"/>
              <a:t> </a:t>
            </a:r>
            <a:r>
              <a:rPr lang="en-US" dirty="0" err="1"/>
              <a:t>же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Бога</a:t>
            </a:r>
            <a:r>
              <a:rPr lang="en-US" dirty="0"/>
              <a:t>, </a:t>
            </a:r>
            <a:r>
              <a:rPr lang="en-US" dirty="0" err="1"/>
              <a:t>Иисусом</a:t>
            </a:r>
            <a:r>
              <a:rPr lang="en-US" dirty="0"/>
              <a:t> </a:t>
            </a:r>
            <a:r>
              <a:rPr lang="en-US" dirty="0" err="1"/>
              <a:t>Христом</a:t>
            </a:r>
            <a:r>
              <a:rPr lang="en-US" dirty="0"/>
              <a:t> </a:t>
            </a:r>
            <a:r>
              <a:rPr lang="en-US" dirty="0" err="1"/>
              <a:t>примирившего</a:t>
            </a:r>
            <a:r>
              <a:rPr lang="en-US" dirty="0"/>
              <a:t> </a:t>
            </a:r>
            <a:r>
              <a:rPr lang="en-US" dirty="0" err="1"/>
              <a:t>нас</a:t>
            </a:r>
            <a:r>
              <a:rPr lang="en-US" dirty="0"/>
              <a:t> с </a:t>
            </a:r>
            <a:r>
              <a:rPr lang="en-US" dirty="0" err="1"/>
              <a:t>собою</a:t>
            </a:r>
            <a:r>
              <a:rPr lang="en-US" dirty="0"/>
              <a:t> и </a:t>
            </a:r>
            <a:r>
              <a:rPr lang="en-US" dirty="0" err="1"/>
              <a:t>давшего</a:t>
            </a:r>
            <a:r>
              <a:rPr lang="en-US" dirty="0"/>
              <a:t> </a:t>
            </a:r>
            <a:r>
              <a:rPr lang="en-US" dirty="0" err="1"/>
              <a:t>нам</a:t>
            </a:r>
            <a:r>
              <a:rPr lang="en-US" dirty="0"/>
              <a:t> </a:t>
            </a:r>
            <a:r>
              <a:rPr lang="en-US" dirty="0" err="1" smtClean="0"/>
              <a:t>служени</a:t>
            </a:r>
            <a:r>
              <a:rPr lang="ru-RU" dirty="0" smtClean="0"/>
              <a:t>е</a:t>
            </a:r>
            <a:r>
              <a:rPr lang="en-US" dirty="0" smtClean="0"/>
              <a:t> </a:t>
            </a:r>
            <a:r>
              <a:rPr lang="en-US" dirty="0" err="1"/>
              <a:t>примирения</a:t>
            </a:r>
            <a:r>
              <a:rPr lang="ru-RU" dirty="0"/>
              <a:t>»</a:t>
            </a:r>
            <a:r>
              <a:rPr lang="en-US" dirty="0"/>
              <a:t> (2 </a:t>
            </a:r>
            <a:r>
              <a:rPr lang="en-US" dirty="0" err="1"/>
              <a:t>Кор</a:t>
            </a:r>
            <a:r>
              <a:rPr lang="en-US" dirty="0"/>
              <a:t>. 5:18), </a:t>
            </a:r>
            <a:r>
              <a:rPr lang="en-US" dirty="0" err="1"/>
              <a:t>мы</a:t>
            </a:r>
            <a:r>
              <a:rPr lang="en-US" dirty="0"/>
              <a:t> </a:t>
            </a:r>
            <a:r>
              <a:rPr lang="en-US" dirty="0" err="1"/>
              <a:t>призваны</a:t>
            </a:r>
            <a:r>
              <a:rPr lang="en-US" dirty="0"/>
              <a:t> </a:t>
            </a:r>
            <a:r>
              <a:rPr lang="en-US" dirty="0" err="1"/>
              <a:t>исполнить</a:t>
            </a:r>
            <a:r>
              <a:rPr lang="en-US" dirty="0"/>
              <a:t> </a:t>
            </a:r>
            <a:r>
              <a:rPr lang="en-US" dirty="0" err="1"/>
              <a:t>свою</a:t>
            </a:r>
            <a:r>
              <a:rPr lang="en-US" dirty="0"/>
              <a:t> </a:t>
            </a:r>
            <a:r>
              <a:rPr lang="en-US" dirty="0" err="1"/>
              <a:t>роль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восстановлении</a:t>
            </a:r>
            <a:r>
              <a:rPr lang="en-US" dirty="0"/>
              <a:t> </a:t>
            </a:r>
            <a:r>
              <a:rPr lang="en-US" dirty="0" err="1"/>
              <a:t>общения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теми</a:t>
            </a:r>
            <a:r>
              <a:rPr lang="en-US" dirty="0"/>
              <a:t>, </a:t>
            </a:r>
            <a:r>
              <a:rPr lang="en-US" dirty="0" err="1"/>
              <a:t>кто</a:t>
            </a:r>
            <a:r>
              <a:rPr lang="en-US" dirty="0"/>
              <a:t> </a:t>
            </a:r>
            <a:r>
              <a:rPr lang="en-US" dirty="0" err="1"/>
              <a:t>обидел</a:t>
            </a:r>
            <a:r>
              <a:rPr lang="en-US" dirty="0"/>
              <a:t> </a:t>
            </a:r>
            <a:r>
              <a:rPr lang="en-US" dirty="0" err="1"/>
              <a:t>нас</a:t>
            </a:r>
            <a:r>
              <a:rPr lang="en-US" dirty="0"/>
              <a:t>. </a:t>
            </a: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6911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7D64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032A50-1DBB-5749-91F7-9E47A016B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ru-RU" sz="3700" b="1" cap="small" dirty="0" smtClean="0">
                <a:solidFill>
                  <a:srgbClr val="FFFFFF"/>
                </a:solidFill>
                <a:latin typeface="Avenir Next" panose="020B0503020202020204" pitchFamily="34" charset="0"/>
              </a:rPr>
              <a:t>Четыре вопроса о прощении</a:t>
            </a:r>
            <a:r>
              <a:rPr lang="en-US" sz="3700" dirty="0">
                <a:solidFill>
                  <a:srgbClr val="FFFFFF"/>
                </a:solidFill>
                <a:latin typeface="Avenir Next" panose="020B0503020202020204" pitchFamily="34" charset="0"/>
              </a:rPr>
              <a:t/>
            </a:r>
            <a:br>
              <a:rPr lang="en-US" sz="3700" dirty="0">
                <a:solidFill>
                  <a:srgbClr val="FFFFFF"/>
                </a:solidFill>
                <a:latin typeface="Avenir Next" panose="020B0503020202020204" pitchFamily="34" charset="0"/>
              </a:rPr>
            </a:br>
            <a:endParaRPr lang="en-US" sz="3700" dirty="0">
              <a:solidFill>
                <a:srgbClr val="FFFFFF"/>
              </a:solidFill>
              <a:latin typeface="Avenir Next" panose="020B0503020202020204" pitchFamily="34" charset="0"/>
            </a:endParaRPr>
          </a:p>
        </p:txBody>
      </p:sp>
      <p:pic>
        <p:nvPicPr>
          <p:cNvPr id="5" name="Picture 4" descr="A close up of a flower&#10;&#10;Description automatically generated">
            <a:extLst>
              <a:ext uri="{FF2B5EF4-FFF2-40B4-BE49-F238E27FC236}">
                <a16:creationId xmlns:a16="http://schemas.microsoft.com/office/drawing/2014/main" id="{CF5D9496-1223-F04F-96AC-70C6227F52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22411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8B985-9C01-3D4B-A47E-C1D893771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i="1" dirty="0">
                <a:solidFill>
                  <a:srgbClr val="FFFFFF"/>
                </a:solidFill>
                <a:latin typeface="Book Antiqua" panose="02040602050305030304" pitchFamily="18" charset="0"/>
              </a:rPr>
              <a:t>Иногда сложности в прощении других людей основываются на вопросах о </a:t>
            </a:r>
            <a:r>
              <a:rPr lang="ru-RU" sz="2400" i="1" dirty="0">
                <a:solidFill>
                  <a:srgbClr val="FFFF00"/>
                </a:solidFill>
                <a:latin typeface="Book Antiqua" panose="02040602050305030304" pitchFamily="18" charset="0"/>
              </a:rPr>
              <a:t>прощении</a:t>
            </a:r>
            <a:r>
              <a:rPr lang="ru-RU" sz="2400" i="1" dirty="0">
                <a:solidFill>
                  <a:srgbClr val="FFFFFF"/>
                </a:solidFill>
                <a:latin typeface="Book Antiqua" panose="02040602050305030304" pitchFamily="18" charset="0"/>
              </a:rPr>
              <a:t>, которые нас волнуют</a:t>
            </a:r>
            <a:r>
              <a:rPr lang="ru-RU" sz="2400" i="1" dirty="0" smtClean="0">
                <a:solidFill>
                  <a:srgbClr val="FFFFFF"/>
                </a:solidFill>
                <a:latin typeface="Book Antiqua" panose="02040602050305030304" pitchFamily="18" charset="0"/>
              </a:rPr>
              <a:t>.</a:t>
            </a:r>
            <a:endParaRPr lang="en-US" sz="2400" b="1" i="1" dirty="0">
              <a:solidFill>
                <a:srgbClr val="FFFF0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35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BE7F1-6A1A-8B4D-8940-0ABC3DBEB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740261"/>
            <a:ext cx="5120114" cy="1692794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700" b="1" i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1. </a:t>
            </a:r>
            <a:r>
              <a:rPr lang="ru-RU" sz="2700" b="1" i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Если мы прощаем, то значит ли это, что нужно считать грех и оскорбление не несущими никаких последствий, что они не так уж плохи и можно не придавать этому значение? </a:t>
            </a:r>
            <a:endParaRPr lang="en-US" sz="2700" i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DC936-5605-774E-A52F-6CCD6CB0D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3235568"/>
            <a:ext cx="5120113" cy="32824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dirty="0" smtClean="0"/>
              <a:t>Конечно же нет</a:t>
            </a:r>
            <a:r>
              <a:rPr lang="en-US" dirty="0" smtClean="0"/>
              <a:t>! 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 err="1"/>
              <a:t>Прощение</a:t>
            </a:r>
            <a:r>
              <a:rPr lang="en-US" dirty="0"/>
              <a:t> - </a:t>
            </a:r>
            <a:r>
              <a:rPr lang="en-US" dirty="0" err="1"/>
              <a:t>это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одобрение</a:t>
            </a:r>
            <a:r>
              <a:rPr lang="en-US" dirty="0"/>
              <a:t> </a:t>
            </a:r>
            <a:r>
              <a:rPr lang="en-US" dirty="0" err="1"/>
              <a:t>слов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действий</a:t>
            </a:r>
            <a:r>
              <a:rPr lang="en-US" dirty="0"/>
              <a:t> </a:t>
            </a:r>
            <a:r>
              <a:rPr lang="en-US" dirty="0" err="1"/>
              <a:t>обидчика</a:t>
            </a:r>
            <a:r>
              <a:rPr lang="en-US" dirty="0"/>
              <a:t>, </a:t>
            </a:r>
            <a:r>
              <a:rPr lang="en-US" dirty="0" smtClean="0"/>
              <a:t>а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скорее</a:t>
            </a:r>
            <a:r>
              <a:rPr lang="ru-RU" dirty="0" smtClean="0"/>
              <a:t>, </a:t>
            </a:r>
            <a:r>
              <a:rPr lang="en-US" dirty="0" smtClean="0"/>
              <a:t> </a:t>
            </a:r>
            <a:r>
              <a:rPr lang="en-US" dirty="0" err="1"/>
              <a:t>избавление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нашего</a:t>
            </a:r>
            <a:r>
              <a:rPr lang="en-US" dirty="0"/>
              <a:t> </a:t>
            </a:r>
            <a:r>
              <a:rPr lang="en-US" dirty="0" err="1"/>
              <a:t>желания</a:t>
            </a:r>
            <a:r>
              <a:rPr lang="en-US" dirty="0"/>
              <a:t> </a:t>
            </a:r>
            <a:r>
              <a:rPr lang="en-US" dirty="0" err="1"/>
              <a:t>искать</a:t>
            </a:r>
            <a:r>
              <a:rPr lang="en-US" dirty="0"/>
              <a:t> </a:t>
            </a:r>
            <a:r>
              <a:rPr lang="en-US" dirty="0" err="1"/>
              <a:t>возмездия</a:t>
            </a:r>
            <a:r>
              <a:rPr lang="en-US" dirty="0"/>
              <a:t> и </a:t>
            </a:r>
            <a:r>
              <a:rPr lang="en-US" dirty="0" err="1"/>
              <a:t>отомстить</a:t>
            </a:r>
            <a:r>
              <a:rPr lang="en-US" dirty="0"/>
              <a:t>. </a:t>
            </a:r>
          </a:p>
        </p:txBody>
      </p:sp>
      <p:pic>
        <p:nvPicPr>
          <p:cNvPr id="5" name="Picture 4" descr="A close up of a yellow flower&#10;&#10;Description automatically generated">
            <a:extLst>
              <a:ext uri="{FF2B5EF4-FFF2-40B4-BE49-F238E27FC236}">
                <a16:creationId xmlns:a16="http://schemas.microsoft.com/office/drawing/2014/main" id="{68CB5AE4-6F98-EB41-9207-BD32D2A7D9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959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7701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5EE78-2930-2B4C-A38E-96FB132A1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974721"/>
            <a:ext cx="5120114" cy="1692794"/>
          </a:xfrm>
        </p:spPr>
        <p:txBody>
          <a:bodyPr>
            <a:noAutofit/>
          </a:bodyPr>
          <a:lstStyle/>
          <a:p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2.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Если мы получили прощение, значит ли это, что человек не испытает никаких последствий и не понесет наказания свой за проступок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?</a:t>
            </a:r>
            <a:endParaRPr lang="en-US" sz="2400" i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378FE-0222-A24E-B0CD-DB9125691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2" y="2668818"/>
            <a:ext cx="5581356" cy="34622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dirty="0" smtClean="0"/>
              <a:t>Конечно же нет! </a:t>
            </a:r>
          </a:p>
          <a:p>
            <a:pPr>
              <a:lnSpc>
                <a:spcPct val="100000"/>
              </a:lnSpc>
            </a:pP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нарушении</a:t>
            </a:r>
            <a:r>
              <a:rPr lang="en-US" dirty="0"/>
              <a:t> </a:t>
            </a:r>
            <a:r>
              <a:rPr lang="en-US" dirty="0" err="1"/>
              <a:t>Божьего</a:t>
            </a:r>
            <a:r>
              <a:rPr lang="en-US" dirty="0"/>
              <a:t> </a:t>
            </a:r>
            <a:r>
              <a:rPr lang="en-US" dirty="0" err="1"/>
              <a:t>Закона</a:t>
            </a:r>
            <a:r>
              <a:rPr lang="en-US" dirty="0"/>
              <a:t> </a:t>
            </a:r>
            <a:r>
              <a:rPr lang="en-US" dirty="0" err="1"/>
              <a:t>человек</a:t>
            </a:r>
            <a:r>
              <a:rPr lang="en-US" dirty="0"/>
              <a:t> </a:t>
            </a:r>
            <a:r>
              <a:rPr lang="en-US" dirty="0" err="1"/>
              <a:t>пожинает</a:t>
            </a:r>
            <a:r>
              <a:rPr lang="en-US" dirty="0"/>
              <a:t> </a:t>
            </a:r>
            <a:r>
              <a:rPr lang="en-US" dirty="0" err="1"/>
              <a:t>последствия</a:t>
            </a:r>
            <a:r>
              <a:rPr lang="en-US" dirty="0"/>
              <a:t>. </a:t>
            </a:r>
            <a:r>
              <a:rPr lang="en-US" dirty="0" err="1"/>
              <a:t>Когда</a:t>
            </a:r>
            <a:r>
              <a:rPr lang="en-US" dirty="0"/>
              <a:t> </a:t>
            </a:r>
            <a:r>
              <a:rPr lang="en-US" dirty="0" err="1"/>
              <a:t>Адам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Ева</a:t>
            </a:r>
            <a:r>
              <a:rPr lang="en-US" dirty="0"/>
              <a:t> </a:t>
            </a:r>
            <a:r>
              <a:rPr lang="en-US" dirty="0" err="1"/>
              <a:t>согрешили</a:t>
            </a:r>
            <a:r>
              <a:rPr lang="en-US" dirty="0"/>
              <a:t>, </a:t>
            </a:r>
            <a:r>
              <a:rPr lang="en-US" dirty="0" err="1"/>
              <a:t>съев</a:t>
            </a:r>
            <a:r>
              <a:rPr lang="en-US" dirty="0"/>
              <a:t> </a:t>
            </a:r>
            <a:r>
              <a:rPr lang="en-US" dirty="0" err="1"/>
              <a:t>плод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запретного</a:t>
            </a:r>
            <a:r>
              <a:rPr lang="en-US" dirty="0"/>
              <a:t> </a:t>
            </a:r>
            <a:r>
              <a:rPr lang="en-US" dirty="0" err="1"/>
              <a:t>дерева</a:t>
            </a:r>
            <a:r>
              <a:rPr lang="en-US" dirty="0"/>
              <a:t>, </a:t>
            </a:r>
            <a:r>
              <a:rPr lang="en-US" dirty="0" err="1"/>
              <a:t>Бог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ru-RU" dirty="0"/>
              <a:t>стремился в гневе уничтожить их из чувства мести. Он негромко спросил: «Где ты?» </a:t>
            </a:r>
            <a:endParaRPr lang="en-US" dirty="0"/>
          </a:p>
        </p:txBody>
      </p:sp>
      <p:pic>
        <p:nvPicPr>
          <p:cNvPr id="5" name="Picture 4" descr="A close up of a yellow flower&#10;&#10;Description automatically generated">
            <a:extLst>
              <a:ext uri="{FF2B5EF4-FFF2-40B4-BE49-F238E27FC236}">
                <a16:creationId xmlns:a16="http://schemas.microsoft.com/office/drawing/2014/main" id="{4C728CD9-02D5-6547-957E-0ADE45F17C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959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6924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B13C5-0C45-B643-B755-44212D849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081" y="2680541"/>
            <a:ext cx="5482353" cy="34622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000" b="1" dirty="0" smtClean="0">
                <a:latin typeface="Avenir Next" panose="020B0503020202020204" pitchFamily="34" charset="0"/>
              </a:rPr>
              <a:t>ПРОЩЕНИЕ НЕ ЗНАЧИТ, ЧТО МЫ ОПРАВДЫВАЕМ ДЕЙСТВИЯ И ПОВЕДЕНИЕ ДРУГИХ ЛЮДЕЙ</a:t>
            </a:r>
            <a:r>
              <a:rPr lang="en-US" sz="2000" b="1" dirty="0" smtClean="0">
                <a:latin typeface="Avenir Next" panose="020B0503020202020204" pitchFamily="34" charset="0"/>
              </a:rPr>
              <a:t>. </a:t>
            </a:r>
            <a:endParaRPr lang="en-US" sz="2000" b="1" dirty="0">
              <a:latin typeface="Avenir Next" panose="020B0503020202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000" dirty="0" smtClean="0">
                <a:latin typeface="Avenir Next" panose="020B0503020202020204" pitchFamily="34" charset="0"/>
              </a:rPr>
              <a:t>МЫ НЕ ОТПУСКАЕМ ИХ В СВОБОДЕ ОТ ПОСЛЕДСТВИЙ СОДЕЯННОГО, НО ОТПУСКАЕМ ГНЕВ И ЧУВСТВО ОБИДЫ ИЗ СВОЕГО СЕРДЦА. </a:t>
            </a:r>
            <a:endParaRPr lang="en-US" sz="2000" dirty="0">
              <a:latin typeface="Avenir Next" panose="020B0503020202020204" pitchFamily="34" charset="0"/>
            </a:endParaRPr>
          </a:p>
        </p:txBody>
      </p:sp>
      <p:pic>
        <p:nvPicPr>
          <p:cNvPr id="5" name="Picture 4" descr="A close up of a yellow flower&#10;&#10;Description automatically generated">
            <a:extLst>
              <a:ext uri="{FF2B5EF4-FFF2-40B4-BE49-F238E27FC236}">
                <a16:creationId xmlns:a16="http://schemas.microsoft.com/office/drawing/2014/main" id="{76D4615F-D349-D347-894A-BF5301F04F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959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9347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flower&#10;&#10;Description automatically generated">
            <a:extLst>
              <a:ext uri="{FF2B5EF4-FFF2-40B4-BE49-F238E27FC236}">
                <a16:creationId xmlns:a16="http://schemas.microsoft.com/office/drawing/2014/main" id="{7CCB0645-E104-3440-88C8-368D0FF8A7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00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C0EF0-8023-4247-BA98-76A0D8DA2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433" y="3851326"/>
            <a:ext cx="9390184" cy="2619837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i="1" dirty="0" smtClean="0"/>
              <a:t>«</a:t>
            </a:r>
            <a:r>
              <a:rPr lang="ru-RU" i="1" dirty="0"/>
              <a:t>Будьте друг ко другу добры, сострадательны, </a:t>
            </a:r>
          </a:p>
          <a:p>
            <a:pPr marL="0" indent="0" algn="ctr">
              <a:buNone/>
            </a:pPr>
            <a:r>
              <a:rPr lang="ru-RU" i="1" dirty="0"/>
              <a:t>прощайте друг друга, как и Бог во Христе простил вас».</a:t>
            </a:r>
          </a:p>
          <a:p>
            <a:pPr marL="0" indent="0" algn="ctr">
              <a:buNone/>
            </a:pPr>
            <a:r>
              <a:rPr lang="en-US" b="1" dirty="0"/>
              <a:t> </a:t>
            </a:r>
            <a:r>
              <a:rPr lang="ru-RU" dirty="0" err="1" smtClean="0"/>
              <a:t>Ефесянам</a:t>
            </a:r>
            <a:r>
              <a:rPr lang="en-US" dirty="0" smtClean="0"/>
              <a:t> </a:t>
            </a:r>
            <a:r>
              <a:rPr lang="en-US" dirty="0"/>
              <a:t>4:32</a:t>
            </a:r>
            <a:endParaRPr lang="en-US" dirty="0">
              <a:effectLst/>
            </a:endParaRPr>
          </a:p>
          <a:p>
            <a:pPr marL="0" indent="0" algn="ctr">
              <a:buNone/>
            </a:pPr>
            <a:endParaRPr lang="en-US" dirty="0">
              <a:effectLst/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16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0E8FE-EE3C-714B-9D0A-1C6637032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974721"/>
            <a:ext cx="4572000" cy="1692794"/>
          </a:xfrm>
        </p:spPr>
        <p:txBody>
          <a:bodyPr>
            <a:normAutofit/>
          </a:bodyPr>
          <a:lstStyle/>
          <a:p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3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: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Должны ли мы прощать других, даже если они об этом не просят</a:t>
            </a:r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?</a:t>
            </a:r>
            <a:r>
              <a:rPr lang="en-US" sz="2400" i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endParaRPr lang="en-US" sz="2400" i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14F78-5241-2C49-82A6-AFF71B580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092" y="2680541"/>
            <a:ext cx="4795910" cy="288791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 err="1"/>
              <a:t>Находясь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кресте</a:t>
            </a:r>
            <a:r>
              <a:rPr lang="en-US" dirty="0"/>
              <a:t>, </a:t>
            </a:r>
            <a:r>
              <a:rPr lang="en-US" dirty="0" err="1"/>
              <a:t>Иисус</a:t>
            </a:r>
            <a:r>
              <a:rPr lang="en-US" dirty="0"/>
              <a:t> </a:t>
            </a:r>
            <a:r>
              <a:rPr lang="en-US" dirty="0" err="1"/>
              <a:t>взглянул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Своих</a:t>
            </a:r>
            <a:r>
              <a:rPr lang="en-US" dirty="0"/>
              <a:t> </a:t>
            </a:r>
            <a:r>
              <a:rPr lang="en-US" dirty="0" err="1"/>
              <a:t>мучителей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сказал</a:t>
            </a:r>
            <a:r>
              <a:rPr lang="en-US" dirty="0"/>
              <a:t>: «</a:t>
            </a:r>
            <a:r>
              <a:rPr lang="en-US" dirty="0" err="1"/>
              <a:t>Отче</a:t>
            </a:r>
            <a:r>
              <a:rPr lang="en-US" dirty="0"/>
              <a:t>, </a:t>
            </a:r>
            <a:r>
              <a:rPr lang="en-US" dirty="0" err="1"/>
              <a:t>прости</a:t>
            </a:r>
            <a:r>
              <a:rPr lang="en-US" dirty="0"/>
              <a:t> </a:t>
            </a:r>
            <a:r>
              <a:rPr lang="en-US" dirty="0" err="1"/>
              <a:t>им</a:t>
            </a:r>
            <a:r>
              <a:rPr lang="en-US" dirty="0"/>
              <a:t>, </a:t>
            </a:r>
            <a:r>
              <a:rPr lang="en-US" dirty="0" err="1"/>
              <a:t>ибо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знают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делают</a:t>
            </a:r>
            <a:r>
              <a:rPr lang="ru-RU" dirty="0"/>
              <a:t>» </a:t>
            </a:r>
            <a:r>
              <a:rPr lang="en-US" dirty="0"/>
              <a:t>(</a:t>
            </a:r>
            <a:r>
              <a:rPr lang="en-US" dirty="0" err="1"/>
              <a:t>Лк</a:t>
            </a:r>
            <a:r>
              <a:rPr lang="en-US" dirty="0"/>
              <a:t>. 23:34). </a:t>
            </a:r>
            <a:endParaRPr lang="ru-RU" dirty="0"/>
          </a:p>
        </p:txBody>
      </p:sp>
      <p:pic>
        <p:nvPicPr>
          <p:cNvPr id="5" name="Picture 4" descr="A close up of a yellow flower&#10;&#10;Description automatically generated">
            <a:extLst>
              <a:ext uri="{FF2B5EF4-FFF2-40B4-BE49-F238E27FC236}">
                <a16:creationId xmlns:a16="http://schemas.microsoft.com/office/drawing/2014/main" id="{120DD191-87AE-1149-9389-28EB1A95CF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959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8717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2F5F2-E8E6-D042-90B5-A2A6B891B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41285-81D9-1448-B673-8ADEBA398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139" y="2575034"/>
            <a:ext cx="5400296" cy="3462228"/>
          </a:xfrm>
        </p:spPr>
        <p:txBody>
          <a:bodyPr>
            <a:noAutofit/>
          </a:bodyPr>
          <a:lstStyle/>
          <a:p>
            <a:r>
              <a:rPr lang="en-US" sz="2400" dirty="0" err="1"/>
              <a:t>Находясь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кресте</a:t>
            </a:r>
            <a:r>
              <a:rPr lang="en-US" sz="2400" dirty="0"/>
              <a:t>, </a:t>
            </a:r>
            <a:r>
              <a:rPr lang="en-US" sz="2400" dirty="0" err="1"/>
              <a:t>Иисус</a:t>
            </a:r>
            <a:r>
              <a:rPr lang="en-US" sz="2400" dirty="0"/>
              <a:t> </a:t>
            </a:r>
            <a:r>
              <a:rPr lang="en-US" sz="2400" dirty="0" err="1"/>
              <a:t>ходатайствовал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всех</a:t>
            </a:r>
            <a:r>
              <a:rPr lang="en-US" sz="2400" dirty="0"/>
              <a:t> </a:t>
            </a:r>
            <a:r>
              <a:rPr lang="en-US" sz="2400" dirty="0" err="1"/>
              <a:t>своих</a:t>
            </a:r>
            <a:r>
              <a:rPr lang="en-US" sz="2400" dirty="0"/>
              <a:t> </a:t>
            </a:r>
            <a:r>
              <a:rPr lang="en-US" sz="2400" dirty="0" err="1"/>
              <a:t>обвинителей</a:t>
            </a:r>
            <a:r>
              <a:rPr lang="en-US" sz="2400" dirty="0"/>
              <a:t>, </a:t>
            </a:r>
            <a:r>
              <a:rPr lang="ru-RU" sz="2400" dirty="0"/>
              <a:t>хулителей и предателей, а римский сотник, стоявший рядом, услышал Его бескорыстную молитву. Пораженный сверхъестественными событиями, происходившими во время Распятия и тем, что Иисус с прощением и нежностью относился к людям, сотник воскликнул: «истинно Человек Сей был Сын Божий» (</a:t>
            </a:r>
            <a:r>
              <a:rPr lang="ru-RU" sz="2400" dirty="0" err="1"/>
              <a:t>Мк</a:t>
            </a:r>
            <a:r>
              <a:rPr lang="ru-RU" sz="2400" dirty="0"/>
              <a:t>. 15:39</a:t>
            </a:r>
            <a:r>
              <a:rPr lang="ru-RU" sz="2400" dirty="0" smtClean="0"/>
              <a:t>).</a:t>
            </a:r>
            <a:endParaRPr lang="en-US" sz="2400" dirty="0"/>
          </a:p>
        </p:txBody>
      </p:sp>
      <p:pic>
        <p:nvPicPr>
          <p:cNvPr id="5" name="Picture 4" descr="A close up of a yellow flower&#10;&#10;Description automatically generated">
            <a:extLst>
              <a:ext uri="{FF2B5EF4-FFF2-40B4-BE49-F238E27FC236}">
                <a16:creationId xmlns:a16="http://schemas.microsoft.com/office/drawing/2014/main" id="{25A9FFF9-6BCF-4644-AA9E-5DE7B90343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959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171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F88D4-7216-8347-BE29-28E833B72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1045059"/>
            <a:ext cx="4233203" cy="169279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5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: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Как прощать своих врагов</a:t>
            </a:r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?</a:t>
            </a:r>
            <a:r>
              <a:rPr lang="en-US" sz="2400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Book Antiqua" panose="02040602050305030304" pitchFamily="18" charset="0"/>
              </a:rPr>
              <a:t> </a:t>
            </a:r>
            <a:endParaRPr lang="en-US" sz="2400" i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A5E27-B5B2-C147-AAFD-0C4C7835D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645" y="2645372"/>
            <a:ext cx="5120113" cy="346222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«…</a:t>
            </a:r>
            <a:r>
              <a:rPr lang="en-US" dirty="0" err="1"/>
              <a:t>любите</a:t>
            </a:r>
            <a:r>
              <a:rPr lang="en-US" dirty="0"/>
              <a:t> </a:t>
            </a:r>
            <a:r>
              <a:rPr lang="en-US" dirty="0" err="1"/>
              <a:t>врагов</a:t>
            </a:r>
            <a:r>
              <a:rPr lang="en-US" dirty="0"/>
              <a:t> </a:t>
            </a:r>
            <a:r>
              <a:rPr lang="en-US" dirty="0" err="1"/>
              <a:t>ваших</a:t>
            </a:r>
            <a:r>
              <a:rPr lang="en-US" dirty="0"/>
              <a:t>, …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молитесь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обижающих</a:t>
            </a:r>
            <a:r>
              <a:rPr lang="en-US" dirty="0"/>
              <a:t> </a:t>
            </a:r>
            <a:r>
              <a:rPr lang="en-US" dirty="0" err="1"/>
              <a:t>вас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гонящих</a:t>
            </a:r>
            <a:r>
              <a:rPr lang="en-US" dirty="0"/>
              <a:t> </a:t>
            </a:r>
            <a:r>
              <a:rPr lang="en-US" dirty="0" err="1"/>
              <a:t>вас</a:t>
            </a:r>
            <a:r>
              <a:rPr lang="ru-RU" dirty="0"/>
              <a:t>» </a:t>
            </a:r>
            <a:r>
              <a:rPr lang="en-US" dirty="0"/>
              <a:t>(</a:t>
            </a:r>
            <a:r>
              <a:rPr lang="en-US" dirty="0" err="1"/>
              <a:t>Мф</a:t>
            </a:r>
            <a:r>
              <a:rPr lang="en-US" dirty="0"/>
              <a:t>. 5:44). </a:t>
            </a:r>
            <a:r>
              <a:rPr lang="en-US" dirty="0" err="1"/>
              <a:t>Апостол</a:t>
            </a:r>
            <a:r>
              <a:rPr lang="en-US" dirty="0"/>
              <a:t> </a:t>
            </a:r>
            <a:r>
              <a:rPr lang="en-US" dirty="0" err="1"/>
              <a:t>Павел</a:t>
            </a:r>
            <a:r>
              <a:rPr lang="en-US" dirty="0"/>
              <a:t> </a:t>
            </a:r>
            <a:r>
              <a:rPr lang="en-US" dirty="0" err="1"/>
              <a:t>наставляет</a:t>
            </a:r>
            <a:r>
              <a:rPr lang="en-US" dirty="0"/>
              <a:t> </a:t>
            </a:r>
            <a:r>
              <a:rPr lang="en-US" dirty="0" err="1"/>
              <a:t>нас</a:t>
            </a:r>
            <a:r>
              <a:rPr lang="en-US" dirty="0"/>
              <a:t>: «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будь</a:t>
            </a:r>
            <a:r>
              <a:rPr lang="en-US" dirty="0"/>
              <a:t> </a:t>
            </a:r>
            <a:r>
              <a:rPr lang="en-US" dirty="0" err="1"/>
              <a:t>побежден</a:t>
            </a:r>
            <a:r>
              <a:rPr lang="en-US" dirty="0"/>
              <a:t> </a:t>
            </a:r>
            <a:r>
              <a:rPr lang="en-US" dirty="0" err="1"/>
              <a:t>злом</a:t>
            </a:r>
            <a:r>
              <a:rPr lang="en-US" dirty="0"/>
              <a:t>, </a:t>
            </a:r>
            <a:r>
              <a:rPr lang="en-US" dirty="0" err="1"/>
              <a:t>но</a:t>
            </a:r>
            <a:r>
              <a:rPr lang="en-US" dirty="0"/>
              <a:t> </a:t>
            </a:r>
            <a:r>
              <a:rPr lang="en-US" dirty="0" err="1"/>
              <a:t>побеждай</a:t>
            </a:r>
            <a:r>
              <a:rPr lang="en-US" dirty="0"/>
              <a:t> </a:t>
            </a:r>
            <a:r>
              <a:rPr lang="en-US" dirty="0" err="1"/>
              <a:t>зло</a:t>
            </a:r>
            <a:r>
              <a:rPr lang="en-US" dirty="0"/>
              <a:t> </a:t>
            </a:r>
            <a:r>
              <a:rPr lang="en-US" dirty="0" err="1"/>
              <a:t>добром</a:t>
            </a:r>
            <a:r>
              <a:rPr lang="ru-RU" dirty="0"/>
              <a:t>»</a:t>
            </a:r>
            <a:r>
              <a:rPr lang="en-US" dirty="0"/>
              <a:t> (</a:t>
            </a:r>
            <a:r>
              <a:rPr lang="en-US" dirty="0" err="1"/>
              <a:t>Рим</a:t>
            </a:r>
            <a:r>
              <a:rPr lang="en-US" dirty="0"/>
              <a:t>. 12:21). 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pic>
        <p:nvPicPr>
          <p:cNvPr id="5" name="Picture 4" descr="A close up of a yellow flower&#10;&#10;Description automatically generated">
            <a:extLst>
              <a:ext uri="{FF2B5EF4-FFF2-40B4-BE49-F238E27FC236}">
                <a16:creationId xmlns:a16="http://schemas.microsoft.com/office/drawing/2014/main" id="{04B26950-EEE9-E64B-9149-4ACCCD8BD9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959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1252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yellow flower&#10;&#10;Description automatically generated">
            <a:extLst>
              <a:ext uri="{FF2B5EF4-FFF2-40B4-BE49-F238E27FC236}">
                <a16:creationId xmlns:a16="http://schemas.microsoft.com/office/drawing/2014/main" id="{CF9183D9-996F-A84E-A72B-24A53376A7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509" b="12491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364E5-4F75-3846-8CFB-9EF6878B8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2579077"/>
            <a:ext cx="4593021" cy="3493505"/>
          </a:xfrm>
        </p:spPr>
        <p:txBody>
          <a:bodyPr anchor="ctr">
            <a:normAutofit fontScale="85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b="1" dirty="0">
                <a:solidFill>
                  <a:srgbClr val="002060"/>
                </a:solidFill>
              </a:rPr>
              <a:t>Нелегко простить других людей и не всегда это получается сделать быстро, но важно поддерживать живые здоровые отношения с Богом и с каждым человеком, с которым нас сводит жизнь.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57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DE20-AC7A-064B-9CB4-855D3E2A3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4200" b="1" cap="small" dirty="0" smtClean="0">
                <a:latin typeface="Avenir Next" panose="020B0503020202020204" pitchFamily="34" charset="0"/>
              </a:rPr>
              <a:t>Четыре способа, как обрести </a:t>
            </a:r>
            <a:r>
              <a:rPr lang="ru-RU" sz="4200" b="1" cap="small" dirty="0" smtClean="0">
                <a:solidFill>
                  <a:srgbClr val="FFFF00"/>
                </a:solidFill>
                <a:latin typeface="Avenir Next" panose="020B0503020202020204" pitchFamily="34" charset="0"/>
              </a:rPr>
              <a:t>любящее и прощающее сердце</a:t>
            </a:r>
            <a:r>
              <a:rPr lang="en-US" sz="4200" dirty="0">
                <a:solidFill>
                  <a:srgbClr val="FFFF00"/>
                </a:solidFill>
                <a:effectLst/>
                <a:latin typeface="Avenir Next" panose="020B0503020202020204" pitchFamily="34" charset="0"/>
              </a:rPr>
              <a:t/>
            </a:r>
            <a:br>
              <a:rPr lang="en-US" sz="4200" dirty="0">
                <a:solidFill>
                  <a:srgbClr val="FFFF00"/>
                </a:solidFill>
                <a:effectLst/>
                <a:latin typeface="Avenir Next" panose="020B0503020202020204" pitchFamily="34" charset="0"/>
              </a:rPr>
            </a:br>
            <a:endParaRPr lang="en-US" sz="4200" dirty="0">
              <a:solidFill>
                <a:srgbClr val="FFFF00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3AF87-72B0-804F-BDD3-3E9F2D9DB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1796" y="4469541"/>
            <a:ext cx="4645250" cy="114786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i="1" dirty="0" smtClean="0">
                <a:latin typeface="Book Antiqua" panose="02040602050305030304" pitchFamily="18" charset="0"/>
              </a:rPr>
              <a:t>Эти четыре способа помогут вам обрести любящее и прощающее сердце</a:t>
            </a:r>
            <a:r>
              <a:rPr lang="en-US" sz="2400" i="1" dirty="0" smtClean="0">
                <a:latin typeface="Book Antiqua" panose="02040602050305030304" pitchFamily="18" charset="0"/>
              </a:rPr>
              <a:t>.</a:t>
            </a:r>
            <a:r>
              <a:rPr lang="en-US" sz="2400" i="1" dirty="0" smtClean="0">
                <a:effectLst/>
                <a:latin typeface="Book Antiqua" panose="02040602050305030304" pitchFamily="18" charset="0"/>
              </a:rPr>
              <a:t> </a:t>
            </a:r>
            <a:endParaRPr lang="en-US" sz="2400" i="1" dirty="0">
              <a:latin typeface="Book Antiqua" panose="0204060205030503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close up of a yellow flower&#10;&#10;Description automatically generated">
            <a:extLst>
              <a:ext uri="{FF2B5EF4-FFF2-40B4-BE49-F238E27FC236}">
                <a16:creationId xmlns:a16="http://schemas.microsoft.com/office/drawing/2014/main" id="{A66BBE6F-DB1D-5A45-A557-3CCCEE7DAF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4119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898760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E60EF-6067-C047-B2D6-A27B211D5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19" y="1203062"/>
            <a:ext cx="5461668" cy="131268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FF00"/>
                </a:solidFill>
                <a:latin typeface="Avenir Next" panose="020B0503020202020204" pitchFamily="34" charset="0"/>
              </a:rPr>
              <a:t>1. </a:t>
            </a:r>
            <a:r>
              <a:rPr lang="ru-RU" sz="3200" dirty="0" smtClean="0">
                <a:solidFill>
                  <a:srgbClr val="FFFF00"/>
                </a:solidFill>
                <a:latin typeface="Avenir Next" panose="020B0503020202020204" pitchFamily="34" charset="0"/>
              </a:rPr>
              <a:t>ПРИЗНАТЬ, НАЗВАТЬ </a:t>
            </a:r>
            <a:br>
              <a:rPr lang="ru-RU" sz="3200" dirty="0" smtClean="0">
                <a:solidFill>
                  <a:srgbClr val="FFFF00"/>
                </a:solidFill>
                <a:latin typeface="Avenir Next" panose="020B0503020202020204" pitchFamily="34" charset="0"/>
              </a:rPr>
            </a:br>
            <a:r>
              <a:rPr lang="ru-RU" sz="3200" dirty="0" smtClean="0">
                <a:solidFill>
                  <a:srgbClr val="FFFF00"/>
                </a:solidFill>
                <a:latin typeface="Avenir Next" panose="020B0503020202020204" pitchFamily="34" charset="0"/>
              </a:rPr>
              <a:t>СВОЕГО </a:t>
            </a:r>
            <a:r>
              <a:rPr lang="ru-RU" sz="3200" b="1" dirty="0" smtClean="0">
                <a:solidFill>
                  <a:srgbClr val="FFFF00"/>
                </a:solidFill>
                <a:latin typeface="Avenir Next" panose="020B0503020202020204" pitchFamily="34" charset="0"/>
              </a:rPr>
              <a:t>ОБИДЧИКА</a:t>
            </a:r>
            <a:r>
              <a:rPr lang="en-US" sz="3200" b="1" dirty="0" smtClean="0">
                <a:solidFill>
                  <a:srgbClr val="FFFF00"/>
                </a:solidFill>
                <a:latin typeface="Avenir Next" panose="020B0503020202020204" pitchFamily="34" charset="0"/>
              </a:rPr>
              <a:t>.</a:t>
            </a:r>
            <a:endParaRPr lang="en-US" sz="3200" b="1" dirty="0">
              <a:solidFill>
                <a:srgbClr val="FFFF00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74D6A-A725-FF4A-BF98-A8B063CED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263" y="2701046"/>
            <a:ext cx="5820780" cy="2140585"/>
          </a:xfrm>
        </p:spPr>
        <p:txBody>
          <a:bodyPr anchor="t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400" dirty="0" err="1" smtClean="0"/>
              <a:t>Нужно</a:t>
            </a:r>
            <a:r>
              <a:rPr lang="en-US" sz="2400" dirty="0" smtClean="0"/>
              <a:t> </a:t>
            </a:r>
            <a:r>
              <a:rPr lang="en-US" sz="2400" dirty="0" err="1"/>
              <a:t>признать</a:t>
            </a:r>
            <a:r>
              <a:rPr lang="en-US" sz="2400" dirty="0"/>
              <a:t> </a:t>
            </a:r>
            <a:r>
              <a:rPr lang="en-US" sz="2400" dirty="0" err="1"/>
              <a:t>тот</a:t>
            </a:r>
            <a:r>
              <a:rPr lang="en-US" sz="2400" dirty="0"/>
              <a:t> </a:t>
            </a:r>
            <a:r>
              <a:rPr lang="en-US" sz="2400" dirty="0" err="1"/>
              <a:t>факт</a:t>
            </a:r>
            <a:r>
              <a:rPr lang="en-US" sz="2400" dirty="0"/>
              <a:t>, </a:t>
            </a:r>
            <a:r>
              <a:rPr lang="en-US" sz="2400" dirty="0" err="1"/>
              <a:t>что</a:t>
            </a:r>
            <a:r>
              <a:rPr lang="en-US" sz="2400" dirty="0"/>
              <a:t> </a:t>
            </a:r>
            <a:r>
              <a:rPr lang="en-US" sz="2400" dirty="0" err="1"/>
              <a:t>этот</a:t>
            </a:r>
            <a:r>
              <a:rPr lang="en-US" sz="2400" dirty="0"/>
              <a:t> </a:t>
            </a:r>
            <a:r>
              <a:rPr lang="en-US" sz="2400" dirty="0" err="1"/>
              <a:t>человек</a:t>
            </a:r>
            <a:r>
              <a:rPr lang="en-US" sz="2400" dirty="0"/>
              <a:t> </a:t>
            </a:r>
            <a:r>
              <a:rPr lang="en-US" sz="2400" dirty="0" err="1"/>
              <a:t>нанес</a:t>
            </a:r>
            <a:r>
              <a:rPr lang="en-US" sz="2400" dirty="0"/>
              <a:t> </a:t>
            </a:r>
            <a:r>
              <a:rPr lang="en-US" sz="2400" dirty="0" err="1"/>
              <a:t>вам</a:t>
            </a:r>
            <a:r>
              <a:rPr lang="en-US" sz="2400" dirty="0"/>
              <a:t> </a:t>
            </a:r>
            <a:r>
              <a:rPr lang="en-US" sz="2400" dirty="0" err="1"/>
              <a:t>обиду</a:t>
            </a:r>
            <a:r>
              <a:rPr lang="en-US" sz="2400" dirty="0"/>
              <a:t> </a:t>
            </a:r>
            <a:r>
              <a:rPr lang="en-US" sz="2400" dirty="0" err="1"/>
              <a:t>и</a:t>
            </a:r>
            <a:r>
              <a:rPr lang="en-US" sz="2400" dirty="0"/>
              <a:t> </a:t>
            </a:r>
            <a:r>
              <a:rPr lang="en-US" sz="2400" dirty="0" err="1"/>
              <a:t>что</a:t>
            </a:r>
            <a:r>
              <a:rPr lang="en-US" sz="2400" dirty="0"/>
              <a:t> </a:t>
            </a:r>
            <a:r>
              <a:rPr lang="en-US" sz="2400" dirty="0" err="1"/>
              <a:t>вам</a:t>
            </a:r>
            <a:r>
              <a:rPr lang="en-US" sz="2400" dirty="0"/>
              <a:t> </a:t>
            </a:r>
            <a:r>
              <a:rPr lang="en-US" sz="2400" dirty="0" err="1"/>
              <a:t>сложно</a:t>
            </a:r>
            <a:r>
              <a:rPr lang="en-US" sz="2400" dirty="0"/>
              <a:t> </a:t>
            </a:r>
            <a:r>
              <a:rPr lang="en-US" sz="2400" dirty="0" err="1"/>
              <a:t>его</a:t>
            </a:r>
            <a:r>
              <a:rPr lang="en-US" sz="2400" dirty="0"/>
              <a:t> </a:t>
            </a:r>
            <a:r>
              <a:rPr lang="en-US" sz="2400" dirty="0" err="1"/>
              <a:t>простить</a:t>
            </a:r>
            <a:r>
              <a:rPr lang="en-US" sz="2400" dirty="0"/>
              <a:t>.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24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close up of a yellow flower&#10;&#10;Description automatically generated">
            <a:extLst>
              <a:ext uri="{FF2B5EF4-FFF2-40B4-BE49-F238E27FC236}">
                <a16:creationId xmlns:a16="http://schemas.microsoft.com/office/drawing/2014/main" id="{D77EA994-0625-F845-962B-DECDC65C8C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827" b="1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013004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A9FC7-ACBF-A641-9652-CED7F36E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03325"/>
            <a:ext cx="7455877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FF00"/>
                </a:solidFill>
                <a:latin typeface="Avenir Next" panose="020B0503020202020204" pitchFamily="34" charset="0"/>
              </a:rPr>
              <a:t>2. </a:t>
            </a:r>
            <a:r>
              <a:rPr lang="ru-RU" sz="3200" b="1" dirty="0" smtClean="0">
                <a:solidFill>
                  <a:srgbClr val="FFFF00"/>
                </a:solidFill>
                <a:latin typeface="Avenir Next" panose="020B0503020202020204" pitchFamily="34" charset="0"/>
              </a:rPr>
              <a:t>МОЛИТЬСЯ</a:t>
            </a:r>
            <a:r>
              <a:rPr lang="en-US" sz="3200" b="1" dirty="0" smtClean="0">
                <a:solidFill>
                  <a:srgbClr val="FFFF00"/>
                </a:solidFill>
                <a:latin typeface="Avenir Next" panose="020B0503020202020204" pitchFamily="34" charset="0"/>
              </a:rPr>
              <a:t> </a:t>
            </a:r>
            <a:r>
              <a:rPr lang="ru-RU" sz="3200" dirty="0" smtClean="0">
                <a:solidFill>
                  <a:srgbClr val="FFFF00"/>
                </a:solidFill>
                <a:latin typeface="Avenir Next" panose="020B0503020202020204" pitchFamily="34" charset="0"/>
              </a:rPr>
              <a:t>О СВОЕМ ОБИДЧИКЕ</a:t>
            </a:r>
            <a:endParaRPr lang="en-US" sz="3200" dirty="0">
              <a:solidFill>
                <a:srgbClr val="FFFF00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A2D8F-9D0F-D144-A7CF-86E2B2F8A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609220" cy="3375920"/>
          </a:xfrm>
        </p:spPr>
        <p:txBody>
          <a:bodyPr anchor="t">
            <a:normAutofit/>
          </a:bodyPr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US" sz="2400" dirty="0" err="1"/>
              <a:t>Желая</a:t>
            </a:r>
            <a:r>
              <a:rPr lang="en-US" sz="2400" dirty="0"/>
              <a:t> </a:t>
            </a:r>
            <a:r>
              <a:rPr lang="en-US" sz="2400" dirty="0" err="1"/>
              <a:t>простить</a:t>
            </a:r>
            <a:r>
              <a:rPr lang="en-US" sz="2400" dirty="0"/>
              <a:t>, </a:t>
            </a:r>
            <a:r>
              <a:rPr lang="ru-RU" sz="2400" dirty="0"/>
              <a:t>примите лучшее в своем обидчике и помните о своем собственном грехе. Молитесь об обидчике. Молитесь о себе. Попросите друга молиться о вас. </a:t>
            </a:r>
            <a:r>
              <a:rPr lang="en-US" sz="2400" dirty="0" err="1"/>
              <a:t>Попросите</a:t>
            </a:r>
            <a:r>
              <a:rPr lang="en-US" sz="2400" dirty="0"/>
              <a:t> </a:t>
            </a:r>
            <a:r>
              <a:rPr lang="en-US" sz="2400" dirty="0" err="1"/>
              <a:t>свою</a:t>
            </a:r>
            <a:r>
              <a:rPr lang="en-US" sz="2400" dirty="0"/>
              <a:t> </a:t>
            </a:r>
            <a:r>
              <a:rPr lang="en-US" sz="2400" dirty="0" err="1"/>
              <a:t>малую</a:t>
            </a:r>
            <a:r>
              <a:rPr lang="en-US" sz="2400" dirty="0"/>
              <a:t> </a:t>
            </a:r>
            <a:r>
              <a:rPr lang="en-US" sz="2400" dirty="0" err="1"/>
              <a:t>группу</a:t>
            </a:r>
            <a:r>
              <a:rPr lang="en-US" sz="2400" dirty="0"/>
              <a:t> </a:t>
            </a:r>
            <a:r>
              <a:rPr lang="en-US" sz="2400" dirty="0" err="1"/>
              <a:t>молиться</a:t>
            </a:r>
            <a:r>
              <a:rPr lang="en-US" sz="2400" dirty="0"/>
              <a:t> </a:t>
            </a:r>
            <a:r>
              <a:rPr lang="en-US" sz="2400" dirty="0" err="1"/>
              <a:t>вместе</a:t>
            </a:r>
            <a:r>
              <a:rPr lang="en-US" sz="2400" dirty="0"/>
              <a:t> </a:t>
            </a:r>
            <a:r>
              <a:rPr lang="en-US" sz="2400" dirty="0" err="1"/>
              <a:t>с</a:t>
            </a:r>
            <a:r>
              <a:rPr lang="en-US" sz="2400" dirty="0"/>
              <a:t> </a:t>
            </a:r>
            <a:r>
              <a:rPr lang="en-US" sz="2400" dirty="0" err="1"/>
              <a:t>вами</a:t>
            </a:r>
            <a:r>
              <a:rPr lang="en-US" sz="2400" dirty="0"/>
              <a:t>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24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close up of a yellow flower&#10;&#10;Description automatically generated">
            <a:extLst>
              <a:ext uri="{FF2B5EF4-FFF2-40B4-BE49-F238E27FC236}">
                <a16:creationId xmlns:a16="http://schemas.microsoft.com/office/drawing/2014/main" id="{0E8A804A-9533-6947-9DB7-47F9335328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827" b="1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4534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03DF-698A-B744-AC97-5733A7959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1166738"/>
            <a:ext cx="6283568" cy="1325563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rgbClr val="FFFF00"/>
                </a:solidFill>
                <a:latin typeface="Avenir Next" panose="020B0503020202020204" pitchFamily="34" charset="0"/>
              </a:rPr>
              <a:t>3. </a:t>
            </a:r>
            <a:r>
              <a:rPr lang="ru-RU" sz="3200" dirty="0" smtClean="0">
                <a:solidFill>
                  <a:srgbClr val="FFFF00"/>
                </a:solidFill>
                <a:latin typeface="Avenir Next" panose="020B0503020202020204" pitchFamily="34" charset="0"/>
              </a:rPr>
              <a:t>ОПИРАЙТЕСЬ НА</a:t>
            </a:r>
            <a:r>
              <a:rPr lang="en-US" sz="3200" dirty="0" smtClean="0">
                <a:solidFill>
                  <a:srgbClr val="FFFF00"/>
                </a:solidFill>
                <a:latin typeface="Avenir Next" panose="020B0503020202020204" pitchFamily="34" charset="0"/>
              </a:rPr>
              <a:t> </a:t>
            </a:r>
            <a:r>
              <a:rPr lang="ru-RU" sz="3200" b="1" dirty="0" smtClean="0">
                <a:solidFill>
                  <a:srgbClr val="FFFF00"/>
                </a:solidFill>
                <a:latin typeface="Avenir Next" panose="020B0503020202020204" pitchFamily="34" charset="0"/>
              </a:rPr>
              <a:t>БИБЛЕЙСКИЕ ОБЕТОВАНИЯ</a:t>
            </a:r>
            <a:r>
              <a:rPr lang="en-US" sz="3200" b="1" dirty="0" smtClean="0">
                <a:solidFill>
                  <a:srgbClr val="FFFF00"/>
                </a:solidFill>
                <a:latin typeface="Avenir Next" panose="020B0503020202020204" pitchFamily="34" charset="0"/>
              </a:rPr>
              <a:t>.</a:t>
            </a:r>
            <a:r>
              <a:rPr lang="en-US" sz="3200" b="1" dirty="0">
                <a:solidFill>
                  <a:srgbClr val="FFFF00"/>
                </a:solidFill>
                <a:latin typeface="Avenir Next" panose="020B0503020202020204" pitchFamily="34" charset="0"/>
              </a:rPr>
              <a:t/>
            </a:r>
            <a:br>
              <a:rPr lang="en-US" sz="3200" b="1" dirty="0">
                <a:solidFill>
                  <a:srgbClr val="FFFF00"/>
                </a:solidFill>
                <a:latin typeface="Avenir Next" panose="020B0503020202020204" pitchFamily="34" charset="0"/>
              </a:rPr>
            </a:br>
            <a:endParaRPr lang="en-US" sz="3200" b="1" dirty="0">
              <a:solidFill>
                <a:srgbClr val="FFFF00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500B7-27C0-2E45-B5EB-AA5F965D4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755" y="2279018"/>
            <a:ext cx="6131169" cy="3899044"/>
          </a:xfrm>
        </p:spPr>
        <p:txBody>
          <a:bodyPr anchor="t">
            <a:normAutofit/>
          </a:bodyPr>
          <a:lstStyle/>
          <a:p>
            <a:pPr lvl="0"/>
            <a:r>
              <a:rPr lang="en-US" sz="2400" dirty="0"/>
              <a:t>«</a:t>
            </a:r>
            <a:r>
              <a:rPr lang="en-US" sz="2400" dirty="0" err="1"/>
              <a:t>Человекам</a:t>
            </a:r>
            <a:r>
              <a:rPr lang="en-US" sz="2400" dirty="0"/>
              <a:t> </a:t>
            </a:r>
            <a:r>
              <a:rPr lang="en-US" sz="2400" dirty="0" err="1"/>
              <a:t>это</a:t>
            </a:r>
            <a:r>
              <a:rPr lang="en-US" sz="2400" dirty="0"/>
              <a:t> </a:t>
            </a:r>
            <a:r>
              <a:rPr lang="en-US" sz="2400" dirty="0" err="1"/>
              <a:t>невозможно</a:t>
            </a:r>
            <a:r>
              <a:rPr lang="en-US" sz="2400" dirty="0"/>
              <a:t>, </a:t>
            </a:r>
            <a:r>
              <a:rPr lang="en-US" sz="2400" dirty="0" err="1"/>
              <a:t>Богу</a:t>
            </a:r>
            <a:r>
              <a:rPr lang="en-US" sz="2400" dirty="0"/>
              <a:t> </a:t>
            </a:r>
            <a:r>
              <a:rPr lang="en-US" sz="2400" dirty="0" err="1"/>
              <a:t>же</a:t>
            </a:r>
            <a:r>
              <a:rPr lang="en-US" sz="2400" dirty="0"/>
              <a:t> </a:t>
            </a:r>
            <a:r>
              <a:rPr lang="en-US" sz="2400" dirty="0" err="1"/>
              <a:t>все</a:t>
            </a:r>
            <a:r>
              <a:rPr lang="en-US" sz="2400" dirty="0"/>
              <a:t> </a:t>
            </a:r>
            <a:r>
              <a:rPr lang="en-US" sz="2400" dirty="0" err="1"/>
              <a:t>возможно</a:t>
            </a:r>
            <a:r>
              <a:rPr lang="ru-RU" sz="2400" dirty="0"/>
              <a:t>»</a:t>
            </a:r>
            <a:r>
              <a:rPr lang="en-US" sz="2400" dirty="0"/>
              <a:t>— </a:t>
            </a:r>
            <a:r>
              <a:rPr lang="en-US" sz="2400" dirty="0" err="1"/>
              <a:t>Мф</a:t>
            </a:r>
            <a:r>
              <a:rPr lang="en-US" sz="2400" dirty="0"/>
              <a:t>. 19:26</a:t>
            </a:r>
          </a:p>
          <a:p>
            <a:pPr lvl="0"/>
            <a:r>
              <a:rPr lang="en-US" sz="2400" dirty="0"/>
              <a:t> «</a:t>
            </a:r>
            <a:r>
              <a:rPr lang="en-US" sz="2400" dirty="0" err="1"/>
              <a:t>Все</a:t>
            </a:r>
            <a:r>
              <a:rPr lang="en-US" sz="2400" dirty="0"/>
              <a:t> </a:t>
            </a:r>
            <a:r>
              <a:rPr lang="en-US" sz="2400" dirty="0" err="1"/>
              <a:t>могу</a:t>
            </a:r>
            <a:r>
              <a:rPr lang="en-US" sz="2400" dirty="0"/>
              <a:t> </a:t>
            </a:r>
            <a:r>
              <a:rPr lang="en-US" sz="2400" dirty="0" err="1"/>
              <a:t>в</a:t>
            </a:r>
            <a:r>
              <a:rPr lang="en-US" sz="2400" dirty="0"/>
              <a:t> </a:t>
            </a:r>
            <a:r>
              <a:rPr lang="en-US" sz="2400" dirty="0" err="1"/>
              <a:t>укрепляющем</a:t>
            </a:r>
            <a:r>
              <a:rPr lang="en-US" sz="2400" dirty="0"/>
              <a:t> </a:t>
            </a:r>
            <a:r>
              <a:rPr lang="en-US" sz="2400" dirty="0" err="1"/>
              <a:t>меня</a:t>
            </a:r>
            <a:r>
              <a:rPr lang="en-US" sz="2400" dirty="0"/>
              <a:t> </a:t>
            </a:r>
            <a:r>
              <a:rPr lang="en-US" sz="2400" dirty="0" err="1"/>
              <a:t>Иисусе</a:t>
            </a:r>
            <a:r>
              <a:rPr lang="en-US" sz="2400" dirty="0"/>
              <a:t> </a:t>
            </a:r>
            <a:r>
              <a:rPr lang="en-US" sz="2400" dirty="0" err="1"/>
              <a:t>Христе</a:t>
            </a:r>
            <a:r>
              <a:rPr lang="ru-RU" sz="2400" dirty="0"/>
              <a:t>»</a:t>
            </a:r>
            <a:r>
              <a:rPr lang="en-US" sz="2400" dirty="0"/>
              <a:t>—</a:t>
            </a:r>
            <a:r>
              <a:rPr lang="en-US" sz="2400" dirty="0" err="1"/>
              <a:t>Филипп</a:t>
            </a:r>
            <a:r>
              <a:rPr lang="en-US" sz="2400" dirty="0"/>
              <a:t>. 4:13</a:t>
            </a:r>
          </a:p>
          <a:p>
            <a:pPr lvl="0"/>
            <a:r>
              <a:rPr lang="en-US" sz="2400" dirty="0"/>
              <a:t>«</a:t>
            </a:r>
            <a:r>
              <a:rPr lang="en-US" sz="2400" dirty="0" err="1"/>
              <a:t>Любите</a:t>
            </a:r>
            <a:r>
              <a:rPr lang="en-US" sz="2400" dirty="0"/>
              <a:t> </a:t>
            </a:r>
            <a:r>
              <a:rPr lang="en-US" sz="2400" dirty="0" err="1"/>
              <a:t>врагов</a:t>
            </a:r>
            <a:r>
              <a:rPr lang="en-US" sz="2400" dirty="0"/>
              <a:t> </a:t>
            </a:r>
            <a:r>
              <a:rPr lang="en-US" sz="2400" dirty="0" err="1"/>
              <a:t>ваших</a:t>
            </a:r>
            <a:r>
              <a:rPr lang="en-US" sz="2400" dirty="0"/>
              <a:t>… </a:t>
            </a:r>
            <a:r>
              <a:rPr lang="en-US" sz="2400" dirty="0" err="1"/>
              <a:t>молитесь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гонящих</a:t>
            </a:r>
            <a:r>
              <a:rPr lang="en-US" sz="2400" dirty="0"/>
              <a:t> </a:t>
            </a:r>
            <a:r>
              <a:rPr lang="en-US" sz="2400" dirty="0" err="1"/>
              <a:t>вас</a:t>
            </a:r>
            <a:r>
              <a:rPr lang="ru-RU" sz="2400" dirty="0"/>
              <a:t>»</a:t>
            </a:r>
            <a:r>
              <a:rPr lang="en-US" sz="2400" dirty="0"/>
              <a:t>—</a:t>
            </a:r>
            <a:r>
              <a:rPr lang="en-US" sz="2400" dirty="0" err="1"/>
              <a:t>Мф</a:t>
            </a:r>
            <a:r>
              <a:rPr lang="en-US" sz="2400" dirty="0"/>
              <a:t>. 5:44</a:t>
            </a:r>
          </a:p>
          <a:p>
            <a:pPr lvl="0"/>
            <a:r>
              <a:rPr lang="en-US" sz="2400" dirty="0"/>
              <a:t>«</a:t>
            </a:r>
            <a:r>
              <a:rPr lang="en-US" sz="2400" dirty="0" err="1"/>
              <a:t>Не</a:t>
            </a:r>
            <a:r>
              <a:rPr lang="en-US" sz="2400" dirty="0"/>
              <a:t> </a:t>
            </a:r>
            <a:r>
              <a:rPr lang="en-US" sz="2400" dirty="0" err="1"/>
              <a:t>будь</a:t>
            </a:r>
            <a:r>
              <a:rPr lang="en-US" sz="2400" dirty="0"/>
              <a:t> </a:t>
            </a:r>
            <a:r>
              <a:rPr lang="en-US" sz="2400" dirty="0" err="1"/>
              <a:t>побежден</a:t>
            </a:r>
            <a:r>
              <a:rPr lang="en-US" sz="2400" dirty="0"/>
              <a:t> </a:t>
            </a:r>
            <a:r>
              <a:rPr lang="en-US" sz="2400" dirty="0" err="1"/>
              <a:t>злом</a:t>
            </a:r>
            <a:r>
              <a:rPr lang="en-US" sz="2400" dirty="0"/>
              <a:t>, </a:t>
            </a:r>
            <a:r>
              <a:rPr lang="en-US" sz="2400" dirty="0" err="1"/>
              <a:t>но</a:t>
            </a:r>
            <a:r>
              <a:rPr lang="en-US" sz="2400" dirty="0"/>
              <a:t> </a:t>
            </a:r>
            <a:r>
              <a:rPr lang="en-US" sz="2400" dirty="0" err="1"/>
              <a:t>побеждай</a:t>
            </a:r>
            <a:r>
              <a:rPr lang="en-US" sz="2400" dirty="0"/>
              <a:t> </a:t>
            </a:r>
            <a:r>
              <a:rPr lang="en-US" sz="2400" dirty="0" err="1"/>
              <a:t>зло</a:t>
            </a:r>
            <a:r>
              <a:rPr lang="en-US" sz="2400" dirty="0"/>
              <a:t> </a:t>
            </a:r>
            <a:r>
              <a:rPr lang="en-US" sz="2400" dirty="0" err="1"/>
              <a:t>добром</a:t>
            </a:r>
            <a:r>
              <a:rPr lang="ru-RU" sz="2400" dirty="0"/>
              <a:t>»</a:t>
            </a:r>
            <a:r>
              <a:rPr lang="en-US" sz="2400" dirty="0"/>
              <a:t>—</a:t>
            </a:r>
            <a:r>
              <a:rPr lang="en-US" sz="2400" dirty="0" err="1"/>
              <a:t>Рим</a:t>
            </a:r>
            <a:r>
              <a:rPr lang="en-US" sz="2400" dirty="0"/>
              <a:t>. 12:21</a:t>
            </a:r>
          </a:p>
          <a:p>
            <a:pPr algn="ctr">
              <a:lnSpc>
                <a:spcPct val="100000"/>
              </a:lnSpc>
            </a:pPr>
            <a:endParaRPr lang="en-US" sz="20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close up of a yellow flower&#10;&#10;Description automatically generated">
            <a:extLst>
              <a:ext uri="{FF2B5EF4-FFF2-40B4-BE49-F238E27FC236}">
                <a16:creationId xmlns:a16="http://schemas.microsoft.com/office/drawing/2014/main" id="{B238A19C-4A58-D746-A005-BA512FF5F4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827" b="1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136322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D79D6-80CC-FC4D-9A67-89A72883D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803325"/>
            <a:ext cx="7725508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FF00"/>
                </a:solidFill>
                <a:latin typeface="Avenir Next" panose="020B0503020202020204" pitchFamily="34" charset="0"/>
              </a:rPr>
              <a:t>4. </a:t>
            </a:r>
            <a:r>
              <a:rPr lang="ru-RU" sz="3200" b="1" dirty="0" smtClean="0">
                <a:solidFill>
                  <a:srgbClr val="FFFF00"/>
                </a:solidFill>
                <a:latin typeface="Avenir Next" panose="020B0503020202020204" pitchFamily="34" charset="0"/>
              </a:rPr>
              <a:t>ПРАКТИКУТЕ </a:t>
            </a:r>
            <a:r>
              <a:rPr lang="ru-RU" sz="3200" dirty="0" smtClean="0">
                <a:solidFill>
                  <a:srgbClr val="FFFF00"/>
                </a:solidFill>
                <a:latin typeface="Avenir Next" panose="020B0503020202020204" pitchFamily="34" charset="0"/>
              </a:rPr>
              <a:t>ПРОЩЕНИЕ</a:t>
            </a:r>
            <a:r>
              <a:rPr lang="en-US" sz="3200" dirty="0" smtClean="0">
                <a:solidFill>
                  <a:srgbClr val="FFFF00"/>
                </a:solidFill>
                <a:latin typeface="Avenir Next" panose="020B0503020202020204" pitchFamily="34" charset="0"/>
              </a:rPr>
              <a:t>.</a:t>
            </a:r>
            <a:endParaRPr lang="en-US" sz="3200" dirty="0">
              <a:solidFill>
                <a:srgbClr val="FFFF00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D5394-5000-9540-AF36-001AB2553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659" y="2451197"/>
            <a:ext cx="5968684" cy="3633081"/>
          </a:xfrm>
        </p:spPr>
        <p:txBody>
          <a:bodyPr anchor="t">
            <a:normAutofit/>
          </a:bodyPr>
          <a:lstStyle/>
          <a:p>
            <a:r>
              <a:rPr lang="en-US" sz="2400" dirty="0" err="1"/>
              <a:t>Прочитайте</a:t>
            </a:r>
            <a:r>
              <a:rPr lang="en-US" sz="2400" dirty="0"/>
              <a:t> </a:t>
            </a:r>
            <a:r>
              <a:rPr lang="en-US" sz="2400" dirty="0" err="1"/>
              <a:t>истории</a:t>
            </a:r>
            <a:r>
              <a:rPr lang="en-US" sz="2400" dirty="0"/>
              <a:t> </a:t>
            </a:r>
            <a:r>
              <a:rPr lang="en-US" sz="2400" dirty="0" err="1"/>
              <a:t>о</a:t>
            </a:r>
            <a:r>
              <a:rPr lang="en-US" sz="2400" dirty="0"/>
              <a:t> </a:t>
            </a:r>
            <a:r>
              <a:rPr lang="en-US" sz="2400" dirty="0" err="1"/>
              <a:t>людях</a:t>
            </a:r>
            <a:r>
              <a:rPr lang="en-US" sz="2400" dirty="0"/>
              <a:t>, </a:t>
            </a:r>
            <a:r>
              <a:rPr lang="en-US" sz="2400" dirty="0" err="1"/>
              <a:t>которые</a:t>
            </a:r>
            <a:r>
              <a:rPr lang="en-US" sz="2400" dirty="0"/>
              <a:t> </a:t>
            </a:r>
            <a:r>
              <a:rPr lang="en-US" sz="2400" dirty="0" err="1"/>
              <a:t>простили</a:t>
            </a:r>
            <a:r>
              <a:rPr lang="en-US" sz="2400" dirty="0"/>
              <a:t> </a:t>
            </a:r>
            <a:r>
              <a:rPr lang="en-US" sz="2400" dirty="0" err="1"/>
              <a:t>то</a:t>
            </a:r>
            <a:r>
              <a:rPr lang="en-US" sz="2400" dirty="0"/>
              <a:t>, </a:t>
            </a:r>
            <a:r>
              <a:rPr lang="en-US" sz="2400" dirty="0" err="1"/>
              <a:t>что</a:t>
            </a:r>
            <a:r>
              <a:rPr lang="en-US" sz="2400" dirty="0"/>
              <a:t> </a:t>
            </a:r>
            <a:r>
              <a:rPr lang="en-US" sz="2400" dirty="0" err="1"/>
              <a:t>простить</a:t>
            </a:r>
            <a:r>
              <a:rPr lang="en-US" sz="2400" dirty="0"/>
              <a:t> «</a:t>
            </a:r>
            <a:r>
              <a:rPr lang="en-US" sz="2400" dirty="0" err="1"/>
              <a:t>невозможно</a:t>
            </a:r>
            <a:r>
              <a:rPr lang="ru-RU" sz="2400" dirty="0"/>
              <a:t>»</a:t>
            </a:r>
            <a:r>
              <a:rPr lang="en-US" sz="2400" dirty="0"/>
              <a:t> (</a:t>
            </a:r>
            <a:r>
              <a:rPr lang="en-US" sz="2400" dirty="0" err="1"/>
              <a:t>эти</a:t>
            </a:r>
            <a:r>
              <a:rPr lang="en-US" sz="2400" dirty="0"/>
              <a:t> </a:t>
            </a:r>
            <a:r>
              <a:rPr lang="en-US" sz="2400" dirty="0" err="1"/>
              <a:t>истории</a:t>
            </a:r>
            <a:r>
              <a:rPr lang="en-US" sz="2400" dirty="0"/>
              <a:t> </a:t>
            </a:r>
            <a:r>
              <a:rPr lang="en-US" sz="2400" dirty="0" err="1"/>
              <a:t>можно</a:t>
            </a:r>
            <a:r>
              <a:rPr lang="en-US" sz="2400" dirty="0"/>
              <a:t> </a:t>
            </a:r>
            <a:r>
              <a:rPr lang="en-US" sz="2400" dirty="0" err="1"/>
              <a:t>найти</a:t>
            </a:r>
            <a:r>
              <a:rPr lang="en-US" sz="2400" dirty="0"/>
              <a:t> </a:t>
            </a:r>
            <a:r>
              <a:rPr lang="en-US" sz="2400" dirty="0" err="1"/>
              <a:t>в</a:t>
            </a:r>
            <a:r>
              <a:rPr lang="en-US" sz="2400" dirty="0"/>
              <a:t> </a:t>
            </a:r>
            <a:r>
              <a:rPr lang="en-US" sz="2400" dirty="0" err="1"/>
              <a:t>Библии</a:t>
            </a:r>
            <a:r>
              <a:rPr lang="en-US" sz="2400" dirty="0"/>
              <a:t> </a:t>
            </a:r>
            <a:r>
              <a:rPr lang="en-US" sz="2400" dirty="0" err="1"/>
              <a:t>и</a:t>
            </a:r>
            <a:r>
              <a:rPr lang="en-US" sz="2400" dirty="0"/>
              <a:t> </a:t>
            </a:r>
            <a:r>
              <a:rPr lang="en-US" sz="2400" dirty="0" err="1"/>
              <a:t>в</a:t>
            </a:r>
            <a:r>
              <a:rPr lang="en-US" sz="2400" dirty="0"/>
              <a:t> </a:t>
            </a:r>
            <a:r>
              <a:rPr lang="en-US" sz="2400" dirty="0" err="1"/>
              <a:t>биографиях</a:t>
            </a:r>
            <a:r>
              <a:rPr lang="en-US" sz="2400" dirty="0"/>
              <a:t> </a:t>
            </a:r>
            <a:r>
              <a:rPr lang="en-US" sz="2400" dirty="0" err="1"/>
              <a:t>разных</a:t>
            </a:r>
            <a:r>
              <a:rPr lang="en-US" sz="2400" dirty="0"/>
              <a:t> </a:t>
            </a:r>
            <a:r>
              <a:rPr lang="en-US" sz="2400" dirty="0" err="1"/>
              <a:t>людей</a:t>
            </a:r>
            <a:r>
              <a:rPr lang="en-US" sz="2400" dirty="0"/>
              <a:t>). </a:t>
            </a:r>
            <a:r>
              <a:rPr lang="en-US" sz="2400" dirty="0" err="1"/>
              <a:t>Даже</a:t>
            </a:r>
            <a:r>
              <a:rPr lang="en-US" sz="2400" dirty="0"/>
              <a:t> </a:t>
            </a:r>
            <a:r>
              <a:rPr lang="en-US" sz="2400" dirty="0" err="1"/>
              <a:t>если</a:t>
            </a:r>
            <a:r>
              <a:rPr lang="en-US" sz="2400" dirty="0"/>
              <a:t> </a:t>
            </a:r>
            <a:r>
              <a:rPr lang="en-US" sz="2400" dirty="0" err="1"/>
              <a:t>вам</a:t>
            </a:r>
            <a:r>
              <a:rPr lang="en-US" sz="2400" dirty="0"/>
              <a:t> </a:t>
            </a:r>
            <a:r>
              <a:rPr lang="en-US" sz="2400" dirty="0" err="1"/>
              <a:t>этого</a:t>
            </a:r>
            <a:r>
              <a:rPr lang="en-US" sz="2400" dirty="0"/>
              <a:t> </a:t>
            </a:r>
            <a:r>
              <a:rPr lang="en-US" sz="2400" dirty="0" err="1"/>
              <a:t>не</a:t>
            </a:r>
            <a:r>
              <a:rPr lang="en-US" sz="2400" dirty="0"/>
              <a:t> </a:t>
            </a:r>
            <a:r>
              <a:rPr lang="en-US" sz="2400" dirty="0" err="1"/>
              <a:t>хочется</a:t>
            </a:r>
            <a:r>
              <a:rPr lang="en-US" sz="2400" dirty="0"/>
              <a:t>, </a:t>
            </a:r>
            <a:r>
              <a:rPr lang="en-US" sz="2400" dirty="0" err="1"/>
              <a:t>отпустите</a:t>
            </a:r>
            <a:r>
              <a:rPr lang="en-US" sz="2400" dirty="0"/>
              <a:t> </a:t>
            </a:r>
            <a:r>
              <a:rPr lang="en-US" sz="2400" dirty="0" err="1"/>
              <a:t>гнев</a:t>
            </a:r>
            <a:r>
              <a:rPr lang="en-US" sz="2400" dirty="0"/>
              <a:t> </a:t>
            </a:r>
            <a:r>
              <a:rPr lang="en-US" sz="2400" dirty="0" err="1"/>
              <a:t>и</a:t>
            </a:r>
            <a:r>
              <a:rPr lang="en-US" sz="2400" dirty="0"/>
              <a:t> </a:t>
            </a:r>
            <a:r>
              <a:rPr lang="en-US" sz="2400" dirty="0" err="1"/>
              <a:t>обиду</a:t>
            </a:r>
            <a:r>
              <a:rPr lang="en-US" sz="2400" dirty="0"/>
              <a:t>, </a:t>
            </a:r>
            <a:r>
              <a:rPr lang="ru-RU" sz="2400" dirty="0"/>
              <a:t>ощущение несправедливости и горечи. </a:t>
            </a:r>
            <a:r>
              <a:rPr lang="en-US" sz="2400" dirty="0" err="1"/>
              <a:t>Благодаря</a:t>
            </a:r>
            <a:r>
              <a:rPr lang="en-US" sz="2400" dirty="0"/>
              <a:t> </a:t>
            </a:r>
            <a:r>
              <a:rPr lang="en-US" sz="2400" dirty="0" err="1"/>
              <a:t>этому</a:t>
            </a:r>
            <a:r>
              <a:rPr lang="en-US" sz="2400" dirty="0"/>
              <a:t> </a:t>
            </a:r>
            <a:r>
              <a:rPr lang="en-US" sz="2400" dirty="0" err="1"/>
              <a:t>процессу</a:t>
            </a:r>
            <a:r>
              <a:rPr lang="en-US" sz="2400" dirty="0"/>
              <a:t>, </a:t>
            </a:r>
            <a:r>
              <a:rPr lang="en-US" sz="2400" dirty="0" err="1"/>
              <a:t>вы</a:t>
            </a:r>
            <a:r>
              <a:rPr lang="en-US" sz="2400" dirty="0"/>
              <a:t> </a:t>
            </a:r>
            <a:r>
              <a:rPr lang="en-US" sz="2400" dirty="0" err="1"/>
              <a:t>получите</a:t>
            </a:r>
            <a:r>
              <a:rPr lang="en-US" sz="2400" dirty="0"/>
              <a:t> </a:t>
            </a:r>
            <a:r>
              <a:rPr lang="en-US" sz="2400" dirty="0" err="1"/>
              <a:t>исцеление</a:t>
            </a:r>
            <a:r>
              <a:rPr lang="en-US" sz="2400" dirty="0"/>
              <a:t> </a:t>
            </a:r>
            <a:r>
              <a:rPr lang="en-US" sz="2400" dirty="0" err="1"/>
              <a:t>и</a:t>
            </a:r>
            <a:r>
              <a:rPr lang="en-US" sz="2400" dirty="0"/>
              <a:t> </a:t>
            </a:r>
            <a:r>
              <a:rPr lang="en-US" sz="2400" dirty="0" err="1"/>
              <a:t>восстановите</a:t>
            </a:r>
            <a:r>
              <a:rPr lang="en-US" sz="2400" dirty="0"/>
              <a:t> </a:t>
            </a:r>
            <a:r>
              <a:rPr lang="en-US" sz="2400" dirty="0" err="1"/>
              <a:t>здоровые</a:t>
            </a:r>
            <a:r>
              <a:rPr lang="en-US" sz="2400" dirty="0"/>
              <a:t> </a:t>
            </a:r>
            <a:r>
              <a:rPr lang="en-US" sz="2400" dirty="0" err="1"/>
              <a:t>отношения</a:t>
            </a:r>
            <a:r>
              <a:rPr lang="en-US" sz="2400" dirty="0"/>
              <a:t> </a:t>
            </a:r>
            <a:r>
              <a:rPr lang="en-US" sz="2400" dirty="0" err="1"/>
              <a:t>с</a:t>
            </a:r>
            <a:r>
              <a:rPr lang="en-US" sz="2400" dirty="0"/>
              <a:t> </a:t>
            </a:r>
            <a:r>
              <a:rPr lang="en-US" sz="2400" dirty="0" err="1"/>
              <a:t>людьми</a:t>
            </a:r>
            <a:r>
              <a:rPr lang="en-US" sz="2400" dirty="0"/>
              <a:t> </a:t>
            </a:r>
            <a:r>
              <a:rPr lang="en-US" sz="2400" dirty="0" err="1"/>
              <a:t>и</a:t>
            </a:r>
            <a:r>
              <a:rPr lang="en-US" sz="2400" dirty="0"/>
              <a:t> </a:t>
            </a:r>
            <a:r>
              <a:rPr lang="en-US" sz="2400" dirty="0" err="1"/>
              <a:t>Богом</a:t>
            </a:r>
            <a:r>
              <a:rPr lang="en-US" sz="2400" dirty="0"/>
              <a:t>. </a:t>
            </a:r>
            <a:endParaRPr lang="ru-RU" sz="2400" dirty="0"/>
          </a:p>
          <a:p>
            <a:pPr marL="0" indent="0" algn="ctr">
              <a:lnSpc>
                <a:spcPct val="110000"/>
              </a:lnSpc>
              <a:buNone/>
            </a:pPr>
            <a:endParaRPr lang="en-US" sz="24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close up of a yellow flower&#10;&#10;Description automatically generated">
            <a:extLst>
              <a:ext uri="{FF2B5EF4-FFF2-40B4-BE49-F238E27FC236}">
                <a16:creationId xmlns:a16="http://schemas.microsoft.com/office/drawing/2014/main" id="{1FEBE0B6-58FB-1C48-A4C9-318999851C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827" b="1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172733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flower&#10;&#10;Description automatically generated">
            <a:extLst>
              <a:ext uri="{FF2B5EF4-FFF2-40B4-BE49-F238E27FC236}">
                <a16:creationId xmlns:a16="http://schemas.microsoft.com/office/drawing/2014/main" id="{4EAF1977-87F0-084A-A4A6-4375FC433C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00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2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19F05E-60FC-9541-922B-D43965911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556" y="2110154"/>
            <a:ext cx="4204137" cy="1697531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Avenir Next" panose="020B0503020202020204" pitchFamily="34" charset="0"/>
              </a:rPr>
              <a:t>ЦЕЛИ</a:t>
            </a:r>
            <a:endParaRPr lang="en-US" sz="3200" b="1" dirty="0">
              <a:latin typeface="Avenir Next" panose="020B0503020202020204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DAAC2-FE09-C248-B2C9-15A6896DB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9267" y="3534803"/>
            <a:ext cx="8829499" cy="2619839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dirty="0" smtClean="0"/>
              <a:t>Сегодня </a:t>
            </a:r>
            <a:r>
              <a:rPr lang="ru-RU" sz="2400" dirty="0"/>
              <a:t>перед нами стоит цель научиться нескольким техникам того, как справиться со сложной ситуацией – полюбить своего обидчика и обрести прощение в </a:t>
            </a:r>
            <a:r>
              <a:rPr lang="ru-RU" sz="2400" dirty="0" smtClean="0"/>
              <a:t>сердце. </a:t>
            </a:r>
            <a:r>
              <a:rPr lang="ru-RU" sz="2400" dirty="0"/>
              <a:t>Большинству из нас сложно забыть и простить</a:t>
            </a:r>
            <a:r>
              <a:rPr lang="ru-RU" sz="24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ru-RU" sz="2400" dirty="0" smtClean="0"/>
              <a:t>Нужно </a:t>
            </a:r>
            <a:r>
              <a:rPr lang="ru-RU" sz="2400" dirty="0"/>
              <a:t>понять насколько важно прощающее сердце и какие вечные последствия несет подобное поведение, что это значит для вас, оскорбленного или обиженного человека, и что ваше любящее и прощающее сердце может сделать для обидчика.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0515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CB748BE4-9152-A745-9319-CEB4353F11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00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91BECC-C769-094A-8A11-C79E052AD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250010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Avenir Next" panose="020B0503020202020204" pitchFamily="34" charset="0"/>
              </a:rPr>
              <a:t>СОН</a:t>
            </a:r>
            <a:endParaRPr lang="en-US" sz="2800" b="1" dirty="0">
              <a:latin typeface="Avenir Next" panose="020B0503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2868F-A7EE-5942-BF6C-4544E0AFF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586" y="3280150"/>
            <a:ext cx="8559869" cy="2194558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ru-RU" dirty="0"/>
              <a:t>Исав готовился к войне со своим братом Иаковом. Он был разгневан и хотел отомстить. Но накануне во сне Исав получил любящее и прощающее сердце.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88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104B0-C843-7B47-9361-7977D4757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9608" y="2268656"/>
            <a:ext cx="5319433" cy="20763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STORY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710EDB-FFCF-F645-B93B-4467B4B01C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/>
          </a:blip>
          <a:srcRect b="15755"/>
          <a:stretch/>
        </p:blipFill>
        <p:spPr>
          <a:xfrm>
            <a:off x="0" y="2042"/>
            <a:ext cx="12192000" cy="6855958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72D119F-8562-42DA-AE9A-70D44FDCFD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V="1">
            <a:off x="0" y="0"/>
            <a:ext cx="5389868" cy="6374535"/>
          </a:xfrm>
          <a:custGeom>
            <a:avLst/>
            <a:gdLst>
              <a:gd name="connsiteX0" fmla="*/ 620377 w 5389868"/>
              <a:gd name="connsiteY0" fmla="*/ 6374535 h 6374535"/>
              <a:gd name="connsiteX1" fmla="*/ 3459520 w 5389868"/>
              <a:gd name="connsiteY1" fmla="*/ 6374535 h 6374535"/>
              <a:gd name="connsiteX2" fmla="*/ 3638761 w 5389868"/>
              <a:gd name="connsiteY2" fmla="*/ 6288190 h 6374535"/>
              <a:gd name="connsiteX3" fmla="*/ 5389868 w 5389868"/>
              <a:gd name="connsiteY3" fmla="*/ 3346018 h 6374535"/>
              <a:gd name="connsiteX4" fmla="*/ 2043850 w 5389868"/>
              <a:gd name="connsiteY4" fmla="*/ 0 h 6374535"/>
              <a:gd name="connsiteX5" fmla="*/ 139826 w 5389868"/>
              <a:gd name="connsiteY5" fmla="*/ 594192 h 6374535"/>
              <a:gd name="connsiteX6" fmla="*/ 0 w 5389868"/>
              <a:gd name="connsiteY6" fmla="*/ 700065 h 6374535"/>
              <a:gd name="connsiteX7" fmla="*/ 0 w 5389868"/>
              <a:gd name="connsiteY7" fmla="*/ 5991971 h 6374535"/>
              <a:gd name="connsiteX8" fmla="*/ 139827 w 5389868"/>
              <a:gd name="connsiteY8" fmla="*/ 6097845 h 6374535"/>
              <a:gd name="connsiteX9" fmla="*/ 378347 w 5389868"/>
              <a:gd name="connsiteY9" fmla="*/ 6248727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89868" h="6374535">
                <a:moveTo>
                  <a:pt x="620377" y="6374535"/>
                </a:moveTo>
                <a:lnTo>
                  <a:pt x="3459520" y="6374535"/>
                </a:lnTo>
                <a:lnTo>
                  <a:pt x="3638761" y="6288190"/>
                </a:lnTo>
                <a:cubicBezTo>
                  <a:pt x="4681799" y="5721578"/>
                  <a:pt x="5389868" y="4616487"/>
                  <a:pt x="5389868" y="3346018"/>
                </a:cubicBezTo>
                <a:cubicBezTo>
                  <a:pt x="5389868" y="1498063"/>
                  <a:pt x="3891805" y="0"/>
                  <a:pt x="2043850" y="0"/>
                </a:cubicBezTo>
                <a:cubicBezTo>
                  <a:pt x="1336430" y="0"/>
                  <a:pt x="680285" y="219535"/>
                  <a:pt x="139826" y="594192"/>
                </a:cubicBezTo>
                <a:lnTo>
                  <a:pt x="0" y="700065"/>
                </a:lnTo>
                <a:lnTo>
                  <a:pt x="0" y="5991971"/>
                </a:lnTo>
                <a:lnTo>
                  <a:pt x="139827" y="6097845"/>
                </a:lnTo>
                <a:cubicBezTo>
                  <a:pt x="217035" y="6151367"/>
                  <a:pt x="296605" y="6201724"/>
                  <a:pt x="378347" y="624872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2F9BA3EF-CF55-1E45-BE4A-D8FC0DEEF3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6787"/>
          <a:stretch/>
        </p:blipFill>
        <p:spPr>
          <a:xfrm>
            <a:off x="0" y="0"/>
            <a:ext cx="5234519" cy="6210629"/>
          </a:xfrm>
          <a:custGeom>
            <a:avLst/>
            <a:gdLst>
              <a:gd name="connsiteX0" fmla="*/ 1082595 w 5234519"/>
              <a:gd name="connsiteY0" fmla="*/ 0 h 6210629"/>
              <a:gd name="connsiteX1" fmla="*/ 3027450 w 5234519"/>
              <a:gd name="connsiteY1" fmla="*/ 0 h 6210629"/>
              <a:gd name="connsiteX2" fmla="*/ 3291029 w 5234519"/>
              <a:gd name="connsiteY2" fmla="*/ 96471 h 6210629"/>
              <a:gd name="connsiteX3" fmla="*/ 5234519 w 5234519"/>
              <a:gd name="connsiteY3" fmla="*/ 3028517 h 6210629"/>
              <a:gd name="connsiteX4" fmla="*/ 2052407 w 5234519"/>
              <a:gd name="connsiteY4" fmla="*/ 6210629 h 6210629"/>
              <a:gd name="connsiteX5" fmla="*/ 28288 w 5234519"/>
              <a:gd name="connsiteY5" fmla="*/ 5483989 h 6210629"/>
              <a:gd name="connsiteX6" fmla="*/ 0 w 5234519"/>
              <a:gd name="connsiteY6" fmla="*/ 5458279 h 6210629"/>
              <a:gd name="connsiteX7" fmla="*/ 0 w 5234519"/>
              <a:gd name="connsiteY7" fmla="*/ 598754 h 6210629"/>
              <a:gd name="connsiteX8" fmla="*/ 28288 w 5234519"/>
              <a:gd name="connsiteY8" fmla="*/ 573044 h 6210629"/>
              <a:gd name="connsiteX9" fmla="*/ 958290 w 5234519"/>
              <a:gd name="connsiteY9" fmla="*/ 39494 h 621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34519" h="6210629">
                <a:moveTo>
                  <a:pt x="1082595" y="0"/>
                </a:moveTo>
                <a:lnTo>
                  <a:pt x="3027450" y="0"/>
                </a:lnTo>
                <a:lnTo>
                  <a:pt x="3291029" y="96471"/>
                </a:lnTo>
                <a:cubicBezTo>
                  <a:pt x="4433137" y="579542"/>
                  <a:pt x="5234519" y="1710443"/>
                  <a:pt x="5234519" y="3028517"/>
                </a:cubicBezTo>
                <a:cubicBezTo>
                  <a:pt x="5234519" y="4785949"/>
                  <a:pt x="3809839" y="6210629"/>
                  <a:pt x="2052407" y="6210629"/>
                </a:cubicBezTo>
                <a:cubicBezTo>
                  <a:pt x="1283531" y="6210629"/>
                  <a:pt x="578345" y="5937936"/>
                  <a:pt x="28288" y="5483989"/>
                </a:cubicBezTo>
                <a:lnTo>
                  <a:pt x="0" y="5458279"/>
                </a:lnTo>
                <a:lnTo>
                  <a:pt x="0" y="598754"/>
                </a:lnTo>
                <a:lnTo>
                  <a:pt x="28288" y="573044"/>
                </a:lnTo>
                <a:cubicBezTo>
                  <a:pt x="303317" y="346070"/>
                  <a:pt x="617127" y="164410"/>
                  <a:pt x="958290" y="39494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D3C7D9-C018-C641-9DAB-A0E309AA7699}"/>
              </a:ext>
            </a:extLst>
          </p:cNvPr>
          <p:cNvSpPr txBox="1"/>
          <p:nvPr/>
        </p:nvSpPr>
        <p:spPr>
          <a:xfrm>
            <a:off x="569166" y="2766646"/>
            <a:ext cx="29081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venir Next" panose="020B0503020202020204" pitchFamily="34" charset="0"/>
              </a:rPr>
              <a:t>РАССКАЗ</a:t>
            </a:r>
            <a:endParaRPr lang="en-US" sz="4400" b="1" dirty="0">
              <a:solidFill>
                <a:schemeClr val="bg1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6135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CF118FAB-1118-DE41-ACA2-89AB880148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00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99401-5E52-E24D-A1C4-7FAC2CB2D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45" y="3628587"/>
            <a:ext cx="9099132" cy="2619839"/>
          </a:xfrm>
        </p:spPr>
        <p:txBody>
          <a:bodyPr anchor="ctr">
            <a:noAutofit/>
          </a:bodyPr>
          <a:lstStyle/>
          <a:p>
            <a:pPr lvl="0">
              <a:lnSpc>
                <a:spcPct val="100000"/>
              </a:lnSpc>
            </a:pPr>
            <a:r>
              <a:rPr lang="ru-RU" dirty="0" smtClean="0"/>
              <a:t>Подобное прощение впечатляет.</a:t>
            </a:r>
            <a:endParaRPr lang="en-US" dirty="0"/>
          </a:p>
          <a:p>
            <a:pPr lvl="0">
              <a:lnSpc>
                <a:spcPct val="100000"/>
              </a:lnSpc>
            </a:pPr>
            <a:r>
              <a:rPr lang="ru-RU" dirty="0" smtClean="0"/>
              <a:t>Оно поражает наши сердца и захватывает дух.</a:t>
            </a:r>
            <a:endParaRPr lang="en-US" dirty="0"/>
          </a:p>
          <a:p>
            <a:pPr lvl="0">
              <a:lnSpc>
                <a:spcPct val="100000"/>
              </a:lnSpc>
            </a:pPr>
            <a:r>
              <a:rPr lang="ru-RU" dirty="0" smtClean="0"/>
              <a:t>Такое прощение побуждает нас задать вопрос: «Как можно найти в себе силы простить за такой чудовищный поступок?» Естественное желание человеческого сердца в этом случае </a:t>
            </a:r>
            <a:r>
              <a:rPr lang="mr-IN" dirty="0" smtClean="0"/>
              <a:t>–</a:t>
            </a:r>
            <a:r>
              <a:rPr lang="ru-RU" dirty="0" smtClean="0"/>
              <a:t> стремиться отомстить.</a:t>
            </a: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91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A3EC7695-F76A-724F-83C6-0EF76743BB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00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19349F-56D8-A744-88EB-1F4F0F366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5" y="2497011"/>
            <a:ext cx="8241321" cy="136928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>
                <a:latin typeface="Avenir Next" panose="020B0503020202020204" pitchFamily="34" charset="0"/>
              </a:rPr>
              <a:t/>
            </a:r>
            <a:br>
              <a:rPr lang="ru-RU" sz="2400" b="1" dirty="0">
                <a:latin typeface="Avenir Next" panose="020B0503020202020204" pitchFamily="34" charset="0"/>
              </a:rPr>
            </a:br>
            <a:r>
              <a:rPr lang="ru-RU" sz="2400" b="1" dirty="0" smtClean="0">
                <a:latin typeface="Avenir Next" panose="020B0503020202020204" pitchFamily="34" charset="0"/>
              </a:rPr>
              <a:t>КАК МОЖНО НАЙТИ В СЕБЕ СИЛЫ ПРОСТИТЬ ДРУГОГО ЧЕЛОВЕКА</a:t>
            </a:r>
            <a:r>
              <a:rPr lang="en-US" sz="2400" b="1" dirty="0" smtClean="0">
                <a:latin typeface="Avenir Next" panose="020B0503020202020204" pitchFamily="34" charset="0"/>
              </a:rPr>
              <a:t>?</a:t>
            </a:r>
            <a:r>
              <a:rPr lang="en-US" sz="2400" dirty="0" smtClean="0">
                <a:effectLst/>
                <a:latin typeface="Avenir Next" panose="020B0503020202020204" pitchFamily="34" charset="0"/>
              </a:rPr>
              <a:t/>
            </a:r>
            <a:br>
              <a:rPr lang="en-US" sz="2400" dirty="0" smtClean="0">
                <a:effectLst/>
                <a:latin typeface="Avenir Next" panose="020B0503020202020204" pitchFamily="34" charset="0"/>
              </a:rPr>
            </a:br>
            <a:endParaRPr lang="en-US" sz="2400" dirty="0">
              <a:latin typeface="Avenir Next" panose="020B0503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4F55D-2F6C-4E46-B141-F6544D09A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9556330" cy="2619839"/>
          </a:xfrm>
        </p:spPr>
        <p:txBody>
          <a:bodyPr anchor="ctr"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endParaRPr lang="en-US" sz="2400" dirty="0">
              <a:effectLst/>
            </a:endParaRPr>
          </a:p>
          <a:p>
            <a:pPr>
              <a:lnSpc>
                <a:spcPct val="100000"/>
              </a:lnSpc>
            </a:pPr>
            <a:r>
              <a:rPr lang="ru-RU" dirty="0"/>
              <a:t>Давайте посмотрим, что сам Иисус говорил о прощении и чему учил. Мы прочтем отрывок из Мф. 18:15-17, где Иисус рассказывает о том, как тому, кого обидели, относиться к своему обидчику. Мы узнаем, чему учит Христос, говоря о прощении.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8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DED01C04-6A14-9047-A354-68E10FE479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00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C10A9-F70B-B04B-9E3A-081BA2CA3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684" y="3652033"/>
            <a:ext cx="9169471" cy="2619839"/>
          </a:xfrm>
        </p:spPr>
        <p:txBody>
          <a:bodyPr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dirty="0"/>
              <a:t>«Если же согрешит против тебя брат твой, пойди и обличи его между тобою и им одним; если послушает тебя, то приобрел ты брата твоего, если же не послушает, возьми с собою ещё одного или двух, дабы устами двух или трех свидетелей подтвердилось всякое слово; если же не послушает их, скажи церкви; а если и церкви не послушает, то да будет он тебе как язычник и мытарь” </a:t>
            </a:r>
            <a:endParaRPr lang="ru-RU" sz="2400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400" dirty="0" smtClean="0"/>
              <a:t>(</a:t>
            </a:r>
            <a:r>
              <a:rPr lang="ru-RU" sz="2400" dirty="0"/>
              <a:t>Мф. 18:15-17</a:t>
            </a:r>
            <a:r>
              <a:rPr lang="ru-RU" sz="2400" dirty="0" smtClean="0"/>
              <a:t>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6086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0B3A3B75-4F5F-DF45-8682-86A391F9DC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00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90422-A65E-2942-83FE-BF649C92B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780986"/>
            <a:ext cx="9439099" cy="3077014"/>
          </a:xfrm>
        </p:spPr>
        <p:txBody>
          <a:bodyPr anchor="ctr">
            <a:normAutofit fontScale="92500" lnSpcReduction="20000"/>
          </a:bodyPr>
          <a:lstStyle/>
          <a:p>
            <a:pPr lvl="0"/>
            <a:r>
              <a:rPr lang="en-US" sz="3000" dirty="0" err="1"/>
              <a:t>Тот</a:t>
            </a:r>
            <a:r>
              <a:rPr lang="en-US" sz="3000" dirty="0"/>
              <a:t>, </a:t>
            </a:r>
            <a:r>
              <a:rPr lang="en-US" sz="3000" dirty="0" err="1"/>
              <a:t>кого</a:t>
            </a:r>
            <a:r>
              <a:rPr lang="en-US" sz="3000" dirty="0"/>
              <a:t> </a:t>
            </a:r>
            <a:r>
              <a:rPr lang="en-US" sz="3000" dirty="0" err="1"/>
              <a:t>обидели</a:t>
            </a:r>
            <a:r>
              <a:rPr lang="en-US" sz="3000" dirty="0"/>
              <a:t>, </a:t>
            </a:r>
            <a:r>
              <a:rPr lang="en-US" sz="3000" dirty="0" err="1"/>
              <a:t>должен</a:t>
            </a:r>
            <a:r>
              <a:rPr lang="en-US" sz="3000" dirty="0"/>
              <a:t> </a:t>
            </a:r>
            <a:r>
              <a:rPr lang="en-US" sz="3000" dirty="0" err="1"/>
              <a:t>стать</a:t>
            </a:r>
            <a:r>
              <a:rPr lang="en-US" sz="3000" dirty="0"/>
              <a:t> </a:t>
            </a:r>
            <a:r>
              <a:rPr lang="en-US" sz="3000" dirty="0" err="1"/>
              <a:t>инициатором</a:t>
            </a:r>
            <a:r>
              <a:rPr lang="en-US" sz="3000" dirty="0"/>
              <a:t> </a:t>
            </a:r>
            <a:r>
              <a:rPr lang="en-US" sz="3000" dirty="0" err="1"/>
              <a:t>встречи</a:t>
            </a:r>
            <a:r>
              <a:rPr lang="en-US" sz="3000" dirty="0"/>
              <a:t> </a:t>
            </a:r>
            <a:r>
              <a:rPr lang="en-US" sz="3000" dirty="0" err="1"/>
              <a:t>со</a:t>
            </a:r>
            <a:r>
              <a:rPr lang="en-US" sz="3000" dirty="0"/>
              <a:t> </a:t>
            </a:r>
            <a:r>
              <a:rPr lang="en-US" sz="3000" dirty="0" err="1"/>
              <a:t>своим</a:t>
            </a:r>
            <a:r>
              <a:rPr lang="en-US" sz="3000" dirty="0"/>
              <a:t> </a:t>
            </a:r>
            <a:r>
              <a:rPr lang="en-US" sz="3000" dirty="0" err="1"/>
              <a:t>обидчиком</a:t>
            </a:r>
            <a:r>
              <a:rPr lang="en-US" sz="3000" dirty="0"/>
              <a:t>.</a:t>
            </a:r>
          </a:p>
          <a:p>
            <a:pPr lvl="0"/>
            <a:r>
              <a:rPr lang="en-US" sz="3000" dirty="0" err="1"/>
              <a:t>Цель</a:t>
            </a:r>
            <a:r>
              <a:rPr lang="en-US" sz="3000" dirty="0"/>
              <a:t> </a:t>
            </a:r>
            <a:r>
              <a:rPr lang="en-US" sz="3000" dirty="0" err="1"/>
              <a:t>этой</a:t>
            </a:r>
            <a:r>
              <a:rPr lang="en-US" sz="3000" dirty="0"/>
              <a:t> </a:t>
            </a:r>
            <a:r>
              <a:rPr lang="en-US" sz="3000" dirty="0" err="1"/>
              <a:t>встречи</a:t>
            </a:r>
            <a:r>
              <a:rPr lang="en-US" sz="3000" dirty="0"/>
              <a:t> – </a:t>
            </a:r>
            <a:r>
              <a:rPr lang="en-US" sz="3000" dirty="0" err="1"/>
              <a:t>примирение</a:t>
            </a:r>
            <a:r>
              <a:rPr lang="en-US" sz="3000" dirty="0"/>
              <a:t> </a:t>
            </a:r>
            <a:r>
              <a:rPr lang="en-US" sz="3000" dirty="0" err="1"/>
              <a:t>и</a:t>
            </a:r>
            <a:r>
              <a:rPr lang="en-US" sz="3000" dirty="0"/>
              <a:t> </a:t>
            </a:r>
            <a:r>
              <a:rPr lang="en-US" sz="3000" dirty="0" err="1"/>
              <a:t>исцеление</a:t>
            </a:r>
            <a:r>
              <a:rPr lang="en-US" sz="3000" dirty="0"/>
              <a:t>. </a:t>
            </a:r>
          </a:p>
          <a:p>
            <a:pPr lvl="0"/>
            <a:r>
              <a:rPr lang="ru-RU" sz="3000" dirty="0"/>
              <a:t>Обиженный должен относиться к этой ситуации с деликатностью, держать ее в секрете, чтобы ни об оскорблении, ни о встрече никто не узнал.</a:t>
            </a:r>
            <a:endParaRPr lang="en-US" sz="3000" dirty="0"/>
          </a:p>
          <a:p>
            <a:pPr lvl="0"/>
            <a:r>
              <a:rPr lang="en-US" sz="3000" dirty="0" err="1"/>
              <a:t>В</a:t>
            </a:r>
            <a:r>
              <a:rPr lang="en-US" sz="3000" dirty="0"/>
              <a:t> </a:t>
            </a:r>
            <a:r>
              <a:rPr lang="en-US" sz="3000" dirty="0" err="1"/>
              <a:t>случае</a:t>
            </a:r>
            <a:r>
              <a:rPr lang="en-US" sz="3000" dirty="0"/>
              <a:t> </a:t>
            </a:r>
            <a:r>
              <a:rPr lang="en-US" sz="3000" dirty="0" err="1"/>
              <a:t>необходимости</a:t>
            </a:r>
            <a:r>
              <a:rPr lang="en-US" sz="3000" dirty="0"/>
              <a:t>, </a:t>
            </a:r>
            <a:r>
              <a:rPr lang="en-US" sz="3000" dirty="0" err="1"/>
              <a:t>можно</a:t>
            </a:r>
            <a:r>
              <a:rPr lang="en-US" sz="3000" dirty="0"/>
              <a:t> </a:t>
            </a:r>
            <a:r>
              <a:rPr lang="en-US" sz="3000" dirty="0" err="1"/>
              <a:t>повторить</a:t>
            </a:r>
            <a:r>
              <a:rPr lang="en-US" sz="3000" dirty="0"/>
              <a:t> </a:t>
            </a:r>
            <a:r>
              <a:rPr lang="en-US" sz="3000" dirty="0" err="1"/>
              <a:t>встречу</a:t>
            </a:r>
            <a:r>
              <a:rPr lang="en-US" sz="3000" dirty="0"/>
              <a:t> </a:t>
            </a:r>
            <a:r>
              <a:rPr lang="en-US" sz="3000" dirty="0" err="1"/>
              <a:t>в</a:t>
            </a:r>
            <a:r>
              <a:rPr lang="en-US" sz="3000" dirty="0"/>
              <a:t> </a:t>
            </a:r>
            <a:r>
              <a:rPr lang="en-US" sz="3000" dirty="0" err="1"/>
              <a:t>присутствии</a:t>
            </a:r>
            <a:r>
              <a:rPr lang="en-US" sz="3000" dirty="0"/>
              <a:t> </a:t>
            </a:r>
            <a:r>
              <a:rPr lang="en-US" sz="3000" dirty="0" err="1"/>
              <a:t>одного</a:t>
            </a:r>
            <a:r>
              <a:rPr lang="en-US" sz="3000" dirty="0"/>
              <a:t> </a:t>
            </a:r>
            <a:r>
              <a:rPr lang="en-US" sz="3000" dirty="0" err="1"/>
              <a:t>или</a:t>
            </a:r>
            <a:r>
              <a:rPr lang="en-US" sz="3000" dirty="0"/>
              <a:t> </a:t>
            </a:r>
            <a:r>
              <a:rPr lang="en-US" sz="3000" dirty="0" err="1"/>
              <a:t>двух</a:t>
            </a:r>
            <a:r>
              <a:rPr lang="en-US" sz="3000" dirty="0"/>
              <a:t> </a:t>
            </a:r>
            <a:r>
              <a:rPr lang="en-US" sz="3000" dirty="0" err="1"/>
              <a:t>свидетелей</a:t>
            </a:r>
            <a:r>
              <a:rPr lang="en-US" sz="3000" dirty="0"/>
              <a:t>.</a:t>
            </a:r>
          </a:p>
          <a:p>
            <a:pPr>
              <a:lnSpc>
                <a:spcPct val="11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4860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3969</Words>
  <Application>Microsoft Office PowerPoint</Application>
  <PresentationFormat>Широкоэкранный</PresentationFormat>
  <Paragraphs>216</Paragraphs>
  <Slides>28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Avenir Next</vt:lpstr>
      <vt:lpstr>Book Antiqua</vt:lpstr>
      <vt:lpstr>Calibri</vt:lpstr>
      <vt:lpstr>Calibri Light</vt:lpstr>
      <vt:lpstr>Mangal</vt:lpstr>
      <vt:lpstr>Office Theme</vt:lpstr>
      <vt:lpstr>Презентация PowerPoint</vt:lpstr>
      <vt:lpstr>Презентация PowerPoint</vt:lpstr>
      <vt:lpstr>ЦЕЛИ</vt:lpstr>
      <vt:lpstr>СОН</vt:lpstr>
      <vt:lpstr>STORY </vt:lpstr>
      <vt:lpstr>Презентация PowerPoint</vt:lpstr>
      <vt:lpstr> КАК МОЖНО НАЙТИ В СЕБЕ СИЛЫ ПРОСТИТЬ ДРУГОГО ЧЕЛОВЕКА? </vt:lpstr>
      <vt:lpstr>Презентация PowerPoint</vt:lpstr>
      <vt:lpstr>Презентация PowerPoint</vt:lpstr>
      <vt:lpstr>ПЯТЬ ШАГОВ К ПРОЩЕНИЮ </vt:lpstr>
      <vt:lpstr>Шаг 1: признать, что мы сами были полностью прощены Богом. </vt:lpstr>
      <vt:lpstr>ШАГ 2: ОСВОБОДИТЬ ОБИДЧИКА ОТ ДОЛГА, КОТОРЫЙ, ПО НАШЕМУ УБЕЖДЕНИЮ, ОН НЕСЕТ ПЕРЕД НАМИ. </vt:lpstr>
      <vt:lpstr>ШАГ 3: ПРИНИМАТЬ ЛЮДЕЙ ТАКИМИ, КАКИЕ ОНИ ЕСТЬ, И ОСВОБОДИТЬ ИХ ОТ ОТВЕТСТВЕННОСТИ ОТВЕЧАТЬ НА НАШИ ПОТРЕБНОСТИ. </vt:lpstr>
      <vt:lpstr>ШАГ 4: СМОТРИТЕ НА ВОЗМОЖНОСТЬ ПРОЩЕНИЯ, КАК НА ВОЗМОЖНОСТЬ ИЗВЛЕЧЬ ДЛЯ СЕБЯ УРОК. </vt:lpstr>
      <vt:lpstr>ШАГ 5: ОСУЩЕСТВЛЕНИЕ ПРИНИРЕНИЯ</vt:lpstr>
      <vt:lpstr>Четыре вопроса о прощении </vt:lpstr>
      <vt:lpstr> 1. Если мы прощаем, то значит ли это, что нужно считать грех и оскорбление не несущими никаких последствий, что они не так уж плохи и можно не придавать этому значение? </vt:lpstr>
      <vt:lpstr>2. Если мы получили прощение, значит ли это, что человек не испытает никаких последствий и не понесет наказания свой за проступок?</vt:lpstr>
      <vt:lpstr>Презентация PowerPoint</vt:lpstr>
      <vt:lpstr>3: Должны ли мы прощать других, даже если они об этом не просят? </vt:lpstr>
      <vt:lpstr>Презентация PowerPoint</vt:lpstr>
      <vt:lpstr>5: Как прощать своих врагов? </vt:lpstr>
      <vt:lpstr>Презентация PowerPoint</vt:lpstr>
      <vt:lpstr>Четыре способа, как обрести любящее и прощающее сердце </vt:lpstr>
      <vt:lpstr>1. ПРИЗНАТЬ, НАЗВАТЬ  СВОЕГО ОБИДЧИКА.</vt:lpstr>
      <vt:lpstr>2. МОЛИТЬСЯ О СВОЕМ ОБИДЧИКЕ</vt:lpstr>
      <vt:lpstr>3. ОПИРАЙТЕСЬ НА БИБЛЕЙСКИЕ ОБЕТОВАНИЯ. </vt:lpstr>
      <vt:lpstr>4. ПРАКТИКУТЕ ПРОЩЕНИЕ.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Arrais, Raquel</dc:creator>
  <cp:lastModifiedBy>Raisa Ostrovskaya</cp:lastModifiedBy>
  <cp:revision>15</cp:revision>
  <dcterms:created xsi:type="dcterms:W3CDTF">2019-03-20T14:45:22Z</dcterms:created>
  <dcterms:modified xsi:type="dcterms:W3CDTF">2019-10-16T12:14:09Z</dcterms:modified>
</cp:coreProperties>
</file>